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90" d="100"/>
          <a:sy n="90" d="100"/>
        </p:scale>
        <p:origin x="11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F4246EAC-EC71-4B2F-A2D9-31CFCE70237F}"/>
    <pc:docChg chg="modSld">
      <pc:chgData name="Róisín Cox" userId="633c801c-9d5f-4a7d-917d-3755e303e475" providerId="ADAL" clId="{F4246EAC-EC71-4B2F-A2D9-31CFCE70237F}" dt="2022-08-17T21:17:36.207" v="6" actId="1076"/>
      <pc:docMkLst>
        <pc:docMk/>
      </pc:docMkLst>
      <pc:sldChg chg="modSp mod">
        <pc:chgData name="Róisín Cox" userId="633c801c-9d5f-4a7d-917d-3755e303e475" providerId="ADAL" clId="{F4246EAC-EC71-4B2F-A2D9-31CFCE70237F}" dt="2022-08-17T21:17:36.207" v="6" actId="1076"/>
        <pc:sldMkLst>
          <pc:docMk/>
          <pc:sldMk cId="1074321042" sldId="256"/>
        </pc:sldMkLst>
        <pc:spChg chg="mod">
          <ac:chgData name="Róisín Cox" userId="633c801c-9d5f-4a7d-917d-3755e303e475" providerId="ADAL" clId="{F4246EAC-EC71-4B2F-A2D9-31CFCE70237F}" dt="2022-08-17T21:16:55.850" v="3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F4246EAC-EC71-4B2F-A2D9-31CFCE70237F}" dt="2022-08-17T21:17:10.247" v="4" actId="1076"/>
          <ac:spMkLst>
            <pc:docMk/>
            <pc:sldMk cId="1074321042" sldId="256"/>
            <ac:spMk id="254" creationId="{91295385-FBB1-4873-A6B3-12A8633B51AB}"/>
          </ac:spMkLst>
        </pc:spChg>
        <pc:picChg chg="mod">
          <ac:chgData name="Róisín Cox" userId="633c801c-9d5f-4a7d-917d-3755e303e475" providerId="ADAL" clId="{F4246EAC-EC71-4B2F-A2D9-31CFCE70237F}" dt="2022-08-17T21:17:36.207" v="6" actId="1076"/>
          <ac:picMkLst>
            <pc:docMk/>
            <pc:sldMk cId="1074321042" sldId="256"/>
            <ac:picMk id="448" creationId="{F54B9556-FAC2-44D6-BCE6-44A9D4F79C8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95068" y="51716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Talking about a future school trip</a:t>
            </a:r>
          </a:p>
          <a:p>
            <a:pPr algn="ctr"/>
            <a:r>
              <a:rPr lang="en-US" sz="2000"/>
              <a:t>and drink in a café or market</a:t>
            </a:r>
            <a:endParaRPr lang="en-US" sz="20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6527018" y="15902552"/>
            <a:ext cx="39736" cy="4068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547753" y="15377473"/>
            <a:ext cx="1" cy="3315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H="1">
            <a:off x="2999866" y="15395663"/>
            <a:ext cx="3444" cy="3651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7871564" y="10928006"/>
            <a:ext cx="0" cy="4992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V="1">
            <a:off x="7276274" y="11528767"/>
            <a:ext cx="16436" cy="4483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361272" y="15901177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>
            <a:off x="8552122" y="3299615"/>
            <a:ext cx="310961" cy="2330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132341" y="2514045"/>
            <a:ext cx="218721" cy="2602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016300" y="4065668"/>
            <a:ext cx="344609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>
            <a:off x="8389406" y="4505014"/>
            <a:ext cx="353890" cy="16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521385" y="2362590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400656" y="278173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827672" y="2921389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70399" y="2292866"/>
            <a:ext cx="1" cy="4751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033768" y="140634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French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1963432" y="15836271"/>
            <a:ext cx="74460" cy="4335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995146" y="15418625"/>
            <a:ext cx="378907" cy="2008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404403" y="13329216"/>
            <a:ext cx="23463" cy="4573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1215605" y="14897072"/>
            <a:ext cx="579548" cy="33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2899575" y="13663137"/>
            <a:ext cx="26529" cy="4612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4205437" y="13219081"/>
            <a:ext cx="704" cy="3320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H="1" flipV="1">
            <a:off x="5691773" y="13786600"/>
            <a:ext cx="267136" cy="3809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>
            <a:off x="8357754" y="11541504"/>
            <a:ext cx="601302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 flipH="1">
            <a:off x="6377666" y="10942780"/>
            <a:ext cx="20771" cy="3605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5403053" y="11667604"/>
            <a:ext cx="0" cy="305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4558312" y="10973763"/>
            <a:ext cx="5099" cy="4144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 flipH="1" flipV="1">
            <a:off x="3375153" y="11396141"/>
            <a:ext cx="8834" cy="4803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>
            <a:off x="2426165" y="10965031"/>
            <a:ext cx="9889" cy="3316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534501" y="9610290"/>
            <a:ext cx="310157" cy="2273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1605185" y="8874173"/>
            <a:ext cx="18351" cy="3839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BBD94BE1-975F-46D7-9A05-07FE1B11442A}"/>
              </a:ext>
            </a:extLst>
          </p:cNvPr>
          <p:cNvCxnSpPr>
            <a:cxnSpLocks/>
          </p:cNvCxnSpPr>
          <p:nvPr/>
        </p:nvCxnSpPr>
        <p:spPr>
          <a:xfrm flipV="1">
            <a:off x="2899575" y="9349721"/>
            <a:ext cx="0" cy="4199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121521" y="9446711"/>
            <a:ext cx="0" cy="2836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 flipH="1">
            <a:off x="3875210" y="8860756"/>
            <a:ext cx="6936" cy="3208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5328515" y="9414172"/>
            <a:ext cx="0" cy="31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94558" y="8117324"/>
            <a:ext cx="454526" cy="15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 flipV="1">
            <a:off x="8609142" y="7656489"/>
            <a:ext cx="356508" cy="152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200158" y="7069014"/>
            <a:ext cx="270502" cy="137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V="1">
            <a:off x="7560663" y="7199777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>
            <a:extLst>
              <a:ext uri="{FF2B5EF4-FFF2-40B4-BE49-F238E27FC236}">
                <a16:creationId xmlns:a16="http://schemas.microsoft.com/office/drawing/2014/main" id="{836FBE28-1FC2-4336-8373-5247EAC235D4}"/>
              </a:ext>
            </a:extLst>
          </p:cNvPr>
          <p:cNvCxnSpPr>
            <a:cxnSpLocks/>
          </p:cNvCxnSpPr>
          <p:nvPr/>
        </p:nvCxnSpPr>
        <p:spPr>
          <a:xfrm flipV="1">
            <a:off x="6482116" y="7261739"/>
            <a:ext cx="41614" cy="4847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5284237" y="7305913"/>
            <a:ext cx="481790" cy="3795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7808260" y="6715163"/>
            <a:ext cx="178994" cy="2816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6997862" y="6715163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620059" y="6668258"/>
            <a:ext cx="0" cy="5451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21" name="Straight Connector 620">
            <a:extLst>
              <a:ext uri="{FF2B5EF4-FFF2-40B4-BE49-F238E27FC236}">
                <a16:creationId xmlns:a16="http://schemas.microsoft.com/office/drawing/2014/main" id="{E3F061CF-B9C5-49C1-8ABB-4084A9282E37}"/>
              </a:ext>
            </a:extLst>
          </p:cNvPr>
          <p:cNvCxnSpPr>
            <a:cxnSpLocks/>
          </p:cNvCxnSpPr>
          <p:nvPr/>
        </p:nvCxnSpPr>
        <p:spPr>
          <a:xfrm>
            <a:off x="3438246" y="6662938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3688626" y="7360723"/>
            <a:ext cx="0" cy="2299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>
            <a:off x="796035" y="6495470"/>
            <a:ext cx="578018" cy="154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1374053" y="6103624"/>
            <a:ext cx="387199" cy="926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>
            <a:off x="1493116" y="5686508"/>
            <a:ext cx="349300" cy="1024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195075" y="5139330"/>
            <a:ext cx="425159" cy="1202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3274522" y="4561361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  <a:stCxn id="200" idx="0"/>
          </p:cNvCxnSpPr>
          <p:nvPr/>
        </p:nvCxnSpPr>
        <p:spPr>
          <a:xfrm flipH="1" flipV="1">
            <a:off x="4790035" y="5037508"/>
            <a:ext cx="51804" cy="3101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761703" y="5055073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53670" y="4561361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6119037" y="5112602"/>
            <a:ext cx="0" cy="2350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339415" y="5055073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>
            <a:off x="6613804" y="4474263"/>
            <a:ext cx="28473" cy="3705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651565" y="291347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3078451" y="2346770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1970308" y="2905499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V="1">
            <a:off x="1330688" y="2770534"/>
            <a:ext cx="285133" cy="227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>
            <a:extLst>
              <a:ext uri="{FF2B5EF4-FFF2-40B4-BE49-F238E27FC236}">
                <a16:creationId xmlns:a16="http://schemas.microsoft.com/office/drawing/2014/main" id="{0AB0D70E-B10F-4087-95B9-B201F518328B}"/>
              </a:ext>
            </a:extLst>
          </p:cNvPr>
          <p:cNvCxnSpPr>
            <a:cxnSpLocks/>
          </p:cNvCxnSpPr>
          <p:nvPr/>
        </p:nvCxnSpPr>
        <p:spPr>
          <a:xfrm flipH="1">
            <a:off x="1514444" y="2188249"/>
            <a:ext cx="232721" cy="2521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</p:cNvCxnSpPr>
          <p:nvPr/>
        </p:nvCxnSpPr>
        <p:spPr>
          <a:xfrm>
            <a:off x="896094" y="971579"/>
            <a:ext cx="392086" cy="1622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7"/>
            <a:ext cx="1284972" cy="10475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1939" y="16439133"/>
            <a:ext cx="1022883" cy="5996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H="1" flipV="1">
            <a:off x="7902528" y="13613333"/>
            <a:ext cx="224083" cy="4517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TextBox 309"/>
          <p:cNvSpPr txBox="1"/>
          <p:nvPr/>
        </p:nvSpPr>
        <p:spPr>
          <a:xfrm>
            <a:off x="207153" y="10992613"/>
            <a:ext cx="1050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What happens &amp; doesn't happen</a:t>
            </a:r>
            <a:endParaRPr lang="en-US" sz="800" dirty="0"/>
          </a:p>
          <a:p>
            <a:r>
              <a:rPr lang="en-GB" sz="800" dirty="0"/>
              <a:t>Talking about what you are doing today vs what you did yesterday</a:t>
            </a:r>
            <a:endParaRPr lang="en-US" sz="800" dirty="0"/>
          </a:p>
        </p:txBody>
      </p:sp>
      <p:sp>
        <p:nvSpPr>
          <p:cNvPr id="317" name="TextBox 316"/>
          <p:cNvSpPr txBox="1"/>
          <p:nvPr/>
        </p:nvSpPr>
        <p:spPr>
          <a:xfrm>
            <a:off x="1764843" y="8440984"/>
            <a:ext cx="9498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Talking about nouns you can't count</a:t>
            </a:r>
            <a:endParaRPr lang="en-US" sz="800" dirty="0"/>
          </a:p>
          <a:p>
            <a:pPr algn="ctr"/>
            <a:endParaRPr lang="en-GB" sz="100" dirty="0">
              <a:solidFill>
                <a:srgbClr val="FF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8706352" y="3135916"/>
            <a:ext cx="10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Past, present &amp; future holidays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341130" y="5362765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 &amp; traditions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7997" y="2018742"/>
            <a:ext cx="276974" cy="276974"/>
          </a:xfrm>
          <a:prstGeom prst="rect">
            <a:avLst/>
          </a:prstGeom>
        </p:spPr>
      </p:pic>
      <p:sp>
        <p:nvSpPr>
          <p:cNvPr id="189" name="TextBox 188"/>
          <p:cNvSpPr txBox="1"/>
          <p:nvPr/>
        </p:nvSpPr>
        <p:spPr>
          <a:xfrm>
            <a:off x="168746" y="6185905"/>
            <a:ext cx="78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self, family</a:t>
            </a:r>
          </a:p>
          <a:p>
            <a:pPr algn="ctr"/>
            <a:r>
              <a:rPr lang="en-GB" sz="800" dirty="0"/>
              <a:t>&amp; friends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1506904" y="6020182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relationships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2996979" y="543961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Free time activities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3594662" y="2080527"/>
            <a:ext cx="6525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School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776412" y="544905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a town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4079889" y="534761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daily routine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8126611" y="518633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Discussing plans &amp; weather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257251" y="5352491"/>
            <a:ext cx="800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Using 3</a:t>
            </a:r>
          </a:p>
          <a:p>
            <a:pPr algn="ctr"/>
            <a:r>
              <a:rPr lang="en-GB" sz="800" dirty="0">
                <a:solidFill>
                  <a:srgbClr val="FF0000"/>
                </a:solidFill>
              </a:rPr>
              <a:t> time frames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574093" y="2098687"/>
            <a:ext cx="9308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Healthy living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597" y="6636928"/>
            <a:ext cx="281960" cy="2416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V="1">
            <a:off x="3602902" y="5623793"/>
            <a:ext cx="430861" cy="2922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7980033" y="5461506"/>
            <a:ext cx="321609" cy="22434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29681" y="5535588"/>
            <a:ext cx="448420" cy="445349"/>
          </a:xfrm>
          <a:prstGeom prst="rect">
            <a:avLst/>
          </a:prstGeom>
        </p:spPr>
      </p:pic>
      <p:pic>
        <p:nvPicPr>
          <p:cNvPr id="217" name="Picture 216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34468" y="6487544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2837373" y="3256317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Comparing schools in France and England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406152" y="3266596"/>
            <a:ext cx="979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a school exchange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662100" y="2630238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an ideal holiday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792230" y="2859910"/>
            <a:ext cx="653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 &amp; careers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572702" y="4201392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Food for</a:t>
            </a:r>
          </a:p>
          <a:p>
            <a:pPr algn="ctr"/>
            <a:r>
              <a:rPr lang="en-GB" sz="800" dirty="0"/>
              <a:t> special occasions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2204904" y="2093325"/>
            <a:ext cx="4277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Vices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486374" y="1930910"/>
            <a:ext cx="894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personal</a:t>
            </a:r>
          </a:p>
          <a:p>
            <a:pPr algn="ctr"/>
            <a:r>
              <a:rPr lang="en-GB" sz="800" dirty="0"/>
              <a:t>plans</a:t>
            </a:r>
          </a:p>
        </p:txBody>
      </p:sp>
      <p:pic>
        <p:nvPicPr>
          <p:cNvPr id="249" name="Picture 24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89474" y="1653655"/>
            <a:ext cx="623045" cy="445032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91612" y="3455764"/>
            <a:ext cx="380028" cy="44136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8234" y="1628457"/>
            <a:ext cx="335068" cy="346426"/>
          </a:xfrm>
          <a:prstGeom prst="rect">
            <a:avLst/>
          </a:prstGeom>
        </p:spPr>
      </p:pic>
      <p:sp>
        <p:nvSpPr>
          <p:cNvPr id="256" name="TextBox 255"/>
          <p:cNvSpPr txBox="1"/>
          <p:nvPr/>
        </p:nvSpPr>
        <p:spPr>
          <a:xfrm>
            <a:off x="171164" y="1787231"/>
            <a:ext cx="65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World issues</a:t>
            </a:r>
          </a:p>
        </p:txBody>
      </p:sp>
      <p:pic>
        <p:nvPicPr>
          <p:cNvPr id="263" name="Picture 262"/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092" y="2090158"/>
            <a:ext cx="389447" cy="29170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0106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317" y="73454"/>
            <a:ext cx="1106418" cy="1180799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3459810" y="16355524"/>
            <a:ext cx="1950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 Distinguishing between having and being Talking about a thing or person  </a:t>
            </a:r>
          </a:p>
          <a:p>
            <a:r>
              <a:rPr lang="en-US" sz="800" dirty="0"/>
              <a:t>Talking about doing and making things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684094" y="13129621"/>
            <a:ext cx="180935" cy="4717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603788" y="11318973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5812762" y="16376315"/>
            <a:ext cx="23396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Describing a thing or person  </a:t>
            </a:r>
          </a:p>
          <a:p>
            <a:r>
              <a:rPr lang="en-US" sz="800" dirty="0"/>
              <a:t>Asking yes/no questions with raised intonation </a:t>
            </a: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4698825" y="14921411"/>
            <a:ext cx="1950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people have </a:t>
            </a:r>
          </a:p>
          <a:p>
            <a:r>
              <a:rPr lang="en-US" sz="800" dirty="0"/>
              <a:t>Describing things </a:t>
            </a:r>
          </a:p>
          <a:p>
            <a:r>
              <a:rPr lang="en-US" sz="800" dirty="0"/>
              <a:t>Distinguishing between having and being </a:t>
            </a: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7F9B64-C3AA-48E1-86B4-41D8DFE16C3A}"/>
              </a:ext>
            </a:extLst>
          </p:cNvPr>
          <p:cNvSpPr/>
          <p:nvPr/>
        </p:nvSpPr>
        <p:spPr>
          <a:xfrm>
            <a:off x="132505" y="15627994"/>
            <a:ext cx="1159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‘you’ to one &amp; </a:t>
            </a:r>
          </a:p>
          <a:p>
            <a:r>
              <a:rPr lang="en-US" sz="800" dirty="0"/>
              <a:t>more than one person 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2466499" y="15203181"/>
            <a:ext cx="11320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Saying what people do</a:t>
            </a: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1397314" y="16292395"/>
            <a:ext cx="13221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we do  </a:t>
            </a:r>
          </a:p>
          <a:p>
            <a:r>
              <a:rPr lang="en-US" sz="800" dirty="0"/>
              <a:t>Saying what others do  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2314839" y="14124416"/>
            <a:ext cx="12225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people have  </a:t>
            </a:r>
          </a:p>
          <a:p>
            <a:r>
              <a:rPr lang="en-US" sz="800" dirty="0"/>
              <a:t>Saying what people do </a:t>
            </a: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1795153" y="14729816"/>
            <a:ext cx="1324865" cy="22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how many there are 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970969" y="13003564"/>
            <a:ext cx="12882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Describing people (family) </a:t>
            </a:r>
          </a:p>
        </p:txBody>
      </p:sp>
      <p:pic>
        <p:nvPicPr>
          <p:cNvPr id="287" name="Picture 456" descr="Personalised Stick Family Print/ My Stick Family/ Mothers Day image 0">
            <a:extLst>
              <a:ext uri="{FF2B5EF4-FFF2-40B4-BE49-F238E27FC236}">
                <a16:creationId xmlns:a16="http://schemas.microsoft.com/office/drawing/2014/main" id="{0F1A3130-A31E-4724-923E-EDC3EC406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8" t="44139" r="23288" b="30865"/>
          <a:stretch>
            <a:fillRect/>
          </a:stretch>
        </p:blipFill>
        <p:spPr bwMode="auto">
          <a:xfrm>
            <a:off x="328443" y="13210414"/>
            <a:ext cx="7302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8" name="Picture 463">
            <a:extLst>
              <a:ext uri="{FF2B5EF4-FFF2-40B4-BE49-F238E27FC236}">
                <a16:creationId xmlns:a16="http://schemas.microsoft.com/office/drawing/2014/main" id="{16803A4F-5D85-4038-AAA7-4D23E9FF4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848" y="16479668"/>
            <a:ext cx="133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5912557" y="12894984"/>
            <a:ext cx="15238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Talking about yourself, to and about someone else 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3321735" y="12894984"/>
            <a:ext cx="16787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where people go (places)  </a:t>
            </a:r>
          </a:p>
          <a:p>
            <a:r>
              <a:rPr lang="en-US" sz="800" dirty="0"/>
              <a:t>Saying where people go (countries) </a:t>
            </a: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FBDA7DC7-E502-4FCB-BB08-865A2216889F}"/>
              </a:ext>
            </a:extLst>
          </p:cNvPr>
          <p:cNvSpPr/>
          <p:nvPr/>
        </p:nvSpPr>
        <p:spPr>
          <a:xfrm>
            <a:off x="5111446" y="14130757"/>
            <a:ext cx="11223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Asking questions  </a:t>
            </a:r>
          </a:p>
          <a:p>
            <a:r>
              <a:rPr lang="en-US" sz="800" dirty="0"/>
              <a:t>Using question words  </a:t>
            </a:r>
          </a:p>
        </p:txBody>
      </p:sp>
      <p:pic>
        <p:nvPicPr>
          <p:cNvPr id="289" name="Picture 463">
            <a:extLst>
              <a:ext uri="{FF2B5EF4-FFF2-40B4-BE49-F238E27FC236}">
                <a16:creationId xmlns:a16="http://schemas.microsoft.com/office/drawing/2014/main" id="{064BEAF8-02B4-4F83-AF84-EA11FBD23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508" y="14180428"/>
            <a:ext cx="133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0" name="TextBox 289">
            <a:extLst>
              <a:ext uri="{FF2B5EF4-FFF2-40B4-BE49-F238E27FC236}">
                <a16:creationId xmlns:a16="http://schemas.microsoft.com/office/drawing/2014/main" id="{5E475C19-C293-4547-832A-4C4EAFE1F7AE}"/>
              </a:ext>
            </a:extLst>
          </p:cNvPr>
          <p:cNvSpPr txBox="1"/>
          <p:nvPr/>
        </p:nvSpPr>
        <p:spPr>
          <a:xfrm>
            <a:off x="1992626" y="15729344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6781071" y="11985264"/>
            <a:ext cx="1116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things </a:t>
            </a:r>
          </a:p>
          <a:p>
            <a:pPr algn="ctr"/>
            <a:r>
              <a:rPr lang="en-US" sz="800" dirty="0"/>
              <a:t>and people</a:t>
            </a: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CC248F5F-9973-4C2E-A818-D2E51F05EA35}"/>
              </a:ext>
            </a:extLst>
          </p:cNvPr>
          <p:cNvSpPr/>
          <p:nvPr/>
        </p:nvSpPr>
        <p:spPr>
          <a:xfrm>
            <a:off x="7422169" y="14091559"/>
            <a:ext cx="20462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Asking questions with subject-verb inversion 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7558281" y="10709066"/>
            <a:ext cx="168187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Saying people do not do something </a:t>
            </a:r>
          </a:p>
        </p:txBody>
      </p:sp>
      <p:pic>
        <p:nvPicPr>
          <p:cNvPr id="291" name="Picture 463">
            <a:extLst>
              <a:ext uri="{FF2B5EF4-FFF2-40B4-BE49-F238E27FC236}">
                <a16:creationId xmlns:a16="http://schemas.microsoft.com/office/drawing/2014/main" id="{E70FF7A4-5D1F-4606-B5F6-1CC9D58B4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833" y="13883348"/>
            <a:ext cx="133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980" y="14987538"/>
            <a:ext cx="374980" cy="293638"/>
          </a:xfrm>
          <a:prstGeom prst="rect">
            <a:avLst/>
          </a:prstGeom>
        </p:spPr>
      </p:pic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4277910" y="10445896"/>
            <a:ext cx="10513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people don’t want to, can’t and don’t have to do 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5958909" y="10715022"/>
            <a:ext cx="13805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Expressing future intentions 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5105910" y="11895692"/>
            <a:ext cx="11717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Talking about what people want to, can and must do  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970969" y="10102817"/>
            <a:ext cx="379865" cy="967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Rectangle 479">
            <a:extLst>
              <a:ext uri="{FF2B5EF4-FFF2-40B4-BE49-F238E27FC236}">
                <a16:creationId xmlns:a16="http://schemas.microsoft.com/office/drawing/2014/main" id="{5BBC3DC7-DCE5-4EB3-AD99-60BAA8E1D202}"/>
              </a:ext>
            </a:extLst>
          </p:cNvPr>
          <p:cNvSpPr/>
          <p:nvPr/>
        </p:nvSpPr>
        <p:spPr>
          <a:xfrm>
            <a:off x="228131" y="8646561"/>
            <a:ext cx="13323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Talking about what you do in your free time &amp; where you do it</a:t>
            </a:r>
            <a:endParaRPr lang="en-US" sz="800" dirty="0"/>
          </a:p>
          <a:p>
            <a:r>
              <a:rPr lang="en-GB" sz="800" dirty="0"/>
              <a:t>Talking about parts &amp; wholes</a:t>
            </a:r>
            <a:endParaRPr lang="en-US" sz="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D6E4D3-4FA7-4E41-8680-F0EAB5485FBA}"/>
              </a:ext>
            </a:extLst>
          </p:cNvPr>
          <p:cNvSpPr/>
          <p:nvPr/>
        </p:nvSpPr>
        <p:spPr>
          <a:xfrm>
            <a:off x="1152659" y="11873869"/>
            <a:ext cx="13406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Talking about what, when, where &amp; why you celebrate</a:t>
            </a:r>
            <a:endParaRPr lang="en-US" sz="800" dirty="0"/>
          </a:p>
          <a:p>
            <a:r>
              <a:rPr lang="en-GB" sz="800" dirty="0"/>
              <a:t>Talking about how people celebrate</a:t>
            </a:r>
            <a:endParaRPr lang="en-US" sz="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D9C426-34BA-41AE-910F-6568BE560A77}"/>
              </a:ext>
            </a:extLst>
          </p:cNvPr>
          <p:cNvSpPr/>
          <p:nvPr/>
        </p:nvSpPr>
        <p:spPr>
          <a:xfrm>
            <a:off x="1609316" y="10073888"/>
            <a:ext cx="187102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/>
              <a:t>Sharing past experiences</a:t>
            </a:r>
            <a:endParaRPr lang="en-US" sz="800" dirty="0"/>
          </a:p>
          <a:p>
            <a:pPr algn="ctr"/>
            <a:r>
              <a:rPr lang="en-GB" sz="800" dirty="0"/>
              <a:t>People and places in the past</a:t>
            </a:r>
            <a:endParaRPr lang="en-US" sz="800" dirty="0"/>
          </a:p>
          <a:p>
            <a:pPr algn="ctr"/>
            <a:r>
              <a:rPr lang="en-GB" sz="800" dirty="0"/>
              <a:t>Asking about what happened in the past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861DB7-FF56-4F0F-BB4B-2A7C0470B0AD}"/>
              </a:ext>
            </a:extLst>
          </p:cNvPr>
          <p:cNvSpPr/>
          <p:nvPr/>
        </p:nvSpPr>
        <p:spPr>
          <a:xfrm>
            <a:off x="3205998" y="8463043"/>
            <a:ext cx="196131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Saying what you do or did in a typical day</a:t>
            </a:r>
            <a:endParaRPr lang="en-US" sz="800" dirty="0"/>
          </a:p>
          <a:p>
            <a:r>
              <a:rPr lang="en-GB" sz="800" dirty="0"/>
              <a:t>Talking about what groups of people do</a:t>
            </a:r>
            <a:endParaRPr lang="en-US" sz="800" dirty="0"/>
          </a:p>
          <a:p>
            <a:endParaRPr lang="en-US" sz="100" dirty="0"/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484349" y="11312626"/>
            <a:ext cx="34434" cy="4403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4932669" y="9662598"/>
            <a:ext cx="130974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Formal &amp; informal situations: </a:t>
            </a:r>
          </a:p>
          <a:p>
            <a:pPr algn="ctr"/>
            <a:r>
              <a:rPr lang="en-GB" sz="800" dirty="0"/>
              <a:t>Talking to people you do &amp; don't know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ACD848-2173-4D66-AA09-C25E54683371}"/>
              </a:ext>
            </a:extLst>
          </p:cNvPr>
          <p:cNvSpPr/>
          <p:nvPr/>
        </p:nvSpPr>
        <p:spPr>
          <a:xfrm>
            <a:off x="6199309" y="8356599"/>
            <a:ext cx="83527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you &amp; others do at school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7ED4C0-1D83-47CC-8F04-B6FB3C5608DB}"/>
              </a:ext>
            </a:extLst>
          </p:cNvPr>
          <p:cNvSpPr/>
          <p:nvPr/>
        </p:nvSpPr>
        <p:spPr>
          <a:xfrm>
            <a:off x="6598301" y="9676323"/>
            <a:ext cx="123286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you are doing this week &amp; what you do every week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15878724-A7DB-4DE0-A291-9C52B86EEF2D}"/>
              </a:ext>
            </a:extLst>
          </p:cNvPr>
          <p:cNvSpPr txBox="1"/>
          <p:nvPr/>
        </p:nvSpPr>
        <p:spPr>
          <a:xfrm>
            <a:off x="3804304" y="15714727"/>
            <a:ext cx="337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International Talent evening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9A40058-5197-4990-B421-86A38BB2A732}"/>
              </a:ext>
            </a:extLst>
          </p:cNvPr>
          <p:cNvSpPr/>
          <p:nvPr/>
        </p:nvSpPr>
        <p:spPr>
          <a:xfrm>
            <a:off x="2772975" y="9849763"/>
            <a:ext cx="1847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3438246" y="11431316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51ED0189-2273-493F-BDFE-634AD0FB42EA}"/>
              </a:ext>
            </a:extLst>
          </p:cNvPr>
          <p:cNvSpPr/>
          <p:nvPr/>
        </p:nvSpPr>
        <p:spPr>
          <a:xfrm>
            <a:off x="8969272" y="8061772"/>
            <a:ext cx="658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</a:t>
            </a:r>
            <a:r>
              <a:rPr lang="en-US" sz="800" dirty="0"/>
              <a:t>escribing a visit to a theme park</a:t>
            </a: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1D67A9D5-CC1E-4E73-9A1E-B573BDC3103F}"/>
              </a:ext>
            </a:extLst>
          </p:cNvPr>
          <p:cNvSpPr/>
          <p:nvPr/>
        </p:nvSpPr>
        <p:spPr>
          <a:xfrm>
            <a:off x="7091804" y="7953310"/>
            <a:ext cx="11169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</a:t>
            </a:r>
            <a:r>
              <a:rPr lang="en-US" sz="800" dirty="0" err="1"/>
              <a:t>alking</a:t>
            </a:r>
            <a:r>
              <a:rPr lang="en-US" sz="800" dirty="0"/>
              <a:t> about holidays &amp; what you did</a:t>
            </a: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8471E685-331D-49E2-A68A-C42F45A77C83}"/>
              </a:ext>
            </a:extLst>
          </p:cNvPr>
          <p:cNvSpPr/>
          <p:nvPr/>
        </p:nvSpPr>
        <p:spPr>
          <a:xfrm>
            <a:off x="8824953" y="7448548"/>
            <a:ext cx="828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</a:t>
            </a:r>
            <a:r>
              <a:rPr lang="en-US" sz="800" dirty="0" err="1"/>
              <a:t>aying</a:t>
            </a:r>
            <a:r>
              <a:rPr lang="en-US" sz="800" dirty="0"/>
              <a:t> where you went &amp; how</a:t>
            </a: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4392428B-7B9C-4F6D-A8BA-F341303365FF}"/>
              </a:ext>
            </a:extLst>
          </p:cNvPr>
          <p:cNvSpPr/>
          <p:nvPr/>
        </p:nvSpPr>
        <p:spPr>
          <a:xfrm>
            <a:off x="5976621" y="7590694"/>
            <a:ext cx="10998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" dirty="0"/>
          </a:p>
          <a:p>
            <a:pPr algn="ctr"/>
            <a:r>
              <a:rPr lang="en-US" sz="800" dirty="0"/>
              <a:t>Describing my region</a:t>
            </a: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C4AF9572-DB47-4973-9488-D6D74399B32F}"/>
              </a:ext>
            </a:extLst>
          </p:cNvPr>
          <p:cNvSpPr/>
          <p:nvPr/>
        </p:nvSpPr>
        <p:spPr>
          <a:xfrm>
            <a:off x="7998826" y="6574145"/>
            <a:ext cx="15199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/>
              <a:t>T</a:t>
            </a:r>
            <a:r>
              <a:rPr lang="en-US" sz="800" dirty="0" err="1"/>
              <a:t>alking</a:t>
            </a:r>
            <a:r>
              <a:rPr lang="en-US" sz="800" dirty="0"/>
              <a:t> about TV &amp; video games</a:t>
            </a: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4BA7A789-BED6-4E0F-A0C4-FBCAABBEAF77}"/>
              </a:ext>
            </a:extLst>
          </p:cNvPr>
          <p:cNvSpPr/>
          <p:nvPr/>
        </p:nvSpPr>
        <p:spPr>
          <a:xfrm>
            <a:off x="7123955" y="7590957"/>
            <a:ext cx="852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A</a:t>
            </a:r>
            <a:r>
              <a:rPr lang="en-US" sz="800" dirty="0" err="1"/>
              <a:t>rranging</a:t>
            </a:r>
            <a:r>
              <a:rPr lang="en-US" sz="800" dirty="0"/>
              <a:t> to go to the cinema</a:t>
            </a: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91FE8F7C-3AE6-4BD0-A1A4-12F8AFA76D82}"/>
              </a:ext>
            </a:extLst>
          </p:cNvPr>
          <p:cNvSpPr/>
          <p:nvPr/>
        </p:nvSpPr>
        <p:spPr>
          <a:xfrm>
            <a:off x="6388448" y="6459947"/>
            <a:ext cx="12827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Talking about where I live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5470524" y="6974926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415298" y="705292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Translation Bee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AF70C6E-7302-44C6-A04E-18241EFC93DD}"/>
              </a:ext>
            </a:extLst>
          </p:cNvPr>
          <p:cNvCxnSpPr>
            <a:cxnSpLocks/>
          </p:cNvCxnSpPr>
          <p:nvPr/>
        </p:nvCxnSpPr>
        <p:spPr>
          <a:xfrm flipH="1">
            <a:off x="5159339" y="6699210"/>
            <a:ext cx="366087" cy="3772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DDB4434-063D-4743-837B-4CDE2FE547E9}"/>
              </a:ext>
            </a:extLst>
          </p:cNvPr>
          <p:cNvSpPr/>
          <p:nvPr/>
        </p:nvSpPr>
        <p:spPr>
          <a:xfrm>
            <a:off x="2506634" y="6415140"/>
            <a:ext cx="17357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what you used to be like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C2F0C6-3FBD-4E73-A34B-622D94351068}"/>
              </a:ext>
            </a:extLst>
          </p:cNvPr>
          <p:cNvSpPr/>
          <p:nvPr/>
        </p:nvSpPr>
        <p:spPr>
          <a:xfrm>
            <a:off x="4053276" y="6303121"/>
            <a:ext cx="11078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</a:t>
            </a:r>
            <a:r>
              <a:rPr lang="en-US" sz="800" dirty="0" err="1"/>
              <a:t>alking</a:t>
            </a:r>
            <a:r>
              <a:rPr lang="en-US" sz="800" dirty="0"/>
              <a:t> about your musical tastes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195F2C-DB46-4F25-B66F-DE69759D9E91}"/>
              </a:ext>
            </a:extLst>
          </p:cNvPr>
          <p:cNvSpPr/>
          <p:nvPr/>
        </p:nvSpPr>
        <p:spPr>
          <a:xfrm>
            <a:off x="4685003" y="7670536"/>
            <a:ext cx="12421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</a:t>
            </a:r>
            <a:r>
              <a:rPr lang="en-US" sz="800" dirty="0" err="1"/>
              <a:t>alking</a:t>
            </a:r>
            <a:r>
              <a:rPr lang="en-US" sz="800" dirty="0"/>
              <a:t> about daily routine &amp; moving house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BE7A3017-0E31-472F-89C7-5550C6D8120A}"/>
              </a:ext>
            </a:extLst>
          </p:cNvPr>
          <p:cNvSpPr txBox="1"/>
          <p:nvPr/>
        </p:nvSpPr>
        <p:spPr>
          <a:xfrm>
            <a:off x="8462913" y="6943505"/>
            <a:ext cx="992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FF0000"/>
                </a:solidFill>
              </a:rPr>
              <a:t>Using the present &amp; perfect tenses</a:t>
            </a:r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C7FB8C34-EBED-4B17-8141-FD40EDC52349}"/>
              </a:ext>
            </a:extLst>
          </p:cNvPr>
          <p:cNvCxnSpPr>
            <a:cxnSpLocks/>
          </p:cNvCxnSpPr>
          <p:nvPr/>
        </p:nvCxnSpPr>
        <p:spPr>
          <a:xfrm flipH="1" flipV="1">
            <a:off x="8608689" y="7943102"/>
            <a:ext cx="389837" cy="2708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4CCB69F2-500C-45A3-BE46-26A0F9D9D12F}"/>
              </a:ext>
            </a:extLst>
          </p:cNvPr>
          <p:cNvSpPr txBox="1"/>
          <p:nvPr/>
        </p:nvSpPr>
        <p:spPr>
          <a:xfrm>
            <a:off x="7281775" y="6183978"/>
            <a:ext cx="881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Using three tenses together</a:t>
            </a:r>
          </a:p>
        </p:txBody>
      </p: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C5F88770-58DC-4154-B151-7A7AB4A328FD}"/>
              </a:ext>
            </a:extLst>
          </p:cNvPr>
          <p:cNvCxnSpPr>
            <a:cxnSpLocks/>
          </p:cNvCxnSpPr>
          <p:nvPr/>
        </p:nvCxnSpPr>
        <p:spPr>
          <a:xfrm flipH="1">
            <a:off x="7635456" y="6498069"/>
            <a:ext cx="20624" cy="4897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>
            <a:extLst>
              <a:ext uri="{FF2B5EF4-FFF2-40B4-BE49-F238E27FC236}">
                <a16:creationId xmlns:a16="http://schemas.microsoft.com/office/drawing/2014/main" id="{E7CFFD9A-49CE-4FD0-8191-44A03CF1E944}"/>
              </a:ext>
            </a:extLst>
          </p:cNvPr>
          <p:cNvSpPr txBox="1"/>
          <p:nvPr/>
        </p:nvSpPr>
        <p:spPr>
          <a:xfrm>
            <a:off x="5360605" y="6242382"/>
            <a:ext cx="881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Using three tenses in writing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FB71A1B9-38CC-4A1A-BC3B-3E2DC08E5C52}"/>
              </a:ext>
            </a:extLst>
          </p:cNvPr>
          <p:cNvSpPr txBox="1"/>
          <p:nvPr/>
        </p:nvSpPr>
        <p:spPr>
          <a:xfrm>
            <a:off x="3286202" y="7595754"/>
            <a:ext cx="881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Using the imperfect tense</a:t>
            </a:r>
          </a:p>
        </p:txBody>
      </p: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C25B5019-3C92-41F9-A4B7-A7A1C023B036}"/>
              </a:ext>
            </a:extLst>
          </p:cNvPr>
          <p:cNvCxnSpPr>
            <a:cxnSpLocks/>
          </p:cNvCxnSpPr>
          <p:nvPr/>
        </p:nvCxnSpPr>
        <p:spPr>
          <a:xfrm>
            <a:off x="6640219" y="8906571"/>
            <a:ext cx="53171" cy="2698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1714837" y="5588496"/>
            <a:ext cx="1098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Arranging &amp; describing a night out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FC4E7D0D-2526-4D09-8866-0A528E12D7C0}"/>
              </a:ext>
            </a:extLst>
          </p:cNvPr>
          <p:cNvSpPr txBox="1"/>
          <p:nvPr/>
        </p:nvSpPr>
        <p:spPr>
          <a:xfrm>
            <a:off x="467977" y="4938451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Life when you were younger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54FB2A24-506C-4C63-A52F-478CFE2EE620}"/>
              </a:ext>
            </a:extLst>
          </p:cNvPr>
          <p:cNvSpPr txBox="1"/>
          <p:nvPr/>
        </p:nvSpPr>
        <p:spPr>
          <a:xfrm>
            <a:off x="1088682" y="4413821"/>
            <a:ext cx="781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Role models</a:t>
            </a:r>
          </a:p>
        </p:txBody>
      </p: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7211658C-81DF-46BB-B5A3-3EA8230C6475}"/>
              </a:ext>
            </a:extLst>
          </p:cNvPr>
          <p:cNvCxnSpPr>
            <a:cxnSpLocks/>
          </p:cNvCxnSpPr>
          <p:nvPr/>
        </p:nvCxnSpPr>
        <p:spPr>
          <a:xfrm>
            <a:off x="1469677" y="4712707"/>
            <a:ext cx="264314" cy="2642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C2703FF6-A61E-4DF6-A38B-311D09568F9F}"/>
              </a:ext>
            </a:extLst>
          </p:cNvPr>
          <p:cNvCxnSpPr>
            <a:cxnSpLocks/>
          </p:cNvCxnSpPr>
          <p:nvPr/>
        </p:nvCxnSpPr>
        <p:spPr>
          <a:xfrm flipV="1">
            <a:off x="980052" y="5542392"/>
            <a:ext cx="447814" cy="94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>
            <a:extLst>
              <a:ext uri="{FF2B5EF4-FFF2-40B4-BE49-F238E27FC236}">
                <a16:creationId xmlns:a16="http://schemas.microsoft.com/office/drawing/2014/main" id="{5D345EBB-F930-4D7B-970D-8D8DDA25754F}"/>
              </a:ext>
            </a:extLst>
          </p:cNvPr>
          <p:cNvSpPr txBox="1"/>
          <p:nvPr/>
        </p:nvSpPr>
        <p:spPr>
          <a:xfrm>
            <a:off x="3727106" y="4234258"/>
            <a:ext cx="992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err="1">
                <a:solidFill>
                  <a:srgbClr val="FF0000"/>
                </a:solidFill>
              </a:rPr>
              <a:t>Depius</a:t>
            </a:r>
            <a:r>
              <a:rPr lang="en-GB" sz="800" b="1" dirty="0">
                <a:solidFill>
                  <a:srgbClr val="FF0000"/>
                </a:solidFill>
              </a:rPr>
              <a:t> + the present tense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F1C8D1D8-4D73-4121-BEF7-766FB9987A11}"/>
              </a:ext>
            </a:extLst>
          </p:cNvPr>
          <p:cNvSpPr txBox="1"/>
          <p:nvPr/>
        </p:nvSpPr>
        <p:spPr>
          <a:xfrm>
            <a:off x="5844606" y="424694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Combining different tenses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349375" y="452057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Community projects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029EA5C-4657-4EA3-B439-1CA6216165BE}"/>
              </a:ext>
            </a:extLst>
          </p:cNvPr>
          <p:cNvSpPr txBox="1"/>
          <p:nvPr/>
        </p:nvSpPr>
        <p:spPr>
          <a:xfrm>
            <a:off x="6691841" y="384753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Present, perfect &amp; future tenses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7987254" y="223601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Hotels &amp; restaurants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BE7197-38C3-4692-B31A-BD2EB4E48E64}"/>
              </a:ext>
            </a:extLst>
          </p:cNvPr>
          <p:cNvSpPr txBox="1"/>
          <p:nvPr/>
        </p:nvSpPr>
        <p:spPr>
          <a:xfrm>
            <a:off x="6616889" y="3176275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Pluperfect tense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6185152" y="2123769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066810" y="3230080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Y10 exams &amp; feedback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8D6098A4-CD70-4545-B9FB-1A2D5645979D}"/>
              </a:ext>
            </a:extLst>
          </p:cNvPr>
          <p:cNvCxnSpPr>
            <a:cxnSpLocks/>
          </p:cNvCxnSpPr>
          <p:nvPr/>
        </p:nvCxnSpPr>
        <p:spPr>
          <a:xfrm>
            <a:off x="2400343" y="2308769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703254" y="2968792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xtBox 332">
            <a:extLst>
              <a:ext uri="{FF2B5EF4-FFF2-40B4-BE49-F238E27FC236}">
                <a16:creationId xmlns:a16="http://schemas.microsoft.com/office/drawing/2014/main" id="{665D466F-5D30-455B-92D5-540C7C0B8272}"/>
              </a:ext>
            </a:extLst>
          </p:cNvPr>
          <p:cNvSpPr txBox="1"/>
          <p:nvPr/>
        </p:nvSpPr>
        <p:spPr>
          <a:xfrm>
            <a:off x="2332206" y="3346312"/>
            <a:ext cx="742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Imperative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8EFA793-D956-4E3F-8C16-7A9B45184ED3}"/>
              </a:ext>
            </a:extLst>
          </p:cNvPr>
          <p:cNvSpPr txBox="1"/>
          <p:nvPr/>
        </p:nvSpPr>
        <p:spPr>
          <a:xfrm>
            <a:off x="341188" y="2440417"/>
            <a:ext cx="697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Subjunctive</a:t>
            </a:r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D45D33CC-C047-4A0F-8CC7-D5B5A49672EB}"/>
              </a:ext>
            </a:extLst>
          </p:cNvPr>
          <p:cNvCxnSpPr>
            <a:cxnSpLocks/>
          </p:cNvCxnSpPr>
          <p:nvPr/>
        </p:nvCxnSpPr>
        <p:spPr>
          <a:xfrm flipV="1">
            <a:off x="738046" y="1971373"/>
            <a:ext cx="429242" cy="107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B2CEF8E-4172-4626-B196-671DFD5B03FC}"/>
              </a:ext>
            </a:extLst>
          </p:cNvPr>
          <p:cNvCxnSpPr>
            <a:cxnSpLocks/>
          </p:cNvCxnSpPr>
          <p:nvPr/>
        </p:nvCxnSpPr>
        <p:spPr>
          <a:xfrm flipV="1">
            <a:off x="1019114" y="2328788"/>
            <a:ext cx="285133" cy="227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721103" y="398526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642FB460-B26C-4A86-82AC-621A2AD1CCC8}"/>
              </a:ext>
            </a:extLst>
          </p:cNvPr>
          <p:cNvSpPr txBox="1"/>
          <p:nvPr/>
        </p:nvSpPr>
        <p:spPr>
          <a:xfrm>
            <a:off x="175344" y="1215742"/>
            <a:ext cx="672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Ethical shopping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CF81B854-FFBB-4C4A-BA9A-BA3464101C07}"/>
              </a:ext>
            </a:extLst>
          </p:cNvPr>
          <p:cNvCxnSpPr>
            <a:cxnSpLocks/>
          </p:cNvCxnSpPr>
          <p:nvPr/>
        </p:nvCxnSpPr>
        <p:spPr>
          <a:xfrm>
            <a:off x="721103" y="1401596"/>
            <a:ext cx="430515" cy="1374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:a16="http://schemas.microsoft.com/office/drawing/2014/main" id="{79B58C83-548D-4703-A371-F8D407D4AF8C}"/>
              </a:ext>
            </a:extLst>
          </p:cNvPr>
          <p:cNvSpPr txBox="1"/>
          <p:nvPr/>
        </p:nvSpPr>
        <p:spPr>
          <a:xfrm>
            <a:off x="158456" y="800633"/>
            <a:ext cx="8650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Volunteering</a:t>
            </a:r>
          </a:p>
        </p:txBody>
      </p: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330DF73D-6008-4506-8D66-DFD5DD2FDFA0}"/>
              </a:ext>
            </a:extLst>
          </p:cNvPr>
          <p:cNvCxnSpPr>
            <a:cxnSpLocks/>
          </p:cNvCxnSpPr>
          <p:nvPr/>
        </p:nvCxnSpPr>
        <p:spPr>
          <a:xfrm flipH="1" flipV="1">
            <a:off x="1404403" y="1344214"/>
            <a:ext cx="303160" cy="30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D03D3ED1-797D-4252-B3BC-C82533054482}"/>
              </a:ext>
            </a:extLst>
          </p:cNvPr>
          <p:cNvSpPr txBox="1"/>
          <p:nvPr/>
        </p:nvSpPr>
        <p:spPr>
          <a:xfrm>
            <a:off x="1575747" y="1199275"/>
            <a:ext cx="697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Passive</a:t>
            </a: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91778" y="618684"/>
            <a:ext cx="392086" cy="1622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30676" y="85974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Oral &amp; 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5" y="2905418"/>
            <a:ext cx="218721" cy="2602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743073" y="4879470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D81AD3-A0B5-4F47-B671-E1825BDCE241}"/>
              </a:ext>
            </a:extLst>
          </p:cNvPr>
          <p:cNvSpPr txBox="1"/>
          <p:nvPr/>
        </p:nvSpPr>
        <p:spPr>
          <a:xfrm>
            <a:off x="5750536" y="2699017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French interaction day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E5F012AC-65E1-4EB1-B949-3D34001F5392}"/>
              </a:ext>
            </a:extLst>
          </p:cNvPr>
          <p:cNvSpPr txBox="1"/>
          <p:nvPr/>
        </p:nvSpPr>
        <p:spPr>
          <a:xfrm>
            <a:off x="1452532" y="1637821"/>
            <a:ext cx="823357" cy="23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Mock exams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65DB5480-5FED-41EA-80A7-543C17E9F0C9}"/>
              </a:ext>
            </a:extLst>
          </p:cNvPr>
          <p:cNvCxnSpPr>
            <a:cxnSpLocks/>
          </p:cNvCxnSpPr>
          <p:nvPr/>
        </p:nvCxnSpPr>
        <p:spPr>
          <a:xfrm flipH="1" flipV="1">
            <a:off x="1194364" y="1772020"/>
            <a:ext cx="303160" cy="30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>
            <a:extLst>
              <a:ext uri="{FF2B5EF4-FFF2-40B4-BE49-F238E27FC236}">
                <a16:creationId xmlns:a16="http://schemas.microsoft.com/office/drawing/2014/main" id="{080A17D3-486A-43A8-B0CD-2281C554064E}"/>
              </a:ext>
            </a:extLst>
          </p:cNvPr>
          <p:cNvSpPr txBox="1"/>
          <p:nvPr/>
        </p:nvSpPr>
        <p:spPr>
          <a:xfrm>
            <a:off x="4417754" y="9133464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Arsenal Double Club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05207B91-234F-4675-9EE1-048C0BDAD07F}"/>
              </a:ext>
            </a:extLst>
          </p:cNvPr>
          <p:cNvSpPr/>
          <p:nvPr/>
        </p:nvSpPr>
        <p:spPr>
          <a:xfrm>
            <a:off x="2211541" y="10736181"/>
            <a:ext cx="117129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Talking about jobs</a:t>
            </a:r>
            <a:endParaRPr lang="en-US" sz="800" dirty="0"/>
          </a:p>
          <a:p>
            <a:endParaRPr lang="en-US" sz="100" dirty="0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F6E533A9-B401-4A5F-9164-11033CCC3EB5}"/>
              </a:ext>
            </a:extLst>
          </p:cNvPr>
          <p:cNvSpPr/>
          <p:nvPr/>
        </p:nvSpPr>
        <p:spPr>
          <a:xfrm>
            <a:off x="3097418" y="11843305"/>
            <a:ext cx="11825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Asking how to say &amp; write new words in French</a:t>
            </a:r>
            <a:endParaRPr lang="en-US" sz="800" dirty="0"/>
          </a:p>
          <a:p>
            <a:pPr algn="ctr"/>
            <a:r>
              <a:rPr lang="en-GB" sz="800" dirty="0"/>
              <a:t>Distinguishing between being &amp; having</a:t>
            </a:r>
            <a:endParaRPr lang="en-US" sz="8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CCABB7-0D7D-41F3-AFAE-CA3ECCFE6FB1}"/>
              </a:ext>
            </a:extLst>
          </p:cNvPr>
          <p:cNvSpPr txBox="1"/>
          <p:nvPr/>
        </p:nvSpPr>
        <p:spPr>
          <a:xfrm>
            <a:off x="2648928" y="9750794"/>
            <a:ext cx="8335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What is it like?</a:t>
            </a:r>
            <a:endParaRPr lang="en-US" sz="800" dirty="0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D324D604-99AC-4CD4-8986-B3603D44A526}"/>
              </a:ext>
            </a:extLst>
          </p:cNvPr>
          <p:cNvSpPr/>
          <p:nvPr/>
        </p:nvSpPr>
        <p:spPr>
          <a:xfrm>
            <a:off x="1661864" y="7546818"/>
            <a:ext cx="13442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what your primary school was like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1295385-FBB1-4873-A6B3-12A8633B51AB}"/>
              </a:ext>
            </a:extLst>
          </p:cNvPr>
          <p:cNvSpPr/>
          <p:nvPr/>
        </p:nvSpPr>
        <p:spPr>
          <a:xfrm>
            <a:off x="8555928" y="11288419"/>
            <a:ext cx="11223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Using question words 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289B9ED892CF45879A43B2EF1FC1AB" ma:contentTypeVersion="15" ma:contentTypeDescription="Create a new document." ma:contentTypeScope="" ma:versionID="942c47119ac4dec06320165c70e2eeb0">
  <xsd:schema xmlns:xsd="http://www.w3.org/2001/XMLSchema" xmlns:xs="http://www.w3.org/2001/XMLSchema" xmlns:p="http://schemas.microsoft.com/office/2006/metadata/properties" xmlns:ns2="9da7815e-6224-41a2-8179-fbc5bdcec2cb" xmlns:ns3="1321c838-d8a0-4ec9-974d-6a8c6b3faf50" targetNamespace="http://schemas.microsoft.com/office/2006/metadata/properties" ma:root="true" ma:fieldsID="b806928b25bdfc5b855fc5840cc3cbe5" ns2:_="" ns3:_="">
    <xsd:import namespace="9da7815e-6224-41a2-8179-fbc5bdcec2cb"/>
    <xsd:import namespace="1321c838-d8a0-4ec9-974d-6a8c6b3faf50"/>
    <xsd:element name="properties">
      <xsd:complexType>
        <xsd:sequence>
          <xsd:element name="documentManagement">
            <xsd:complexType>
              <xsd:all>
                <xsd:element ref="ns2:PersonalIdentificationData" minOccurs="0"/>
                <xsd:element ref="ns2:KS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7815e-6224-41a2-8179-fbc5bdcec2cb" elementFormDefault="qualified">
    <xsd:import namespace="http://schemas.microsoft.com/office/2006/documentManagement/types"/>
    <xsd:import namespace="http://schemas.microsoft.com/office/infopath/2007/PartnerControls"/>
    <xsd:element name="PersonalIdentificationData" ma:index="8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9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Year" ma:index="1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11" nillable="true" ma:displayName="Lesson" ma:default="" ma:internalName="Lesson">
      <xsd:simpleType>
        <xsd:restriction base="dms:Text"/>
      </xsd:simpleType>
    </xsd:element>
    <xsd:element name="CustomTags" ma:index="12" nillable="true" ma:displayName="Custom Tags" ma:default="" ma:internalName="CustomTags">
      <xsd:simpleType>
        <xsd:restriction base="dms:Text"/>
      </xsd:simpleType>
    </xsd:element>
    <xsd:element name="CurriculumSubject" ma:index="13" nillable="true" ma:displayName="Curriculum Subject" ma:default="Middle Leaders" ma:internalName="Curriculum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1c838-d8a0-4ec9-974d-6a8c6b3faf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sson xmlns="9da7815e-6224-41a2-8179-fbc5bdcec2cb" xsi:nil="true"/>
    <CustomTags xmlns="9da7815e-6224-41a2-8179-fbc5bdcec2cb" xsi:nil="true"/>
    <CurriculumSubject xmlns="9da7815e-6224-41a2-8179-fbc5bdcec2cb">Middle Leaders</CurriculumSubject>
    <KS xmlns="9da7815e-6224-41a2-8179-fbc5bdcec2cb" xsi:nil="true"/>
    <Year xmlns="9da7815e-6224-41a2-8179-fbc5bdcec2cb" xsi:nil="true"/>
    <PersonalIdentificationData xmlns="9da7815e-6224-41a2-8179-fbc5bdcec2c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8003CE-E149-464C-98F5-F04EB24FB1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7815e-6224-41a2-8179-fbc5bdcec2cb"/>
    <ds:schemaRef ds:uri="1321c838-d8a0-4ec9-974d-6a8c6b3faf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03A7D8-3FA9-4448-8B9F-F36951D65E58}">
  <ds:schemaRefs>
    <ds:schemaRef ds:uri="http://schemas.microsoft.com/office/2006/metadata/properties"/>
    <ds:schemaRef ds:uri="http://schemas.microsoft.com/office/infopath/2007/PartnerControls"/>
    <ds:schemaRef ds:uri="9da7815e-6224-41a2-8179-fbc5bdcec2cb"/>
  </ds:schemaRefs>
</ds:datastoreItem>
</file>

<file path=customXml/itemProps3.xml><?xml version="1.0" encoding="utf-8"?>
<ds:datastoreItem xmlns:ds="http://schemas.openxmlformats.org/officeDocument/2006/customXml" ds:itemID="{A1BA2139-A512-4316-8A4A-89DFF7644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15077</TotalTime>
  <Words>588</Words>
  <Application>Microsoft Office PowerPoint</Application>
  <PresentationFormat>Custom</PresentationFormat>
  <Paragraphs>131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283</cp:revision>
  <cp:lastPrinted>2018-09-02T17:44:52Z</cp:lastPrinted>
  <dcterms:created xsi:type="dcterms:W3CDTF">2018-02-08T08:28:53Z</dcterms:created>
  <dcterms:modified xsi:type="dcterms:W3CDTF">2022-08-17T21:17:43Z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0x01010017289B9ED892CF45879A43B2EF1FC1AB</vt:lpwstr>
  </property>
</Properties>
</file>