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9" r:id="rId5"/>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CE80"/>
    <a:srgbClr val="F63CB8"/>
    <a:srgbClr val="EB1D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0CAB6E-1CAA-4D3A-80CF-BDE7B035C9AB}" v="97" dt="2020-01-23T13:52:16.6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3B6729-7D49-4F4A-8BDA-EEB6A17D8D75}"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2997933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B6729-7D49-4F4A-8BDA-EEB6A17D8D75}"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2712871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B6729-7D49-4F4A-8BDA-EEB6A17D8D75}"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60503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B6729-7D49-4F4A-8BDA-EEB6A17D8D75}"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57086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3B6729-7D49-4F4A-8BDA-EEB6A17D8D75}"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4041506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3B6729-7D49-4F4A-8BDA-EEB6A17D8D75}"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248111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3B6729-7D49-4F4A-8BDA-EEB6A17D8D75}" type="datetimeFigureOut">
              <a:rPr lang="en-GB" smtClean="0"/>
              <a:t>16/03/2020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190838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3B6729-7D49-4F4A-8BDA-EEB6A17D8D75}" type="datetimeFigureOut">
              <a:rPr lang="en-GB" smtClean="0"/>
              <a:t>16/03/2020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128470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B6729-7D49-4F4A-8BDA-EEB6A17D8D75}" type="datetimeFigureOut">
              <a:rPr lang="en-GB" smtClean="0"/>
              <a:t>16/03/2020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30429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3B6729-7D49-4F4A-8BDA-EEB6A17D8D75}"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375094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3B6729-7D49-4F4A-8BDA-EEB6A17D8D75}"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331097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B6729-7D49-4F4A-8BDA-EEB6A17D8D75}" type="datetimeFigureOut">
              <a:rPr lang="en-GB" smtClean="0"/>
              <a:t>16/03/2020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066CE-18AC-4E01-85B6-51D11BE6471F}" type="slidenum">
              <a:rPr lang="en-GB" smtClean="0"/>
              <a:t>‹#›</a:t>
            </a:fld>
            <a:endParaRPr lang="en-GB"/>
          </a:p>
        </p:txBody>
      </p:sp>
    </p:spTree>
    <p:extLst>
      <p:ext uri="{BB962C8B-B14F-4D97-AF65-F5344CB8AC3E}">
        <p14:creationId xmlns:p14="http://schemas.microsoft.com/office/powerpoint/2010/main" val="40902039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Chevron 3">
            <a:extLst>
              <a:ext uri="{FF2B5EF4-FFF2-40B4-BE49-F238E27FC236}">
                <a16:creationId xmlns:a16="http://schemas.microsoft.com/office/drawing/2014/main" id="{01D884F6-B28E-4E47-A159-96941B5F18BB}"/>
              </a:ext>
            </a:extLst>
          </p:cNvPr>
          <p:cNvSpPr/>
          <p:nvPr/>
        </p:nvSpPr>
        <p:spPr>
          <a:xfrm>
            <a:off x="125895" y="3185085"/>
            <a:ext cx="3213652" cy="468742"/>
          </a:xfrm>
          <a:prstGeom prst="chevron">
            <a:avLst>
              <a:gd name="adj" fmla="val 57143"/>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Medieval Period, 1066-1500</a:t>
            </a:r>
          </a:p>
        </p:txBody>
      </p:sp>
      <p:sp>
        <p:nvSpPr>
          <p:cNvPr id="8" name="Arrow: Chevron 7">
            <a:extLst>
              <a:ext uri="{FF2B5EF4-FFF2-40B4-BE49-F238E27FC236}">
                <a16:creationId xmlns:a16="http://schemas.microsoft.com/office/drawing/2014/main" id="{47F303F8-2CC8-4065-BB57-AA742A5A4828}"/>
              </a:ext>
            </a:extLst>
          </p:cNvPr>
          <p:cNvSpPr/>
          <p:nvPr/>
        </p:nvSpPr>
        <p:spPr>
          <a:xfrm>
            <a:off x="3216966" y="3211948"/>
            <a:ext cx="3713922" cy="431568"/>
          </a:xfrm>
          <a:prstGeom prst="chevr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Early Modern Period, 1500-1750 </a:t>
            </a:r>
          </a:p>
        </p:txBody>
      </p:sp>
      <p:sp>
        <p:nvSpPr>
          <p:cNvPr id="9" name="Arrow: Chevron 8">
            <a:extLst>
              <a:ext uri="{FF2B5EF4-FFF2-40B4-BE49-F238E27FC236}">
                <a16:creationId xmlns:a16="http://schemas.microsoft.com/office/drawing/2014/main" id="{7A42345F-DA9D-41C4-8D88-2D2A8EBFB14E}"/>
              </a:ext>
            </a:extLst>
          </p:cNvPr>
          <p:cNvSpPr/>
          <p:nvPr/>
        </p:nvSpPr>
        <p:spPr>
          <a:xfrm>
            <a:off x="6798364" y="3188857"/>
            <a:ext cx="2425149" cy="468742"/>
          </a:xfrm>
          <a:prstGeom prst="chevr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 Industrial Period, 1750-1900</a:t>
            </a:r>
          </a:p>
        </p:txBody>
      </p:sp>
      <p:sp>
        <p:nvSpPr>
          <p:cNvPr id="10" name="Arrow: Chevron 9">
            <a:extLst>
              <a:ext uri="{FF2B5EF4-FFF2-40B4-BE49-F238E27FC236}">
                <a16:creationId xmlns:a16="http://schemas.microsoft.com/office/drawing/2014/main" id="{BA10E516-27ED-4596-936E-0436FF9F05E1}"/>
              </a:ext>
            </a:extLst>
          </p:cNvPr>
          <p:cNvSpPr/>
          <p:nvPr/>
        </p:nvSpPr>
        <p:spPr>
          <a:xfrm>
            <a:off x="9117494" y="3211948"/>
            <a:ext cx="2875723" cy="445652"/>
          </a:xfrm>
          <a:prstGeom prst="chevr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 </a:t>
            </a:r>
            <a:r>
              <a:rPr lang="en-GB" sz="1200" b="1" dirty="0">
                <a:solidFill>
                  <a:schemeClr val="bg1"/>
                </a:solidFill>
              </a:rPr>
              <a:t>Modern Period, 1900- present </a:t>
            </a:r>
            <a:endParaRPr lang="en-GB" sz="1200" dirty="0">
              <a:solidFill>
                <a:schemeClr val="bg1"/>
              </a:solidFill>
            </a:endParaRPr>
          </a:p>
        </p:txBody>
      </p:sp>
      <p:pic>
        <p:nvPicPr>
          <p:cNvPr id="11" name="Picture 10">
            <a:extLst>
              <a:ext uri="{FF2B5EF4-FFF2-40B4-BE49-F238E27FC236}">
                <a16:creationId xmlns:a16="http://schemas.microsoft.com/office/drawing/2014/main" id="{3E4F41D2-E16F-41D0-B9E5-D1DF989B6944}"/>
              </a:ext>
            </a:extLst>
          </p:cNvPr>
          <p:cNvPicPr>
            <a:picLocks noChangeAspect="1"/>
          </p:cNvPicPr>
          <p:nvPr/>
        </p:nvPicPr>
        <p:blipFill>
          <a:blip r:embed="rId2"/>
          <a:stretch>
            <a:fillRect/>
          </a:stretch>
        </p:blipFill>
        <p:spPr>
          <a:xfrm>
            <a:off x="10420128" y="0"/>
            <a:ext cx="1771872" cy="496513"/>
          </a:xfrm>
          <a:prstGeom prst="rect">
            <a:avLst/>
          </a:prstGeom>
        </p:spPr>
      </p:pic>
      <p:sp>
        <p:nvSpPr>
          <p:cNvPr id="12" name="Arrow: Left-Right 11">
            <a:extLst>
              <a:ext uri="{FF2B5EF4-FFF2-40B4-BE49-F238E27FC236}">
                <a16:creationId xmlns:a16="http://schemas.microsoft.com/office/drawing/2014/main" id="{CAEC2D8B-6EDB-41E8-BF5A-2A650D830E63}"/>
              </a:ext>
            </a:extLst>
          </p:cNvPr>
          <p:cNvSpPr/>
          <p:nvPr/>
        </p:nvSpPr>
        <p:spPr>
          <a:xfrm>
            <a:off x="112643" y="6354401"/>
            <a:ext cx="3107635" cy="410818"/>
          </a:xfrm>
          <a:prstGeom prst="leftRightArrow">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Year 7</a:t>
            </a:r>
          </a:p>
        </p:txBody>
      </p:sp>
      <p:sp>
        <p:nvSpPr>
          <p:cNvPr id="13" name="Arrow: Left-Right 12">
            <a:extLst>
              <a:ext uri="{FF2B5EF4-FFF2-40B4-BE49-F238E27FC236}">
                <a16:creationId xmlns:a16="http://schemas.microsoft.com/office/drawing/2014/main" id="{BD89DCE4-DC99-40A6-AEC7-76184EECBA25}"/>
              </a:ext>
            </a:extLst>
          </p:cNvPr>
          <p:cNvSpPr/>
          <p:nvPr/>
        </p:nvSpPr>
        <p:spPr>
          <a:xfrm>
            <a:off x="4264189" y="6372595"/>
            <a:ext cx="3912402" cy="410818"/>
          </a:xfrm>
          <a:prstGeom prst="leftRightArrow">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Year 8</a:t>
            </a:r>
          </a:p>
        </p:txBody>
      </p:sp>
      <p:sp>
        <p:nvSpPr>
          <p:cNvPr id="14" name="Arrow: Left-Right 13">
            <a:extLst>
              <a:ext uri="{FF2B5EF4-FFF2-40B4-BE49-F238E27FC236}">
                <a16:creationId xmlns:a16="http://schemas.microsoft.com/office/drawing/2014/main" id="{580561A6-AC46-491B-8F72-F410CD89BFE3}"/>
              </a:ext>
            </a:extLst>
          </p:cNvPr>
          <p:cNvSpPr/>
          <p:nvPr/>
        </p:nvSpPr>
        <p:spPr>
          <a:xfrm>
            <a:off x="8719929" y="6354401"/>
            <a:ext cx="3273288" cy="410818"/>
          </a:xfrm>
          <a:prstGeom prst="leftRight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Year 9</a:t>
            </a:r>
          </a:p>
        </p:txBody>
      </p:sp>
      <p:sp>
        <p:nvSpPr>
          <p:cNvPr id="15" name="Rectangle: Rounded Corners 14">
            <a:extLst>
              <a:ext uri="{FF2B5EF4-FFF2-40B4-BE49-F238E27FC236}">
                <a16:creationId xmlns:a16="http://schemas.microsoft.com/office/drawing/2014/main" id="{8DF3AF81-9C7E-469C-95BE-3CE2C50DBE23}"/>
              </a:ext>
            </a:extLst>
          </p:cNvPr>
          <p:cNvSpPr/>
          <p:nvPr/>
        </p:nvSpPr>
        <p:spPr>
          <a:xfrm>
            <a:off x="198782" y="3723861"/>
            <a:ext cx="11595653" cy="238539"/>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 Introduction to History – health and sanitation through time</a:t>
            </a:r>
          </a:p>
        </p:txBody>
      </p:sp>
      <p:sp>
        <p:nvSpPr>
          <p:cNvPr id="17" name="Rectangle: Rounded Corners 16">
            <a:extLst>
              <a:ext uri="{FF2B5EF4-FFF2-40B4-BE49-F238E27FC236}">
                <a16:creationId xmlns:a16="http://schemas.microsoft.com/office/drawing/2014/main" id="{D284689E-8B82-4286-8F80-01173C7FDE00}"/>
              </a:ext>
            </a:extLst>
          </p:cNvPr>
          <p:cNvSpPr/>
          <p:nvPr/>
        </p:nvSpPr>
        <p:spPr>
          <a:xfrm>
            <a:off x="198782" y="4025345"/>
            <a:ext cx="1345095" cy="848139"/>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2. Why did William win the Battle of Hastings? </a:t>
            </a:r>
            <a:r>
              <a:rPr lang="en-GB" sz="1100" b="1" dirty="0">
                <a:solidFill>
                  <a:schemeClr val="tx1"/>
                </a:solidFill>
              </a:rPr>
              <a:t>CAUSATION</a:t>
            </a:r>
          </a:p>
        </p:txBody>
      </p:sp>
      <p:sp>
        <p:nvSpPr>
          <p:cNvPr id="18" name="Rectangle: Rounded Corners 17">
            <a:extLst>
              <a:ext uri="{FF2B5EF4-FFF2-40B4-BE49-F238E27FC236}">
                <a16:creationId xmlns:a16="http://schemas.microsoft.com/office/drawing/2014/main" id="{8051E19D-DB37-4453-8822-AD69D4938138}"/>
              </a:ext>
            </a:extLst>
          </p:cNvPr>
          <p:cNvSpPr/>
          <p:nvPr/>
        </p:nvSpPr>
        <p:spPr>
          <a:xfrm>
            <a:off x="371060" y="4939740"/>
            <a:ext cx="1345095" cy="848139"/>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3. How far did the Normans </a:t>
            </a:r>
            <a:r>
              <a:rPr lang="en-GB" sz="1100" i="1" u="sng" dirty="0">
                <a:solidFill>
                  <a:schemeClr val="tx1"/>
                </a:solidFill>
              </a:rPr>
              <a:t>change</a:t>
            </a:r>
            <a:r>
              <a:rPr lang="en-GB" sz="1100" dirty="0">
                <a:solidFill>
                  <a:schemeClr val="tx1"/>
                </a:solidFill>
              </a:rPr>
              <a:t> Britain? </a:t>
            </a:r>
          </a:p>
          <a:p>
            <a:pPr algn="ctr"/>
            <a:r>
              <a:rPr lang="en-GB" sz="1100" b="1" dirty="0">
                <a:solidFill>
                  <a:schemeClr val="tx1"/>
                </a:solidFill>
              </a:rPr>
              <a:t>CHANGE</a:t>
            </a:r>
          </a:p>
        </p:txBody>
      </p:sp>
      <p:sp>
        <p:nvSpPr>
          <p:cNvPr id="19" name="Rectangle: Rounded Corners 18">
            <a:extLst>
              <a:ext uri="{FF2B5EF4-FFF2-40B4-BE49-F238E27FC236}">
                <a16:creationId xmlns:a16="http://schemas.microsoft.com/office/drawing/2014/main" id="{4020BF52-F487-41A1-9C05-A95D5DD13807}"/>
              </a:ext>
            </a:extLst>
          </p:cNvPr>
          <p:cNvSpPr/>
          <p:nvPr/>
        </p:nvSpPr>
        <p:spPr>
          <a:xfrm>
            <a:off x="1600198" y="4040252"/>
            <a:ext cx="1464365" cy="848139"/>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4. What was the Domesday Book </a:t>
            </a:r>
            <a:r>
              <a:rPr lang="en-GB" sz="1100" i="1" u="sng" dirty="0">
                <a:solidFill>
                  <a:schemeClr val="tx1"/>
                </a:solidFill>
              </a:rPr>
              <a:t>really</a:t>
            </a:r>
            <a:r>
              <a:rPr lang="en-GB" sz="1100" dirty="0">
                <a:solidFill>
                  <a:schemeClr val="tx1"/>
                </a:solidFill>
              </a:rPr>
              <a:t> for?</a:t>
            </a:r>
          </a:p>
          <a:p>
            <a:pPr algn="ctr"/>
            <a:r>
              <a:rPr lang="en-GB" sz="1100" b="1" dirty="0">
                <a:solidFill>
                  <a:schemeClr val="tx1"/>
                </a:solidFill>
              </a:rPr>
              <a:t>INTERPRETATIONS</a:t>
            </a:r>
          </a:p>
        </p:txBody>
      </p:sp>
      <p:sp>
        <p:nvSpPr>
          <p:cNvPr id="20" name="Rectangle: Rounded Corners 19">
            <a:extLst>
              <a:ext uri="{FF2B5EF4-FFF2-40B4-BE49-F238E27FC236}">
                <a16:creationId xmlns:a16="http://schemas.microsoft.com/office/drawing/2014/main" id="{C7C203C3-FA70-4166-8C9C-88C995C85A0B}"/>
              </a:ext>
            </a:extLst>
          </p:cNvPr>
          <p:cNvSpPr/>
          <p:nvPr/>
        </p:nvSpPr>
        <p:spPr>
          <a:xfrm>
            <a:off x="1899595" y="4982799"/>
            <a:ext cx="1563757" cy="848139"/>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5. How did the Black Death </a:t>
            </a:r>
            <a:r>
              <a:rPr lang="en-GB" sz="1100" i="1" u="sng" dirty="0">
                <a:solidFill>
                  <a:schemeClr val="tx1"/>
                </a:solidFill>
              </a:rPr>
              <a:t>change</a:t>
            </a:r>
            <a:r>
              <a:rPr lang="en-GB" sz="1100" dirty="0">
                <a:solidFill>
                  <a:schemeClr val="tx1"/>
                </a:solidFill>
              </a:rPr>
              <a:t> Walsham?</a:t>
            </a:r>
          </a:p>
          <a:p>
            <a:pPr algn="ctr"/>
            <a:r>
              <a:rPr lang="en-GB" sz="1100" b="1" dirty="0">
                <a:solidFill>
                  <a:schemeClr val="tx1"/>
                </a:solidFill>
              </a:rPr>
              <a:t>CHANGE</a:t>
            </a:r>
          </a:p>
        </p:txBody>
      </p:sp>
      <p:sp>
        <p:nvSpPr>
          <p:cNvPr id="21" name="Rectangle: Rounded Corners 20">
            <a:extLst>
              <a:ext uri="{FF2B5EF4-FFF2-40B4-BE49-F238E27FC236}">
                <a16:creationId xmlns:a16="http://schemas.microsoft.com/office/drawing/2014/main" id="{A54CEF3B-41E6-44DC-AB9F-874359A10C86}"/>
              </a:ext>
            </a:extLst>
          </p:cNvPr>
          <p:cNvSpPr/>
          <p:nvPr/>
        </p:nvSpPr>
        <p:spPr>
          <a:xfrm>
            <a:off x="357204" y="5941061"/>
            <a:ext cx="2263166" cy="336286"/>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6. How can we explain the first Crusade? </a:t>
            </a:r>
          </a:p>
        </p:txBody>
      </p:sp>
      <p:sp>
        <p:nvSpPr>
          <p:cNvPr id="22" name="Rectangle: Rounded Corners 21">
            <a:extLst>
              <a:ext uri="{FF2B5EF4-FFF2-40B4-BE49-F238E27FC236}">
                <a16:creationId xmlns:a16="http://schemas.microsoft.com/office/drawing/2014/main" id="{A90E6D31-F4A8-403D-9F4F-A57A7BA5E86E}"/>
              </a:ext>
            </a:extLst>
          </p:cNvPr>
          <p:cNvSpPr/>
          <p:nvPr/>
        </p:nvSpPr>
        <p:spPr>
          <a:xfrm>
            <a:off x="3147391" y="4040251"/>
            <a:ext cx="1563757" cy="848139"/>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7. Why did Henry VIII break with Rome? </a:t>
            </a:r>
          </a:p>
          <a:p>
            <a:pPr algn="ctr"/>
            <a:r>
              <a:rPr lang="en-GB" sz="1100" b="1" dirty="0">
                <a:solidFill>
                  <a:schemeClr val="tx1"/>
                </a:solidFill>
              </a:rPr>
              <a:t>CAUSATION</a:t>
            </a:r>
            <a:r>
              <a:rPr lang="en-GB" sz="1100" dirty="0">
                <a:solidFill>
                  <a:schemeClr val="tx1"/>
                </a:solidFill>
              </a:rPr>
              <a:t> </a:t>
            </a:r>
            <a:endParaRPr lang="en-GB" sz="1100" b="1" dirty="0">
              <a:solidFill>
                <a:schemeClr val="tx1"/>
              </a:solidFill>
            </a:endParaRPr>
          </a:p>
        </p:txBody>
      </p:sp>
      <p:sp>
        <p:nvSpPr>
          <p:cNvPr id="23" name="Rectangle: Rounded Corners 22">
            <a:extLst>
              <a:ext uri="{FF2B5EF4-FFF2-40B4-BE49-F238E27FC236}">
                <a16:creationId xmlns:a16="http://schemas.microsoft.com/office/drawing/2014/main" id="{1CE1F938-F4B8-464A-A12D-31DF97A19C95}"/>
              </a:ext>
            </a:extLst>
          </p:cNvPr>
          <p:cNvSpPr/>
          <p:nvPr/>
        </p:nvSpPr>
        <p:spPr>
          <a:xfrm>
            <a:off x="3640430" y="5777898"/>
            <a:ext cx="2399248" cy="551626"/>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cs typeface="Aharoni" panose="02010803020104030203" pitchFamily="2" charset="-79"/>
              </a:rPr>
              <a:t>8. How </a:t>
            </a:r>
            <a:r>
              <a:rPr lang="en-GB" sz="1100" i="1" u="sng" dirty="0">
                <a:solidFill>
                  <a:schemeClr val="tx1"/>
                </a:solidFill>
                <a:cs typeface="Aharoni" panose="02010803020104030203" pitchFamily="2" charset="-79"/>
              </a:rPr>
              <a:t>far</a:t>
            </a:r>
            <a:r>
              <a:rPr lang="en-GB" sz="1100" dirty="0">
                <a:solidFill>
                  <a:schemeClr val="tx1"/>
                </a:solidFill>
                <a:cs typeface="Aharoni" panose="02010803020104030203" pitchFamily="2" charset="-79"/>
              </a:rPr>
              <a:t> and how </a:t>
            </a:r>
            <a:r>
              <a:rPr lang="en-GB" sz="1100" i="1" u="sng" dirty="0">
                <a:solidFill>
                  <a:schemeClr val="tx1"/>
                </a:solidFill>
                <a:cs typeface="Aharoni" panose="02010803020104030203" pitchFamily="2" charset="-79"/>
              </a:rPr>
              <a:t>fast</a:t>
            </a:r>
            <a:r>
              <a:rPr lang="en-GB" sz="1100" dirty="0">
                <a:solidFill>
                  <a:schemeClr val="tx1"/>
                </a:solidFill>
                <a:cs typeface="Aharoni" panose="02010803020104030203" pitchFamily="2" charset="-79"/>
              </a:rPr>
              <a:t> did religion change in the 16</a:t>
            </a:r>
            <a:r>
              <a:rPr lang="en-GB" sz="1100" baseline="30000" dirty="0">
                <a:solidFill>
                  <a:schemeClr val="tx1"/>
                </a:solidFill>
                <a:cs typeface="Aharoni" panose="02010803020104030203" pitchFamily="2" charset="-79"/>
              </a:rPr>
              <a:t>th</a:t>
            </a:r>
            <a:r>
              <a:rPr lang="en-GB" sz="1100" dirty="0">
                <a:solidFill>
                  <a:schemeClr val="tx1"/>
                </a:solidFill>
                <a:cs typeface="Aharoni" panose="02010803020104030203" pitchFamily="2" charset="-79"/>
              </a:rPr>
              <a:t> century? </a:t>
            </a:r>
            <a:r>
              <a:rPr lang="en-GB" sz="1100" b="1" dirty="0">
                <a:solidFill>
                  <a:schemeClr val="tx1"/>
                </a:solidFill>
                <a:cs typeface="Aharoni" panose="02010803020104030203" pitchFamily="2" charset="-79"/>
              </a:rPr>
              <a:t>CHANGE</a:t>
            </a:r>
          </a:p>
        </p:txBody>
      </p:sp>
      <p:sp>
        <p:nvSpPr>
          <p:cNvPr id="24" name="Rectangle: Rounded Corners 23">
            <a:extLst>
              <a:ext uri="{FF2B5EF4-FFF2-40B4-BE49-F238E27FC236}">
                <a16:creationId xmlns:a16="http://schemas.microsoft.com/office/drawing/2014/main" id="{08A3C005-F1F3-49EC-87A3-B103929857E3}"/>
              </a:ext>
            </a:extLst>
          </p:cNvPr>
          <p:cNvSpPr/>
          <p:nvPr/>
        </p:nvSpPr>
        <p:spPr>
          <a:xfrm>
            <a:off x="3720556" y="4984438"/>
            <a:ext cx="1785729" cy="607922"/>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9. What was the impact of the Spanish Armada? </a:t>
            </a:r>
            <a:r>
              <a:rPr lang="en-GB" sz="1100" b="1" dirty="0">
                <a:solidFill>
                  <a:schemeClr val="tx1"/>
                </a:solidFill>
              </a:rPr>
              <a:t>CONSEQUENCE</a:t>
            </a:r>
          </a:p>
        </p:txBody>
      </p:sp>
      <p:sp>
        <p:nvSpPr>
          <p:cNvPr id="25" name="Rectangle: Rounded Corners 24">
            <a:extLst>
              <a:ext uri="{FF2B5EF4-FFF2-40B4-BE49-F238E27FC236}">
                <a16:creationId xmlns:a16="http://schemas.microsoft.com/office/drawing/2014/main" id="{CE348F5A-71A4-4309-921F-15AC490C12FE}"/>
              </a:ext>
            </a:extLst>
          </p:cNvPr>
          <p:cNvSpPr/>
          <p:nvPr/>
        </p:nvSpPr>
        <p:spPr>
          <a:xfrm>
            <a:off x="4793976" y="4026993"/>
            <a:ext cx="1245703" cy="84649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10. Why was Charles I executed? </a:t>
            </a:r>
            <a:r>
              <a:rPr lang="en-GB" sz="1100" b="1" dirty="0">
                <a:solidFill>
                  <a:schemeClr val="tx1"/>
                </a:solidFill>
              </a:rPr>
              <a:t>CAUSATION</a:t>
            </a:r>
          </a:p>
        </p:txBody>
      </p:sp>
      <p:sp>
        <p:nvSpPr>
          <p:cNvPr id="26" name="Rectangle: Rounded Corners 25">
            <a:extLst>
              <a:ext uri="{FF2B5EF4-FFF2-40B4-BE49-F238E27FC236}">
                <a16:creationId xmlns:a16="http://schemas.microsoft.com/office/drawing/2014/main" id="{A5E99734-C05C-41E0-BAE9-1B07C371CC67}"/>
              </a:ext>
            </a:extLst>
          </p:cNvPr>
          <p:cNvSpPr/>
          <p:nvPr/>
        </p:nvSpPr>
        <p:spPr>
          <a:xfrm>
            <a:off x="6155645" y="4040251"/>
            <a:ext cx="1361665" cy="1050199"/>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11. What can the witch crazes reveal about Early Modern Society? </a:t>
            </a:r>
          </a:p>
          <a:p>
            <a:pPr algn="ctr"/>
            <a:r>
              <a:rPr lang="en-GB" sz="1100" b="1" dirty="0">
                <a:solidFill>
                  <a:schemeClr val="tx1"/>
                </a:solidFill>
              </a:rPr>
              <a:t>SIGNIFICANCE </a:t>
            </a:r>
          </a:p>
        </p:txBody>
      </p:sp>
      <p:sp>
        <p:nvSpPr>
          <p:cNvPr id="27" name="Rectangle: Rounded Corners 26">
            <a:extLst>
              <a:ext uri="{FF2B5EF4-FFF2-40B4-BE49-F238E27FC236}">
                <a16:creationId xmlns:a16="http://schemas.microsoft.com/office/drawing/2014/main" id="{F54673C8-2325-4D2E-8B84-4A8F94604626}"/>
              </a:ext>
            </a:extLst>
          </p:cNvPr>
          <p:cNvSpPr/>
          <p:nvPr/>
        </p:nvSpPr>
        <p:spPr>
          <a:xfrm>
            <a:off x="6152323" y="5150066"/>
            <a:ext cx="2024268" cy="715665"/>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12. How did the Victorians view the British Empire? </a:t>
            </a:r>
            <a:r>
              <a:rPr lang="en-GB" sz="1100" b="1" dirty="0">
                <a:solidFill>
                  <a:schemeClr val="tx1"/>
                </a:solidFill>
              </a:rPr>
              <a:t>INTERPRETATIONS</a:t>
            </a:r>
            <a:r>
              <a:rPr lang="en-GB" sz="1100" dirty="0">
                <a:solidFill>
                  <a:schemeClr val="tx1"/>
                </a:solidFill>
              </a:rPr>
              <a:t> </a:t>
            </a:r>
          </a:p>
        </p:txBody>
      </p:sp>
      <p:sp>
        <p:nvSpPr>
          <p:cNvPr id="28" name="Rectangle: Rounded Corners 27">
            <a:extLst>
              <a:ext uri="{FF2B5EF4-FFF2-40B4-BE49-F238E27FC236}">
                <a16:creationId xmlns:a16="http://schemas.microsoft.com/office/drawing/2014/main" id="{B741C87C-5FCC-49B2-8208-26757FBF44C9}"/>
              </a:ext>
            </a:extLst>
          </p:cNvPr>
          <p:cNvSpPr/>
          <p:nvPr/>
        </p:nvSpPr>
        <p:spPr>
          <a:xfrm>
            <a:off x="7633271" y="4050934"/>
            <a:ext cx="2276065" cy="458059"/>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ctr">
              <a:buAutoNum type="arabicPeriod" startAt="13"/>
            </a:pPr>
            <a:r>
              <a:rPr lang="en-GB" sz="1100" dirty="0">
                <a:solidFill>
                  <a:schemeClr val="tx1"/>
                </a:solidFill>
              </a:rPr>
              <a:t>Did 2 bullets lead to 20 million deaths? </a:t>
            </a:r>
            <a:r>
              <a:rPr lang="en-GB" sz="1100" b="1" dirty="0">
                <a:solidFill>
                  <a:schemeClr val="tx1"/>
                </a:solidFill>
              </a:rPr>
              <a:t>CAUSATION</a:t>
            </a:r>
          </a:p>
        </p:txBody>
      </p:sp>
      <p:sp>
        <p:nvSpPr>
          <p:cNvPr id="29" name="Rectangle: Rounded Corners 28">
            <a:extLst>
              <a:ext uri="{FF2B5EF4-FFF2-40B4-BE49-F238E27FC236}">
                <a16:creationId xmlns:a16="http://schemas.microsoft.com/office/drawing/2014/main" id="{65E4A31C-2BE8-4B35-ADB0-F76334DA47DA}"/>
              </a:ext>
            </a:extLst>
          </p:cNvPr>
          <p:cNvSpPr/>
          <p:nvPr/>
        </p:nvSpPr>
        <p:spPr>
          <a:xfrm>
            <a:off x="8338919" y="4586047"/>
            <a:ext cx="1467701" cy="662608"/>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14. What made WWI the first </a:t>
            </a:r>
            <a:r>
              <a:rPr lang="en-GB" sz="1100" i="1" u="sng" dirty="0">
                <a:solidFill>
                  <a:schemeClr val="tx1"/>
                </a:solidFill>
              </a:rPr>
              <a:t>world</a:t>
            </a:r>
            <a:r>
              <a:rPr lang="en-GB" sz="1100" dirty="0">
                <a:solidFill>
                  <a:schemeClr val="tx1"/>
                </a:solidFill>
              </a:rPr>
              <a:t> War?</a:t>
            </a:r>
          </a:p>
        </p:txBody>
      </p:sp>
      <p:sp>
        <p:nvSpPr>
          <p:cNvPr id="30" name="Rectangle: Rounded Corners 29">
            <a:extLst>
              <a:ext uri="{FF2B5EF4-FFF2-40B4-BE49-F238E27FC236}">
                <a16:creationId xmlns:a16="http://schemas.microsoft.com/office/drawing/2014/main" id="{C27EDBE1-DF8A-4350-88B8-89E9F8E97EA0}"/>
              </a:ext>
            </a:extLst>
          </p:cNvPr>
          <p:cNvSpPr/>
          <p:nvPr/>
        </p:nvSpPr>
        <p:spPr>
          <a:xfrm>
            <a:off x="9968950" y="4025345"/>
            <a:ext cx="1987850" cy="797181"/>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15. How important was the British policy of appeasement in causing World War Two?</a:t>
            </a:r>
          </a:p>
        </p:txBody>
      </p:sp>
      <p:sp>
        <p:nvSpPr>
          <p:cNvPr id="32" name="Rectangle: Rounded Corners 31">
            <a:extLst>
              <a:ext uri="{FF2B5EF4-FFF2-40B4-BE49-F238E27FC236}">
                <a16:creationId xmlns:a16="http://schemas.microsoft.com/office/drawing/2014/main" id="{F3916C7B-5FCB-4368-BC52-4D5B4719D5BF}"/>
              </a:ext>
            </a:extLst>
          </p:cNvPr>
          <p:cNvSpPr/>
          <p:nvPr/>
        </p:nvSpPr>
        <p:spPr>
          <a:xfrm>
            <a:off x="9968949" y="5725721"/>
            <a:ext cx="2024268" cy="55162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17. What did the Civil Rights Movement change? </a:t>
            </a:r>
          </a:p>
          <a:p>
            <a:pPr algn="ctr"/>
            <a:r>
              <a:rPr lang="en-GB" sz="1100" b="1" dirty="0">
                <a:solidFill>
                  <a:schemeClr val="tx1"/>
                </a:solidFill>
              </a:rPr>
              <a:t>CHANGE</a:t>
            </a:r>
          </a:p>
        </p:txBody>
      </p:sp>
      <p:sp>
        <p:nvSpPr>
          <p:cNvPr id="33" name="Rectangle: Rounded Corners 32">
            <a:extLst>
              <a:ext uri="{FF2B5EF4-FFF2-40B4-BE49-F238E27FC236}">
                <a16:creationId xmlns:a16="http://schemas.microsoft.com/office/drawing/2014/main" id="{C5461A8E-3B60-49A6-957A-682B752E7C37}"/>
              </a:ext>
            </a:extLst>
          </p:cNvPr>
          <p:cNvSpPr/>
          <p:nvPr/>
        </p:nvSpPr>
        <p:spPr>
          <a:xfrm>
            <a:off x="10177695" y="4885103"/>
            <a:ext cx="1616740" cy="763563"/>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16. How can we challenge generalisations about the Holocaust. </a:t>
            </a:r>
          </a:p>
        </p:txBody>
      </p:sp>
      <p:sp>
        <p:nvSpPr>
          <p:cNvPr id="34" name="Arrow: Left-Right 33">
            <a:extLst>
              <a:ext uri="{FF2B5EF4-FFF2-40B4-BE49-F238E27FC236}">
                <a16:creationId xmlns:a16="http://schemas.microsoft.com/office/drawing/2014/main" id="{DEBD519C-4C74-4B99-9F9E-F69E431C2485}"/>
              </a:ext>
            </a:extLst>
          </p:cNvPr>
          <p:cNvSpPr/>
          <p:nvPr/>
        </p:nvSpPr>
        <p:spPr>
          <a:xfrm>
            <a:off x="149036" y="77471"/>
            <a:ext cx="4996070" cy="410818"/>
          </a:xfrm>
          <a:prstGeom prst="leftRightArrow">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Year 10</a:t>
            </a:r>
          </a:p>
        </p:txBody>
      </p:sp>
      <p:sp>
        <p:nvSpPr>
          <p:cNvPr id="35" name="Arrow: Left-Right 34">
            <a:extLst>
              <a:ext uri="{FF2B5EF4-FFF2-40B4-BE49-F238E27FC236}">
                <a16:creationId xmlns:a16="http://schemas.microsoft.com/office/drawing/2014/main" id="{C95DDBDD-67DD-491C-9EF1-64B13D678380}"/>
              </a:ext>
            </a:extLst>
          </p:cNvPr>
          <p:cNvSpPr/>
          <p:nvPr/>
        </p:nvSpPr>
        <p:spPr>
          <a:xfrm>
            <a:off x="5651298" y="65027"/>
            <a:ext cx="4705275" cy="410818"/>
          </a:xfrm>
          <a:prstGeom prst="leftRightArrow">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Year 11</a:t>
            </a:r>
          </a:p>
        </p:txBody>
      </p:sp>
      <p:sp>
        <p:nvSpPr>
          <p:cNvPr id="36" name="Rectangle: Rounded Corners 35">
            <a:extLst>
              <a:ext uri="{FF2B5EF4-FFF2-40B4-BE49-F238E27FC236}">
                <a16:creationId xmlns:a16="http://schemas.microsoft.com/office/drawing/2014/main" id="{C522BF16-AFF7-4002-BA61-1FA78FFC1F4D}"/>
              </a:ext>
            </a:extLst>
          </p:cNvPr>
          <p:cNvSpPr/>
          <p:nvPr/>
        </p:nvSpPr>
        <p:spPr>
          <a:xfrm>
            <a:off x="185308" y="527194"/>
            <a:ext cx="11595653" cy="680458"/>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ctr">
              <a:buAutoNum type="arabicPeriod"/>
            </a:pPr>
            <a:r>
              <a:rPr lang="en-GB" sz="1000" b="1" dirty="0">
                <a:solidFill>
                  <a:schemeClr val="tx1"/>
                </a:solidFill>
              </a:rPr>
              <a:t>Migration to Britain, 1250-present day (BRITISH BREDTH) </a:t>
            </a:r>
          </a:p>
          <a:p>
            <a:pPr algn="ctr"/>
            <a:r>
              <a:rPr lang="en-GB" sz="1000" dirty="0">
                <a:solidFill>
                  <a:schemeClr val="tx1"/>
                </a:solidFill>
              </a:rPr>
              <a:t>Rationale: Thematic study tracing the way Britain has developed between 1250 and the present day. This type of study is to remind you of the characteristic features of life in Britain and strengthen your understanding of how and why things change or, perhaps, stay the same. </a:t>
            </a:r>
          </a:p>
          <a:p>
            <a:pPr algn="ctr"/>
            <a:r>
              <a:rPr lang="en-GB" sz="1000" i="1" dirty="0">
                <a:solidFill>
                  <a:schemeClr val="tx1"/>
                </a:solidFill>
              </a:rPr>
              <a:t>LINKS TO KS3 curriculum: Medieval migration, William I, Black Death, Crusades, Reformation, British Empire, Industrialisation, World Wars, Refugees and Asylum Seekers. </a:t>
            </a:r>
          </a:p>
        </p:txBody>
      </p:sp>
      <p:sp>
        <p:nvSpPr>
          <p:cNvPr id="37" name="Rectangle: Rounded Corners 36">
            <a:extLst>
              <a:ext uri="{FF2B5EF4-FFF2-40B4-BE49-F238E27FC236}">
                <a16:creationId xmlns:a16="http://schemas.microsoft.com/office/drawing/2014/main" id="{E8FD7487-2DA3-4CF7-841A-824BA1B917B1}"/>
              </a:ext>
            </a:extLst>
          </p:cNvPr>
          <p:cNvSpPr/>
          <p:nvPr/>
        </p:nvSpPr>
        <p:spPr>
          <a:xfrm>
            <a:off x="1721011" y="1232038"/>
            <a:ext cx="3872950" cy="1116416"/>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rPr>
              <a:t>2. The Elizabethans: (BRITISH DEPTH</a:t>
            </a:r>
            <a:r>
              <a:rPr lang="en-GB" sz="1000" dirty="0">
                <a:solidFill>
                  <a:schemeClr val="tx1"/>
                </a:solidFill>
              </a:rPr>
              <a:t>)</a:t>
            </a:r>
          </a:p>
          <a:p>
            <a:pPr algn="ctr"/>
            <a:r>
              <a:rPr lang="en-GB" sz="1000" dirty="0">
                <a:solidFill>
                  <a:schemeClr val="tx1"/>
                </a:solidFill>
              </a:rPr>
              <a:t>Rationale: British depth study focussing on a short time span when the nation was under severe pressure and faced experience of invasion. The point of this study is to understand the complexity of society and the interplay of different forces within it. </a:t>
            </a:r>
          </a:p>
          <a:p>
            <a:pPr algn="ctr"/>
            <a:r>
              <a:rPr lang="en-GB" sz="1000" i="1" dirty="0">
                <a:solidFill>
                  <a:schemeClr val="tx1"/>
                </a:solidFill>
              </a:rPr>
              <a:t>LINKS TO KS3: Tudor religion, Spanish Armada, Elizabethan portraiture, the British Empire.</a:t>
            </a:r>
            <a:endParaRPr lang="en-GB" sz="1100" dirty="0">
              <a:solidFill>
                <a:schemeClr val="tx1"/>
              </a:solidFill>
            </a:endParaRPr>
          </a:p>
        </p:txBody>
      </p:sp>
      <p:sp>
        <p:nvSpPr>
          <p:cNvPr id="38" name="Rectangle: Rounded Corners 37">
            <a:extLst>
              <a:ext uri="{FF2B5EF4-FFF2-40B4-BE49-F238E27FC236}">
                <a16:creationId xmlns:a16="http://schemas.microsoft.com/office/drawing/2014/main" id="{C97FEE33-CBB0-4D07-B8CD-6B084F6EDD86}"/>
              </a:ext>
            </a:extLst>
          </p:cNvPr>
          <p:cNvSpPr/>
          <p:nvPr/>
        </p:nvSpPr>
        <p:spPr>
          <a:xfrm>
            <a:off x="1" y="2418488"/>
            <a:ext cx="9453394" cy="706981"/>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rPr>
              <a:t>3. History Around Us: (LOCAL)</a:t>
            </a:r>
          </a:p>
          <a:p>
            <a:pPr algn="ctr"/>
            <a:r>
              <a:rPr lang="en-GB" sz="1000" dirty="0">
                <a:solidFill>
                  <a:schemeClr val="tx1"/>
                </a:solidFill>
              </a:rPr>
              <a:t>Rationale: Studying the history around them has much to offer learners. It provides a valuable approach to studying history, and helps them to find a connection with people’s lives in the past. For many learners, the study of an historical site can be the beginning of an interest in the historic environment that will continue into adult life.</a:t>
            </a:r>
          </a:p>
          <a:p>
            <a:pPr algn="ctr"/>
            <a:r>
              <a:rPr lang="en-GB" sz="1000" i="1" dirty="0">
                <a:solidFill>
                  <a:schemeClr val="tx1"/>
                </a:solidFill>
              </a:rPr>
              <a:t>LINKS TO KS3</a:t>
            </a:r>
            <a:r>
              <a:rPr lang="en-GB" sz="1000" dirty="0">
                <a:solidFill>
                  <a:schemeClr val="tx1"/>
                </a:solidFill>
              </a:rPr>
              <a:t>: Norman Conquest, Castles, English Civil War.</a:t>
            </a:r>
          </a:p>
        </p:txBody>
      </p:sp>
      <p:sp>
        <p:nvSpPr>
          <p:cNvPr id="39" name="Rectangle: Rounded Corners 38">
            <a:extLst>
              <a:ext uri="{FF2B5EF4-FFF2-40B4-BE49-F238E27FC236}">
                <a16:creationId xmlns:a16="http://schemas.microsoft.com/office/drawing/2014/main" id="{1DC9FA7B-562D-4F09-9888-CCADDA65B85F}"/>
              </a:ext>
            </a:extLst>
          </p:cNvPr>
          <p:cNvSpPr/>
          <p:nvPr/>
        </p:nvSpPr>
        <p:spPr>
          <a:xfrm>
            <a:off x="5651298" y="1238333"/>
            <a:ext cx="3802097" cy="1084773"/>
          </a:xfrm>
          <a:prstGeom prst="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rPr>
              <a:t>4. The Making of America, 1789 – 1900 (WORLD BREADTH)</a:t>
            </a:r>
          </a:p>
          <a:p>
            <a:pPr algn="ctr"/>
            <a:r>
              <a:rPr lang="en-GB" sz="1000" dirty="0">
                <a:solidFill>
                  <a:schemeClr val="tx1"/>
                </a:solidFill>
              </a:rPr>
              <a:t>Rationale: Focusses on wider world society and the unfolding story of a particularly interesting period of history. It explores the relationship between different cultures at a time of great upheaval and considers the experiences and perspectives of different individuals in the past. </a:t>
            </a:r>
          </a:p>
          <a:p>
            <a:pPr algn="ctr"/>
            <a:r>
              <a:rPr lang="en-GB" sz="1000" i="1" dirty="0">
                <a:solidFill>
                  <a:schemeClr val="tx1"/>
                </a:solidFill>
              </a:rPr>
              <a:t>LINKS TO KS3: Civil War, Civil Rights Movement, </a:t>
            </a:r>
          </a:p>
        </p:txBody>
      </p:sp>
      <p:sp>
        <p:nvSpPr>
          <p:cNvPr id="40" name="Rectangle: Rounded Corners 39">
            <a:extLst>
              <a:ext uri="{FF2B5EF4-FFF2-40B4-BE49-F238E27FC236}">
                <a16:creationId xmlns:a16="http://schemas.microsoft.com/office/drawing/2014/main" id="{3957F404-842F-46E6-BFED-03446756DE82}"/>
              </a:ext>
            </a:extLst>
          </p:cNvPr>
          <p:cNvSpPr/>
          <p:nvPr/>
        </p:nvSpPr>
        <p:spPr>
          <a:xfrm>
            <a:off x="9568069" y="1285897"/>
            <a:ext cx="2425147" cy="1859789"/>
          </a:xfrm>
          <a:prstGeom prst="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rPr>
              <a:t>5. Living Under Nazi Rule (WORLD DEPTH)</a:t>
            </a:r>
          </a:p>
          <a:p>
            <a:pPr algn="ctr"/>
            <a:r>
              <a:rPr lang="en-GB" sz="1000" dirty="0">
                <a:solidFill>
                  <a:schemeClr val="tx1"/>
                </a:solidFill>
              </a:rPr>
              <a:t>Rationale: Depth study focussing on a traumatic short period of world history when different cultures and ideologies conflict. It encourages you to engage with many rich, contemporary sources and the different interpretations of historians. </a:t>
            </a:r>
          </a:p>
          <a:p>
            <a:pPr algn="ctr"/>
            <a:r>
              <a:rPr lang="en-GB" sz="1000" i="1" dirty="0">
                <a:solidFill>
                  <a:schemeClr val="tx1"/>
                </a:solidFill>
              </a:rPr>
              <a:t>LINKS TO KS3: World War One, The British Empire, World War Two, the Holocaust</a:t>
            </a:r>
            <a:r>
              <a:rPr lang="en-GB" sz="1050" i="1" dirty="0">
                <a:solidFill>
                  <a:schemeClr val="tx1"/>
                </a:solidFill>
              </a:rPr>
              <a:t>. </a:t>
            </a:r>
          </a:p>
        </p:txBody>
      </p:sp>
    </p:spTree>
    <p:extLst>
      <p:ext uri="{BB962C8B-B14F-4D97-AF65-F5344CB8AC3E}">
        <p14:creationId xmlns:p14="http://schemas.microsoft.com/office/powerpoint/2010/main" val="6060023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esson xmlns="9da7815e-6224-41a2-8179-fbc5bdcec2cb" xsi:nil="true"/>
    <CustomTags xmlns="9da7815e-6224-41a2-8179-fbc5bdcec2cb" xsi:nil="true"/>
    <CurriculumSubject xmlns="9da7815e-6224-41a2-8179-fbc5bdcec2cb">Middle Leaders</CurriculumSubject>
    <KS xmlns="9da7815e-6224-41a2-8179-fbc5bdcec2cb" xsi:nil="true"/>
    <Year xmlns="9da7815e-6224-41a2-8179-fbc5bdcec2cb" xsi:nil="true"/>
    <PersonalIdentificationData xmlns="9da7815e-6224-41a2-8179-fbc5bdcec2c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7289B9ED892CF45879A43B2EF1FC1AB" ma:contentTypeVersion="15" ma:contentTypeDescription="Create a new document." ma:contentTypeScope="" ma:versionID="942c47119ac4dec06320165c70e2eeb0">
  <xsd:schema xmlns:xsd="http://www.w3.org/2001/XMLSchema" xmlns:xs="http://www.w3.org/2001/XMLSchema" xmlns:p="http://schemas.microsoft.com/office/2006/metadata/properties" xmlns:ns2="9da7815e-6224-41a2-8179-fbc5bdcec2cb" xmlns:ns3="1321c838-d8a0-4ec9-974d-6a8c6b3faf50" targetNamespace="http://schemas.microsoft.com/office/2006/metadata/properties" ma:root="true" ma:fieldsID="b806928b25bdfc5b855fc5840cc3cbe5" ns2:_="" ns3:_="">
    <xsd:import namespace="9da7815e-6224-41a2-8179-fbc5bdcec2cb"/>
    <xsd:import namespace="1321c838-d8a0-4ec9-974d-6a8c6b3faf50"/>
    <xsd:element name="properties">
      <xsd:complexType>
        <xsd:sequence>
          <xsd:element name="documentManagement">
            <xsd:complexType>
              <xsd:all>
                <xsd:element ref="ns2:PersonalIdentificationData" minOccurs="0"/>
                <xsd:element ref="ns2:KS"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a7815e-6224-41a2-8179-fbc5bdcec2cb" elementFormDefault="qualified">
    <xsd:import namespace="http://schemas.microsoft.com/office/2006/documentManagement/types"/>
    <xsd:import namespace="http://schemas.microsoft.com/office/infopath/2007/PartnerControls"/>
    <xsd:element name="PersonalIdentificationData" ma:index="8" nillable="true" ma:displayName="Personal Identification Data" ma:default="" ma:internalName="PersonalIdentificationData">
      <xsd:simpleType>
        <xsd:restriction base="dms:Choice">
          <xsd:enumeration value="No"/>
          <xsd:enumeration value="Yes"/>
        </xsd:restriction>
      </xsd:simpleType>
    </xsd:element>
    <xsd:element name="KS" ma:index="9" nillable="true" ma:displayName="Key Stage" ma:default="" ma:internalName="KS">
      <xsd:simpleType>
        <xsd:restriction base="dms:Choice">
          <xsd:enumeration value="Foundation"/>
          <xsd:enumeration value="KS1"/>
          <xsd:enumeration value="KS2"/>
          <xsd:enumeration value="KS3"/>
          <xsd:enumeration value="KS4"/>
          <xsd:enumeration value="KS5"/>
        </xsd:restriction>
      </xsd:simpleType>
    </xsd:element>
    <xsd:element name="Year" ma:index="10" nillable="true" ma:displayName="Year" ma:default="" ma:internalName="Year">
      <xsd:simpleType>
        <xsd:restriction base="dms:Choice">
          <xsd:enumeration value="R"/>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restriction>
      </xsd:simpleType>
    </xsd:element>
    <xsd:element name="Lesson" ma:index="11" nillable="true" ma:displayName="Lesson" ma:default="" ma:internalName="Lesson">
      <xsd:simpleType>
        <xsd:restriction base="dms:Text"/>
      </xsd:simpleType>
    </xsd:element>
    <xsd:element name="CustomTags" ma:index="12" nillable="true" ma:displayName="Custom Tags" ma:default="" ma:internalName="CustomTags">
      <xsd:simpleType>
        <xsd:restriction base="dms:Text"/>
      </xsd:simpleType>
    </xsd:element>
    <xsd:element name="CurriculumSubject" ma:index="13" nillable="true" ma:displayName="Curriculum Subject" ma:default="Middle Leaders" ma:internalName="CurriculumSubjec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21c838-d8a0-4ec9-974d-6a8c6b3faf50"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Tags" ma:index="19" nillable="true" ma:displayName="Tags" ma:internalName="MediaServiceAutoTag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5A7A47-B4E1-4B75-BF02-B5DA0F9FB1A2}">
  <ds:schemaRefs>
    <ds:schemaRef ds:uri="http://schemas.microsoft.com/office/infopath/2007/PartnerControls"/>
    <ds:schemaRef ds:uri="53f078d5-1ff5-4ba6-bf17-946cac9f97a4"/>
    <ds:schemaRef ds:uri="http://schemas.microsoft.com/office/2006/metadata/properties"/>
    <ds:schemaRef ds:uri="http://purl.org/dc/terms/"/>
    <ds:schemaRef ds:uri="http://schemas.microsoft.com/office/2006/documentManagement/types"/>
    <ds:schemaRef ds:uri="3f3315d4-52b1-4e8e-bd2f-b41dd29f8675"/>
    <ds:schemaRef ds:uri="http://purl.org/dc/elements/1.1/"/>
    <ds:schemaRef ds:uri="http://schemas.openxmlformats.org/package/2006/metadata/core-properties"/>
    <ds:schemaRef ds:uri="http://www.w3.org/XML/1998/namespace"/>
    <ds:schemaRef ds:uri="http://purl.org/dc/dcmitype/"/>
    <ds:schemaRef ds:uri="9da7815e-6224-41a2-8179-fbc5bdcec2cb"/>
  </ds:schemaRefs>
</ds:datastoreItem>
</file>

<file path=customXml/itemProps2.xml><?xml version="1.0" encoding="utf-8"?>
<ds:datastoreItem xmlns:ds="http://schemas.openxmlformats.org/officeDocument/2006/customXml" ds:itemID="{7346C432-E561-4B2B-B6EE-C0BAB2E7B88A}">
  <ds:schemaRefs>
    <ds:schemaRef ds:uri="http://schemas.microsoft.com/sharepoint/v3/contenttype/forms"/>
  </ds:schemaRefs>
</ds:datastoreItem>
</file>

<file path=customXml/itemProps3.xml><?xml version="1.0" encoding="utf-8"?>
<ds:datastoreItem xmlns:ds="http://schemas.openxmlformats.org/officeDocument/2006/customXml" ds:itemID="{429937DB-E65C-4506-925C-2ED6DE617C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a7815e-6224-41a2-8179-fbc5bdcec2cb"/>
    <ds:schemaRef ds:uri="1321c838-d8a0-4ec9-974d-6a8c6b3faf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263</TotalTime>
  <Words>614</Words>
  <Application>Microsoft Office PowerPoint</Application>
  <PresentationFormat>Widescreen</PresentationFormat>
  <Paragraphs>47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Quick</dc:creator>
  <cp:lastModifiedBy>Lisa Brent</cp:lastModifiedBy>
  <cp:revision>4</cp:revision>
  <dcterms:created xsi:type="dcterms:W3CDTF">2020-01-23T11:07:39Z</dcterms:created>
  <dcterms:modified xsi:type="dcterms:W3CDTF">2020-03-16T13:10:34Z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0x01010017289B9ED892CF45879A43B2EF1FC1AB</vt:lpwstr>
  </property>
</Properties>
</file>