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F87310"/>
    <a:srgbClr val="E5E270"/>
    <a:srgbClr val="144856"/>
    <a:srgbClr val="175A68"/>
    <a:srgbClr val="FE5E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69771-2745-42BD-8B73-EF909A238DAA}" v="26" dt="2024-08-22T19:22:53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00" d="100"/>
          <a:sy n="100" d="100"/>
        </p:scale>
        <p:origin x="12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67689" y="136431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Talking school trip</a:t>
            </a:r>
          </a:p>
          <a:p>
            <a:r>
              <a:rPr lang="en-US" sz="2400"/>
              <a:t>Ordering food and or maring ventske</a:t>
            </a:r>
            <a:r>
              <a:rPr lang="en-GB"/>
              <a:t>AAsking questions aboTelling the timet what people did </a:t>
            </a:r>
            <a:endParaRPr lang="en-US"/>
          </a:p>
          <a:p>
            <a:r>
              <a:rPr lang="en-GB"/>
              <a:t>sking questions about what people did </a:t>
            </a:r>
            <a:endParaRPr lang="en-US"/>
          </a:p>
          <a:p>
            <a:r>
              <a:rPr lang="en-US" sz="2400"/>
              <a:t>t</a:t>
            </a:r>
            <a:endParaRPr lang="en-US" sz="24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 flipH="1">
            <a:off x="6765398" y="15079889"/>
            <a:ext cx="154873" cy="65929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6399328" y="16044382"/>
            <a:ext cx="377084" cy="39044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698171" y="15324512"/>
            <a:ext cx="1" cy="4162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4230075" y="15365683"/>
            <a:ext cx="1541" cy="42232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  <a:stCxn id="456" idx="0"/>
          </p:cNvCxnSpPr>
          <p:nvPr/>
        </p:nvCxnSpPr>
        <p:spPr>
          <a:xfrm flipH="1" flipV="1">
            <a:off x="4750581" y="15949141"/>
            <a:ext cx="513109" cy="69780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2693421" y="15420162"/>
            <a:ext cx="8565" cy="3677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  <a:stCxn id="310" idx="2"/>
          </p:cNvCxnSpPr>
          <p:nvPr/>
        </p:nvCxnSpPr>
        <p:spPr>
          <a:xfrm flipH="1">
            <a:off x="6776752" y="12226421"/>
            <a:ext cx="66082" cy="38054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H="1" flipV="1">
            <a:off x="6920271" y="11559372"/>
            <a:ext cx="47878" cy="34810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636047" y="15942888"/>
            <a:ext cx="0" cy="39778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 flipV="1">
            <a:off x="8642054" y="3983119"/>
            <a:ext cx="387625" cy="8494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330116" y="2736406"/>
            <a:ext cx="343959" cy="28888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408761" y="4636769"/>
            <a:ext cx="329426" cy="5345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  <a:stCxn id="329" idx="2"/>
          </p:cNvCxnSpPr>
          <p:nvPr/>
        </p:nvCxnSpPr>
        <p:spPr>
          <a:xfrm>
            <a:off x="7368589" y="2323324"/>
            <a:ext cx="31386" cy="35888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6782792" y="2842200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129208" y="133447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Spanish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2032660" y="15836270"/>
            <a:ext cx="5232" cy="66855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921691" y="15739179"/>
            <a:ext cx="572506" cy="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55D8D665-85EA-4BF1-B6C2-A52C3A9260DC}"/>
              </a:ext>
            </a:extLst>
          </p:cNvPr>
          <p:cNvCxnSpPr>
            <a:cxnSpLocks/>
          </p:cNvCxnSpPr>
          <p:nvPr/>
        </p:nvCxnSpPr>
        <p:spPr>
          <a:xfrm>
            <a:off x="733977" y="14113803"/>
            <a:ext cx="475150" cy="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191778" y="13276522"/>
            <a:ext cx="236088" cy="51007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211923" y="14844561"/>
            <a:ext cx="579548" cy="330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2720913" y="13094117"/>
            <a:ext cx="1" cy="47210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730227" y="13613332"/>
            <a:ext cx="0" cy="62450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620059" y="13210372"/>
            <a:ext cx="704" cy="33203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5901603" y="13777859"/>
            <a:ext cx="0" cy="3896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 flipV="1">
            <a:off x="8321440" y="11574654"/>
            <a:ext cx="537273" cy="5112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 flipH="1">
            <a:off x="5854938" y="10935108"/>
            <a:ext cx="162951" cy="42602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4291984" y="11662277"/>
            <a:ext cx="0" cy="305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>
            <a:off x="7942000" y="11047516"/>
            <a:ext cx="0" cy="42517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2261018" y="11561451"/>
            <a:ext cx="3467" cy="39883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244084" y="10269987"/>
            <a:ext cx="421905" cy="121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1530084" y="8948963"/>
            <a:ext cx="456117" cy="25750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552890" y="9492350"/>
            <a:ext cx="62004" cy="29377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3135324" y="8729829"/>
            <a:ext cx="0" cy="48244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05002" y="7926141"/>
            <a:ext cx="394215" cy="946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>
            <a:off x="8520886" y="7429549"/>
            <a:ext cx="262702" cy="23325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118342" y="7300765"/>
            <a:ext cx="44973" cy="20593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730538" y="7217131"/>
            <a:ext cx="129121" cy="33684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8220295" y="6847050"/>
            <a:ext cx="101145" cy="40479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518551" y="6705289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949504" y="6728381"/>
            <a:ext cx="8710" cy="41911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F873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933023" y="5203471"/>
            <a:ext cx="379981" cy="22401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E3F061CF-B9C5-49C1-8ABB-4084A9282E37}"/>
              </a:ext>
            </a:extLst>
          </p:cNvPr>
          <p:cNvCxnSpPr>
            <a:cxnSpLocks/>
          </p:cNvCxnSpPr>
          <p:nvPr/>
        </p:nvCxnSpPr>
        <p:spPr>
          <a:xfrm flipH="1">
            <a:off x="3189275" y="6735639"/>
            <a:ext cx="78805" cy="28171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3887192" y="7330270"/>
            <a:ext cx="0" cy="22997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1953674" y="7278246"/>
            <a:ext cx="549659" cy="281995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796035" y="6406917"/>
            <a:ext cx="544950" cy="8855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 flipV="1">
            <a:off x="1374053" y="6046783"/>
            <a:ext cx="387200" cy="5684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 flipV="1">
            <a:off x="1494063" y="5655055"/>
            <a:ext cx="348353" cy="3145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 flipH="1">
            <a:off x="7871564" y="2452780"/>
            <a:ext cx="409755" cy="26499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832445" y="5055073"/>
            <a:ext cx="0" cy="41359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17298" y="4560243"/>
            <a:ext cx="0" cy="358894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6058174" y="5095106"/>
            <a:ext cx="0" cy="23506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130340" y="5154941"/>
            <a:ext cx="0" cy="28852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970308" y="2905499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1204914" y="2771286"/>
            <a:ext cx="285133" cy="22752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</p:cNvCxnSpPr>
          <p:nvPr/>
        </p:nvCxnSpPr>
        <p:spPr>
          <a:xfrm flipH="1">
            <a:off x="1455036" y="2188249"/>
            <a:ext cx="292129" cy="15343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8"/>
            <a:ext cx="1143198" cy="9319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H="1" flipV="1">
            <a:off x="7835442" y="13591203"/>
            <a:ext cx="2649" cy="53539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/>
          <p:cNvSpPr txBox="1"/>
          <p:nvPr/>
        </p:nvSpPr>
        <p:spPr>
          <a:xfrm>
            <a:off x="6044654" y="11872478"/>
            <a:ext cx="15963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Talking about what people &amp; places are like now vs in general.</a:t>
            </a:r>
            <a:endParaRPr lang="en-US" sz="800" dirty="0"/>
          </a:p>
          <a:p>
            <a:pPr algn="ctr"/>
            <a:endParaRPr lang="en-GB" sz="100" b="1" dirty="0">
              <a:solidFill>
                <a:srgbClr val="FF0000"/>
              </a:solidFill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4651261" y="10585083"/>
            <a:ext cx="20077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Comparing what you &amp; someone else (‘we’) do (news and media, parties and celebrations)</a:t>
            </a:r>
            <a:endParaRPr lang="en-US" sz="800" dirty="0"/>
          </a:p>
          <a:p>
            <a:pPr algn="ctr"/>
            <a:endParaRPr lang="en-GB" sz="100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7247524" y="4015089"/>
            <a:ext cx="839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Opinions about school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442828" y="5392410"/>
            <a:ext cx="119111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 what activities you do with others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5827672" y="8817986"/>
            <a:ext cx="0" cy="41447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113198" y="6262275"/>
            <a:ext cx="781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 details and nationality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800" dirty="0"/>
          </a:p>
        </p:txBody>
      </p:sp>
      <p:sp>
        <p:nvSpPr>
          <p:cNvPr id="190" name="TextBox 189"/>
          <p:cNvSpPr txBox="1"/>
          <p:nvPr/>
        </p:nvSpPr>
        <p:spPr>
          <a:xfrm>
            <a:off x="1506904" y="6020182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personality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sp>
        <p:nvSpPr>
          <p:cNvPr id="193" name="TextBox 192"/>
          <p:cNvSpPr txBox="1"/>
          <p:nvPr/>
        </p:nvSpPr>
        <p:spPr>
          <a:xfrm>
            <a:off x="3564727" y="1975360"/>
            <a:ext cx="652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Food &amp; mealtimes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859626" y="5428830"/>
            <a:ext cx="538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Keeping fit </a:t>
            </a:r>
            <a:endParaRPr lang="en-GB" sz="100" dirty="0"/>
          </a:p>
        </p:txBody>
      </p:sp>
      <p:sp>
        <p:nvSpPr>
          <p:cNvPr id="201" name="TextBox 200"/>
          <p:cNvSpPr txBox="1"/>
          <p:nvPr/>
        </p:nvSpPr>
        <p:spPr>
          <a:xfrm>
            <a:off x="7883519" y="518667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 facilities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75301" y="2043775"/>
            <a:ext cx="930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 &amp; work experience</a:t>
            </a:r>
          </a:p>
        </p:txBody>
      </p:sp>
      <p:pic>
        <p:nvPicPr>
          <p:cNvPr id="217" name="Picture 2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0995" y="6420927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3093048" y="3234650"/>
            <a:ext cx="1075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 &amp; celebrations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520210" y="3268021"/>
            <a:ext cx="832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Gap years &amp; future plans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716662" y="2939735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Ambitions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606974" y="2855533"/>
            <a:ext cx="653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Healthy eating &amp; lifestyles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342604" y="2419450"/>
            <a:ext cx="4277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Vices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486375" y="1930909"/>
            <a:ext cx="7823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Global issues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71164" y="1787231"/>
            <a:ext cx="65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Local actions</a:t>
            </a:r>
          </a:p>
        </p:txBody>
      </p:sp>
      <p:pic>
        <p:nvPicPr>
          <p:cNvPr id="263" name="Picture 26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53090" y="1611486"/>
            <a:ext cx="389447" cy="29170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3283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b="1" dirty="0"/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217" y="184537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4918534" y="15058712"/>
            <a:ext cx="14732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 Saying what people have &amp; do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684094" y="13170891"/>
            <a:ext cx="4105" cy="43052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366569" y="1142379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Translation Bee</a:t>
            </a:r>
            <a:endParaRPr lang="en-US" sz="1200" b="1" dirty="0"/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6397964" y="14846213"/>
            <a:ext cx="2339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Describing places &amp; location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6261017" y="16411164"/>
            <a:ext cx="1400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someone is like at the moment &amp; in general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3955479" y="16646946"/>
            <a:ext cx="26164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/>
              <a:t>Saying what people do and don't do</a:t>
            </a:r>
          </a:p>
          <a:p>
            <a:pPr algn="ctr"/>
            <a:r>
              <a:rPr lang="en-GB" sz="800" dirty="0"/>
              <a:t>Numbers ( 1 to 12) and talking about more than one thing </a:t>
            </a:r>
            <a:endParaRPr lang="en-US" sz="800" dirty="0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3569791" y="14961925"/>
            <a:ext cx="13221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there is around you &amp; describing it </a:t>
            </a:r>
            <a:r>
              <a:rPr lang="en-US" sz="800" dirty="0"/>
              <a:t>  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253187" y="15868896"/>
            <a:ext cx="1222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do with others (rural life) </a:t>
            </a:r>
            <a:endParaRPr lang="en-US" sz="800" dirty="0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2070204" y="14974737"/>
            <a:ext cx="1324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family &amp; some natural wonders of the Spanish-speaking world </a:t>
            </a:r>
            <a:r>
              <a:rPr lang="en-US" sz="800" dirty="0"/>
              <a:t> 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1151618" y="16530923"/>
            <a:ext cx="15516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Asking &amp; answering questions  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287304" y="12982137"/>
            <a:ext cx="15238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people are like today vs in general </a:t>
            </a:r>
            <a:r>
              <a:rPr lang="en-US" sz="800" dirty="0"/>
              <a:t> 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1456544" y="14471488"/>
            <a:ext cx="1678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people can do </a:t>
            </a:r>
          </a:p>
          <a:p>
            <a:pPr algn="ctr"/>
            <a:r>
              <a:rPr lang="en-GB" sz="800" dirty="0"/>
              <a:t>Contrasting what people must, can &amp; want to do </a:t>
            </a:r>
            <a:r>
              <a:rPr lang="en-US" sz="800" dirty="0"/>
              <a:t> 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185248" y="13864986"/>
            <a:ext cx="97208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Places &amp; locations   </a:t>
            </a:r>
          </a:p>
        </p:txBody>
      </p:sp>
      <p:pic>
        <p:nvPicPr>
          <p:cNvPr id="289" name="Picture 463">
            <a:extLst>
              <a:ext uri="{FF2B5EF4-FFF2-40B4-BE49-F238E27FC236}">
                <a16:creationId xmlns:a16="http://schemas.microsoft.com/office/drawing/2014/main" id="{064BEAF8-02B4-4F83-AF84-EA11FBD23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51" y="16298032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889101" y="15185359"/>
            <a:ext cx="1151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Christmas card competition</a:t>
            </a:r>
            <a:endParaRPr lang="en-US" sz="1200" b="1" dirty="0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4088551" y="12771695"/>
            <a:ext cx="1116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</a:t>
            </a:r>
            <a:r>
              <a:rPr lang="en-GB" sz="800" dirty="0"/>
              <a:t> what people do (technology) </a:t>
            </a:r>
            <a:endParaRPr lang="en-US" sz="800" dirty="0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2002434" y="12868015"/>
            <a:ext cx="152162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activities (travel) 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3080845" y="14175641"/>
            <a:ext cx="134524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Describing what people do </a:t>
            </a:r>
          </a:p>
        </p:txBody>
      </p:sp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561" y="16336011"/>
            <a:ext cx="374980" cy="293638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7178649" y="14125533"/>
            <a:ext cx="1328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Describing future plans 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5107159" y="14128265"/>
            <a:ext cx="16770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Describing people and possessions  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5671329" y="12901665"/>
            <a:ext cx="180542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when &amp; where people go </a:t>
            </a:r>
            <a:r>
              <a:rPr lang="en-US" sz="800" dirty="0"/>
              <a:t>  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929795" y="9760274"/>
            <a:ext cx="336954" cy="298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0D9C426-34BA-41AE-910F-6568BE560A77}"/>
              </a:ext>
            </a:extLst>
          </p:cNvPr>
          <p:cNvSpPr/>
          <p:nvPr/>
        </p:nvSpPr>
        <p:spPr>
          <a:xfrm>
            <a:off x="8737573" y="11165550"/>
            <a:ext cx="85501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events in the past &amp; present (travel)</a:t>
            </a:r>
            <a:endParaRPr lang="en-US" sz="800" dirty="0"/>
          </a:p>
          <a:p>
            <a:pPr algn="ctr"/>
            <a:endParaRPr lang="en-US" sz="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861DB7-FF56-4F0F-BB4B-2A7C0470B0AD}"/>
              </a:ext>
            </a:extLst>
          </p:cNvPr>
          <p:cNvSpPr/>
          <p:nvPr/>
        </p:nvSpPr>
        <p:spPr>
          <a:xfrm>
            <a:off x="830952" y="8575695"/>
            <a:ext cx="10330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people do (work)</a:t>
            </a:r>
            <a:endParaRPr lang="en-US" sz="1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D85816-7CA2-49DC-8D8F-0B1846583E44}"/>
              </a:ext>
            </a:extLst>
          </p:cNvPr>
          <p:cNvSpPr/>
          <p:nvPr/>
        </p:nvSpPr>
        <p:spPr>
          <a:xfrm>
            <a:off x="1340661" y="11932526"/>
            <a:ext cx="182433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events in the past &amp; present (at school &amp; free time activities)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CED7F6-8921-4BCC-8C12-E67DEB0C4793}"/>
              </a:ext>
            </a:extLst>
          </p:cNvPr>
          <p:cNvSpPr/>
          <p:nvPr/>
        </p:nvSpPr>
        <p:spPr>
          <a:xfrm>
            <a:off x="167300" y="11047516"/>
            <a:ext cx="102208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how people feel in the present (feelings &amp; emotions)</a:t>
            </a:r>
            <a:endParaRPr lang="en-US" sz="800" dirty="0"/>
          </a:p>
          <a:p>
            <a:pPr algn="ctr"/>
            <a:endParaRPr lang="en-US" sz="100" dirty="0">
              <a:solidFill>
                <a:srgbClr val="FF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263F96-2756-4B0B-A2B9-3822F4C5635D}"/>
              </a:ext>
            </a:extLst>
          </p:cNvPr>
          <p:cNvSpPr/>
          <p:nvPr/>
        </p:nvSpPr>
        <p:spPr>
          <a:xfrm>
            <a:off x="5413294" y="8543927"/>
            <a:ext cx="883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you do for others</a:t>
            </a:r>
            <a:endParaRPr lang="en-US" sz="100" dirty="0"/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085250" y="10962227"/>
            <a:ext cx="224572" cy="33855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128609" y="9454279"/>
            <a:ext cx="9268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what people do (technology &amp; social networks)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ACD848-2173-4D66-AA09-C25E54683371}"/>
              </a:ext>
            </a:extLst>
          </p:cNvPr>
          <p:cNvSpPr/>
          <p:nvPr/>
        </p:nvSpPr>
        <p:spPr>
          <a:xfrm>
            <a:off x="2519729" y="8267218"/>
            <a:ext cx="131529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what different people did in the past (Free time activities)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ED4C0-1D83-47CC-8F04-B6FB3C5608DB}"/>
              </a:ext>
            </a:extLst>
          </p:cNvPr>
          <p:cNvSpPr/>
          <p:nvPr/>
        </p:nvSpPr>
        <p:spPr>
          <a:xfrm>
            <a:off x="4088551" y="9763256"/>
            <a:ext cx="8862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the environment</a:t>
            </a:r>
            <a:endParaRPr lang="en-US" sz="800" dirty="0"/>
          </a:p>
          <a:p>
            <a:pPr algn="ctr"/>
            <a:endParaRPr lang="en-US" sz="200" dirty="0">
              <a:solidFill>
                <a:srgbClr val="FF0000"/>
              </a:solidFill>
            </a:endParaRP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4767720" y="15726783"/>
            <a:ext cx="2355940" cy="28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International Talent evening</a:t>
            </a:r>
            <a:endParaRPr lang="en-US" sz="1200" b="1" dirty="0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76C885EE-09D9-493E-8E56-0785E5EA2EBC}"/>
              </a:ext>
            </a:extLst>
          </p:cNvPr>
          <p:cNvSpPr/>
          <p:nvPr/>
        </p:nvSpPr>
        <p:spPr>
          <a:xfrm>
            <a:off x="6413350" y="9844972"/>
            <a:ext cx="11095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/>
              <a:t>Routines and daily life</a:t>
            </a:r>
            <a:endParaRPr lang="en-US" sz="800" dirty="0"/>
          </a:p>
          <a:p>
            <a:endParaRPr lang="en-US" sz="100" dirty="0">
              <a:solidFill>
                <a:srgbClr val="FF0000"/>
              </a:solidFill>
            </a:endParaRP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2675473" y="11382294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Christmas card competition</a:t>
            </a:r>
            <a:endParaRPr lang="en-US" sz="1200" b="1" dirty="0"/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1ED0189-2273-493F-BDFE-634AD0FB42EA}"/>
              </a:ext>
            </a:extLst>
          </p:cNvPr>
          <p:cNvSpPr/>
          <p:nvPr/>
        </p:nvSpPr>
        <p:spPr>
          <a:xfrm>
            <a:off x="6058174" y="6442628"/>
            <a:ext cx="9976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Comparing things</a:t>
            </a:r>
            <a:endParaRPr lang="en-US" sz="800" dirty="0"/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D67A9D5-CC1E-4E73-9A1E-B573BDC3103F}"/>
              </a:ext>
            </a:extLst>
          </p:cNvPr>
          <p:cNvSpPr/>
          <p:nvPr/>
        </p:nvSpPr>
        <p:spPr>
          <a:xfrm>
            <a:off x="3712391" y="11899486"/>
            <a:ext cx="1087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what people do (at home)</a:t>
            </a:r>
            <a:endParaRPr lang="en-US" sz="800" dirty="0"/>
          </a:p>
          <a:p>
            <a:pPr algn="ctr"/>
            <a:endParaRPr lang="en-US" sz="800" dirty="0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8471E685-331D-49E2-A68A-C42F45A77C83}"/>
              </a:ext>
            </a:extLst>
          </p:cNvPr>
          <p:cNvSpPr/>
          <p:nvPr/>
        </p:nvSpPr>
        <p:spPr>
          <a:xfrm>
            <a:off x="7165806" y="7875837"/>
            <a:ext cx="8498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Telling the time</a:t>
            </a:r>
            <a:endParaRPr lang="en-US" sz="800" dirty="0"/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4392428B-7B9C-4F6D-A8BA-F341303365FF}"/>
              </a:ext>
            </a:extLst>
          </p:cNvPr>
          <p:cNvSpPr/>
          <p:nvPr/>
        </p:nvSpPr>
        <p:spPr>
          <a:xfrm>
            <a:off x="7874265" y="6536012"/>
            <a:ext cx="10998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family members</a:t>
            </a:r>
            <a:endParaRPr lang="en-US" sz="800" dirty="0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6518551" y="701101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Language Leaders</a:t>
            </a:r>
            <a:endParaRPr lang="en-US" sz="1200" b="1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899078" y="705327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Spanish exchange</a:t>
            </a:r>
            <a:endParaRPr lang="en-US" sz="12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4284709" y="6416919"/>
            <a:ext cx="124921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Describing what people do and did (sport)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8672156" y="7115822"/>
            <a:ext cx="92943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Visiting a Spanish –speaking city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00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BE7A3017-0E31-472F-89C7-5550C6D8120A}"/>
              </a:ext>
            </a:extLst>
          </p:cNvPr>
          <p:cNvSpPr txBox="1"/>
          <p:nvPr/>
        </p:nvSpPr>
        <p:spPr>
          <a:xfrm>
            <a:off x="5212092" y="7568364"/>
            <a:ext cx="9922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Shopping dialogues</a:t>
            </a:r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C7FB8C34-EBED-4B17-8141-FD40EDC52349}"/>
              </a:ext>
            </a:extLst>
          </p:cNvPr>
          <p:cNvCxnSpPr>
            <a:cxnSpLocks/>
          </p:cNvCxnSpPr>
          <p:nvPr/>
        </p:nvCxnSpPr>
        <p:spPr>
          <a:xfrm flipH="1" flipV="1">
            <a:off x="8579595" y="8289056"/>
            <a:ext cx="328336" cy="515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4462658" y="5393224"/>
            <a:ext cx="886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Physical description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716662" y="4659857"/>
            <a:ext cx="873828" cy="213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rimary school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8354668" y="2475104"/>
            <a:ext cx="1277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Sports + hobbies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6889784" y="1984770"/>
            <a:ext cx="957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Traditions &amp; celebrations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6027642" y="3138308"/>
            <a:ext cx="1210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 and Hispanic music &amp; dance</a:t>
            </a:r>
          </a:p>
        </p:txBody>
      </p: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666403" y="2921389"/>
            <a:ext cx="0" cy="35081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45D33CC-C047-4A0F-8CC7-D5B5A49672EB}"/>
              </a:ext>
            </a:extLst>
          </p:cNvPr>
          <p:cNvCxnSpPr>
            <a:cxnSpLocks/>
          </p:cNvCxnSpPr>
          <p:nvPr/>
        </p:nvCxnSpPr>
        <p:spPr>
          <a:xfrm flipV="1">
            <a:off x="738046" y="1971373"/>
            <a:ext cx="429242" cy="1072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721103" y="398526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642FB460-B26C-4A86-82AC-621A2AD1CCC8}"/>
              </a:ext>
            </a:extLst>
          </p:cNvPr>
          <p:cNvSpPr txBox="1"/>
          <p:nvPr/>
        </p:nvSpPr>
        <p:spPr>
          <a:xfrm>
            <a:off x="191638" y="1052196"/>
            <a:ext cx="672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Sporting events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CF81B854-FFBB-4C4A-BA9A-BA3464101C07}"/>
              </a:ext>
            </a:extLst>
          </p:cNvPr>
          <p:cNvCxnSpPr>
            <a:cxnSpLocks/>
          </p:cNvCxnSpPr>
          <p:nvPr/>
        </p:nvCxnSpPr>
        <p:spPr>
          <a:xfrm>
            <a:off x="774399" y="1211465"/>
            <a:ext cx="430515" cy="13741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30676" y="85974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6" y="3103758"/>
            <a:ext cx="309667" cy="6187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173696" y="2531253"/>
            <a:ext cx="1523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Spain work experience trip</a:t>
            </a:r>
            <a:endParaRPr lang="en-US" sz="1200" b="1" dirty="0"/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D81AD3-A0B5-4F47-B671-E1825BDCE241}"/>
              </a:ext>
            </a:extLst>
          </p:cNvPr>
          <p:cNvSpPr txBox="1"/>
          <p:nvPr/>
        </p:nvSpPr>
        <p:spPr>
          <a:xfrm>
            <a:off x="6308551" y="4828578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Spanish interaction day</a:t>
            </a:r>
            <a:endParaRPr lang="en-US" sz="1200" b="1" dirty="0"/>
          </a:p>
        </p:txBody>
      </p:sp>
      <p:pic>
        <p:nvPicPr>
          <p:cNvPr id="1026" name="Picture 2" descr="40+ mejores imágenes de Bienvenida | bienvenido, imagenes de bienvenido,  saludo de bienvenida">
            <a:extLst>
              <a:ext uri="{FF2B5EF4-FFF2-40B4-BE49-F238E27FC236}">
                <a16:creationId xmlns:a16="http://schemas.microsoft.com/office/drawing/2014/main" id="{24BB73CD-CEAD-4C80-A2C7-52E19C4DB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682" y="16450098"/>
            <a:ext cx="913791" cy="49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" name="TextBox 263">
            <a:extLst>
              <a:ext uri="{FF2B5EF4-FFF2-40B4-BE49-F238E27FC236}">
                <a16:creationId xmlns:a16="http://schemas.microsoft.com/office/drawing/2014/main" id="{B5D7950F-41CB-4C6A-81CD-9275555FBE71}"/>
              </a:ext>
            </a:extLst>
          </p:cNvPr>
          <p:cNvSpPr txBox="1"/>
          <p:nvPr/>
        </p:nvSpPr>
        <p:spPr>
          <a:xfrm>
            <a:off x="2545600" y="13632939"/>
            <a:ext cx="1090447" cy="28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Comillas</a:t>
            </a:r>
            <a:r>
              <a:rPr lang="en-GB" sz="1200" b="1" dirty="0"/>
              <a:t> trip</a:t>
            </a:r>
            <a:endParaRPr lang="en-US" sz="1200" b="1" dirty="0"/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F8CE2E5E-D8AB-4888-B66C-6A0DB2DCB1EF}"/>
              </a:ext>
            </a:extLst>
          </p:cNvPr>
          <p:cNvSpPr txBox="1"/>
          <p:nvPr/>
        </p:nvSpPr>
        <p:spPr>
          <a:xfrm>
            <a:off x="5749827" y="9198726"/>
            <a:ext cx="1371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Malaga trip</a:t>
            </a:r>
            <a:endParaRPr lang="en-US" sz="1200" b="1" dirty="0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8BB32D9-26FB-4924-A37B-FF5E7A7378AB}"/>
              </a:ext>
            </a:extLst>
          </p:cNvPr>
          <p:cNvSpPr txBox="1"/>
          <p:nvPr/>
        </p:nvSpPr>
        <p:spPr>
          <a:xfrm>
            <a:off x="2342615" y="15706808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Spelling Bee</a:t>
            </a:r>
            <a:endParaRPr lang="en-US" sz="1200" b="1" dirty="0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001D89D9-BC1C-4F79-996E-97A021FF0443}"/>
              </a:ext>
            </a:extLst>
          </p:cNvPr>
          <p:cNvSpPr txBox="1"/>
          <p:nvPr/>
        </p:nvSpPr>
        <p:spPr>
          <a:xfrm>
            <a:off x="1293251" y="5012677"/>
            <a:ext cx="83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Dali trip</a:t>
            </a:r>
            <a:endParaRPr lang="en-US" sz="1200" b="1" dirty="0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D0E7B3E2-75F5-43D4-B77B-1DD2F4B7A7A9}"/>
              </a:ext>
            </a:extLst>
          </p:cNvPr>
          <p:cNvSpPr/>
          <p:nvPr/>
        </p:nvSpPr>
        <p:spPr>
          <a:xfrm>
            <a:off x="2334042" y="10744289"/>
            <a:ext cx="116346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Asking what people can &amp; must do 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E824E9E0-3377-447E-B81A-F9F22E035F66}"/>
              </a:ext>
            </a:extLst>
          </p:cNvPr>
          <p:cNvSpPr/>
          <p:nvPr/>
        </p:nvSpPr>
        <p:spPr>
          <a:xfrm>
            <a:off x="1532186" y="10093016"/>
            <a:ext cx="87624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future plans</a:t>
            </a:r>
            <a:endParaRPr lang="en-US" sz="800" dirty="0"/>
          </a:p>
          <a:p>
            <a:pPr algn="ctr"/>
            <a:endParaRPr lang="en-US" sz="100" dirty="0"/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FDC840DC-2F3A-49D3-A9B2-A5B067B29455}"/>
              </a:ext>
            </a:extLst>
          </p:cNvPr>
          <p:cNvCxnSpPr>
            <a:cxnSpLocks/>
          </p:cNvCxnSpPr>
          <p:nvPr/>
        </p:nvCxnSpPr>
        <p:spPr>
          <a:xfrm flipV="1">
            <a:off x="7022710" y="9476334"/>
            <a:ext cx="0" cy="31614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A0240178-ED28-4DE9-BF7E-A259193ABF57}"/>
              </a:ext>
            </a:extLst>
          </p:cNvPr>
          <p:cNvSpPr/>
          <p:nvPr/>
        </p:nvSpPr>
        <p:spPr>
          <a:xfrm>
            <a:off x="6629025" y="7516002"/>
            <a:ext cx="98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how people feel</a:t>
            </a:r>
            <a:endParaRPr lang="en-US" sz="800" dirty="0"/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D9F67E8-AB2C-4245-A004-39C8F54A7A53}"/>
              </a:ext>
            </a:extLst>
          </p:cNvPr>
          <p:cNvSpPr txBox="1"/>
          <p:nvPr/>
        </p:nvSpPr>
        <p:spPr>
          <a:xfrm>
            <a:off x="8749639" y="8376349"/>
            <a:ext cx="9346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Past holidays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2C7E9F5B-496A-44F4-9FC9-4D76B8E7D45E}"/>
              </a:ext>
            </a:extLst>
          </p:cNvPr>
          <p:cNvSpPr txBox="1"/>
          <p:nvPr/>
        </p:nvSpPr>
        <p:spPr>
          <a:xfrm>
            <a:off x="7444575" y="10681063"/>
            <a:ext cx="93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Comparing past experiences</a:t>
            </a:r>
            <a:endParaRPr lang="en-US" sz="800" dirty="0"/>
          </a:p>
          <a:p>
            <a:pPr algn="ctr"/>
            <a:endParaRPr lang="en-GB" sz="800" dirty="0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5F73B12D-C12E-4DEB-99FE-58D45BCAB4C3}"/>
              </a:ext>
            </a:extLst>
          </p:cNvPr>
          <p:cNvSpPr txBox="1"/>
          <p:nvPr/>
        </p:nvSpPr>
        <p:spPr>
          <a:xfrm>
            <a:off x="7792304" y="2203957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Shopping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5A61998-D2A2-4D18-9DD3-27828CCF05D5}"/>
              </a:ext>
            </a:extLst>
          </p:cNvPr>
          <p:cNvSpPr txBox="1"/>
          <p:nvPr/>
        </p:nvSpPr>
        <p:spPr>
          <a:xfrm>
            <a:off x="2437263" y="3278520"/>
            <a:ext cx="815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Learning languages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599D8D9D-D913-485C-B06D-944D5CCFFB55}"/>
              </a:ext>
            </a:extLst>
          </p:cNvPr>
          <p:cNvCxnSpPr>
            <a:cxnSpLocks/>
          </p:cNvCxnSpPr>
          <p:nvPr/>
        </p:nvCxnSpPr>
        <p:spPr>
          <a:xfrm flipH="1">
            <a:off x="3030803" y="10931821"/>
            <a:ext cx="181989" cy="364097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CA9FEDC-1014-6783-36A9-AB616DEC9FE5}"/>
              </a:ext>
            </a:extLst>
          </p:cNvPr>
          <p:cNvSpPr/>
          <p:nvPr/>
        </p:nvSpPr>
        <p:spPr>
          <a:xfrm>
            <a:off x="2864860" y="16328452"/>
            <a:ext cx="13221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the location of things </a:t>
            </a:r>
            <a:r>
              <a:rPr lang="en-US" sz="800" dirty="0"/>
              <a:t>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633C36-180D-24AE-7FBB-FE83A56A917B}"/>
              </a:ext>
            </a:extLst>
          </p:cNvPr>
          <p:cNvCxnSpPr>
            <a:cxnSpLocks/>
            <a:stCxn id="244" idx="3"/>
          </p:cNvCxnSpPr>
          <p:nvPr/>
        </p:nvCxnSpPr>
        <p:spPr>
          <a:xfrm flipV="1">
            <a:off x="770377" y="2333791"/>
            <a:ext cx="352637" cy="19338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A14CD211-8184-6618-D3A3-A9C716F04BDB}"/>
              </a:ext>
            </a:extLst>
          </p:cNvPr>
          <p:cNvSpPr/>
          <p:nvPr/>
        </p:nvSpPr>
        <p:spPr>
          <a:xfrm>
            <a:off x="3228677" y="7646037"/>
            <a:ext cx="13090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Comparing</a:t>
            </a: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where people go &amp; went</a:t>
            </a:r>
            <a:endParaRPr lang="en-US" sz="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CFAC2A-D53C-A231-6138-DBD5A5D5DA5B}"/>
              </a:ext>
            </a:extLst>
          </p:cNvPr>
          <p:cNvSpPr/>
          <p:nvPr/>
        </p:nvSpPr>
        <p:spPr>
          <a:xfrm>
            <a:off x="2647994" y="6343202"/>
            <a:ext cx="1309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Asking questions about what people do/did 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52680E-676E-EA99-7A66-E2DF53CACCB2}"/>
              </a:ext>
            </a:extLst>
          </p:cNvPr>
          <p:cNvSpPr txBox="1"/>
          <p:nvPr/>
        </p:nvSpPr>
        <p:spPr>
          <a:xfrm>
            <a:off x="1340661" y="7676367"/>
            <a:ext cx="992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dates &amp; holidays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6F3B07-4534-3172-7025-2BAE981DC09C}"/>
              </a:ext>
            </a:extLst>
          </p:cNvPr>
          <p:cNvSpPr txBox="1"/>
          <p:nvPr/>
        </p:nvSpPr>
        <p:spPr>
          <a:xfrm>
            <a:off x="4510855" y="4322843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035A97-1A86-20F5-2EEF-C473B50DA8B1}"/>
              </a:ext>
            </a:extLst>
          </p:cNvPr>
          <p:cNvSpPr/>
          <p:nvPr/>
        </p:nvSpPr>
        <p:spPr>
          <a:xfrm>
            <a:off x="8803607" y="7822007"/>
            <a:ext cx="8498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Narration</a:t>
            </a:r>
            <a:endParaRPr lang="en-US" sz="8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E85450-4D6D-E085-B678-1E5ECBA25D2C}"/>
              </a:ext>
            </a:extLst>
          </p:cNvPr>
          <p:cNvCxnSpPr>
            <a:cxnSpLocks/>
          </p:cNvCxnSpPr>
          <p:nvPr/>
        </p:nvCxnSpPr>
        <p:spPr>
          <a:xfrm flipH="1">
            <a:off x="8642054" y="7926141"/>
            <a:ext cx="332016" cy="11166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BC6AE81-EA5A-15D7-462F-D365E62099B8}"/>
              </a:ext>
            </a:extLst>
          </p:cNvPr>
          <p:cNvSpPr txBox="1"/>
          <p:nvPr/>
        </p:nvSpPr>
        <p:spPr>
          <a:xfrm>
            <a:off x="3328089" y="5454250"/>
            <a:ext cx="107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 details &amp; nationality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8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A5A4B9-3B3B-FBBD-60D7-9BE3DB198939}"/>
              </a:ext>
            </a:extLst>
          </p:cNvPr>
          <p:cNvSpPr txBox="1"/>
          <p:nvPr/>
        </p:nvSpPr>
        <p:spPr>
          <a:xfrm>
            <a:off x="3367999" y="4329411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personality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30C0B8E-186A-B72E-538E-B131CA615379}"/>
              </a:ext>
            </a:extLst>
          </p:cNvPr>
          <p:cNvCxnSpPr>
            <a:cxnSpLocks/>
          </p:cNvCxnSpPr>
          <p:nvPr/>
        </p:nvCxnSpPr>
        <p:spPr>
          <a:xfrm flipV="1">
            <a:off x="4900206" y="5163372"/>
            <a:ext cx="0" cy="235061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3F906CA-C642-110F-16AC-802B81B19705}"/>
              </a:ext>
            </a:extLst>
          </p:cNvPr>
          <p:cNvSpPr txBox="1"/>
          <p:nvPr/>
        </p:nvSpPr>
        <p:spPr>
          <a:xfrm>
            <a:off x="1932069" y="5742215"/>
            <a:ext cx="886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Physical description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A5EE77-66B6-D710-163B-213474989F1A}"/>
              </a:ext>
            </a:extLst>
          </p:cNvPr>
          <p:cNvSpPr txBox="1"/>
          <p:nvPr/>
        </p:nvSpPr>
        <p:spPr>
          <a:xfrm>
            <a:off x="-9781" y="5212637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48C394-B7D8-670B-2330-D37D53BD3C8C}"/>
              </a:ext>
            </a:extLst>
          </p:cNvPr>
          <p:cNvSpPr txBox="1"/>
          <p:nvPr/>
        </p:nvSpPr>
        <p:spPr>
          <a:xfrm>
            <a:off x="5897073" y="435581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Healthy and unhealthy habits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522DF9D-651E-F1CD-FD66-93A3DCE1D524}"/>
              </a:ext>
            </a:extLst>
          </p:cNvPr>
          <p:cNvCxnSpPr>
            <a:cxnSpLocks/>
          </p:cNvCxnSpPr>
          <p:nvPr/>
        </p:nvCxnSpPr>
        <p:spPr>
          <a:xfrm>
            <a:off x="7931265" y="4297260"/>
            <a:ext cx="537785" cy="938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492E271-A2D1-3A04-4838-46F67F2DB04F}"/>
              </a:ext>
            </a:extLst>
          </p:cNvPr>
          <p:cNvSpPr txBox="1"/>
          <p:nvPr/>
        </p:nvSpPr>
        <p:spPr>
          <a:xfrm>
            <a:off x="8803607" y="4152251"/>
            <a:ext cx="839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Ideal school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AB423A-BB3D-463B-72E1-6DEF44C697DB}"/>
              </a:ext>
            </a:extLst>
          </p:cNvPr>
          <p:cNvSpPr txBox="1"/>
          <p:nvPr/>
        </p:nvSpPr>
        <p:spPr>
          <a:xfrm>
            <a:off x="8746599" y="3381872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 &amp; looking for work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13E5EEF-2411-F2B3-4A4A-8DDF0E6D22B1}"/>
              </a:ext>
            </a:extLst>
          </p:cNvPr>
          <p:cNvSpPr txBox="1"/>
          <p:nvPr/>
        </p:nvSpPr>
        <p:spPr>
          <a:xfrm>
            <a:off x="7444008" y="3509853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Work experience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0D5E1F-BF13-DA3F-5FEA-174CEBE95626}"/>
              </a:ext>
            </a:extLst>
          </p:cNvPr>
          <p:cNvCxnSpPr>
            <a:cxnSpLocks/>
          </p:cNvCxnSpPr>
          <p:nvPr/>
        </p:nvCxnSpPr>
        <p:spPr>
          <a:xfrm flipV="1">
            <a:off x="8086707" y="3520186"/>
            <a:ext cx="262668" cy="86389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65C72A4-84D6-DCE5-AA33-3959E7829A89}"/>
              </a:ext>
            </a:extLst>
          </p:cNvPr>
          <p:cNvCxnSpPr>
            <a:cxnSpLocks/>
          </p:cNvCxnSpPr>
          <p:nvPr/>
        </p:nvCxnSpPr>
        <p:spPr>
          <a:xfrm flipH="1" flipV="1">
            <a:off x="8622358" y="3574864"/>
            <a:ext cx="250835" cy="5601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257095A-D2C3-FE51-5D20-AC98EBE8CD6D}"/>
              </a:ext>
            </a:extLst>
          </p:cNvPr>
          <p:cNvSpPr txBox="1"/>
          <p:nvPr/>
        </p:nvSpPr>
        <p:spPr>
          <a:xfrm>
            <a:off x="7108438" y="3193018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TV &amp; film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4BEB41C-BA05-33E4-2DA6-B113CB7B7731}"/>
              </a:ext>
            </a:extLst>
          </p:cNvPr>
          <p:cNvCxnSpPr>
            <a:cxnSpLocks/>
          </p:cNvCxnSpPr>
          <p:nvPr/>
        </p:nvCxnSpPr>
        <p:spPr>
          <a:xfrm flipH="1" flipV="1">
            <a:off x="7588966" y="2829906"/>
            <a:ext cx="567" cy="323060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423CE9B-3B54-A3DC-F936-2EDEC9720951}"/>
              </a:ext>
            </a:extLst>
          </p:cNvPr>
          <p:cNvSpPr txBox="1"/>
          <p:nvPr/>
        </p:nvSpPr>
        <p:spPr>
          <a:xfrm>
            <a:off x="5824082" y="2044029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Celebrity Culture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B7E584B-FC3C-2D02-2D25-823F1EF1F5D5}"/>
              </a:ext>
            </a:extLst>
          </p:cNvPr>
          <p:cNvSpPr txBox="1"/>
          <p:nvPr/>
        </p:nvSpPr>
        <p:spPr>
          <a:xfrm>
            <a:off x="5264187" y="3154050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Celebrities as role models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CFD4530-FFBD-A313-DE5A-BB5550F26B95}"/>
              </a:ext>
            </a:extLst>
          </p:cNvPr>
          <p:cNvCxnSpPr>
            <a:cxnSpLocks/>
          </p:cNvCxnSpPr>
          <p:nvPr/>
        </p:nvCxnSpPr>
        <p:spPr>
          <a:xfrm>
            <a:off x="6617748" y="4619914"/>
            <a:ext cx="317327" cy="232472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DD63E019-395E-E106-AE20-B2F170B0F3FA}"/>
              </a:ext>
            </a:extLst>
          </p:cNvPr>
          <p:cNvCxnSpPr>
            <a:cxnSpLocks/>
            <a:endCxn id="354" idx="2"/>
          </p:cNvCxnSpPr>
          <p:nvPr/>
        </p:nvCxnSpPr>
        <p:spPr>
          <a:xfrm flipV="1">
            <a:off x="5735579" y="2992918"/>
            <a:ext cx="200116" cy="229948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668787F-0827-51DE-A040-A8207EA64524}"/>
              </a:ext>
            </a:extLst>
          </p:cNvPr>
          <p:cNvCxnSpPr>
            <a:cxnSpLocks/>
          </p:cNvCxnSpPr>
          <p:nvPr/>
        </p:nvCxnSpPr>
        <p:spPr>
          <a:xfrm>
            <a:off x="6354081" y="2361851"/>
            <a:ext cx="31386" cy="358883"/>
          </a:xfrm>
          <a:prstGeom prst="line">
            <a:avLst/>
          </a:prstGeom>
          <a:ln w="19050">
            <a:solidFill>
              <a:srgbClr val="F8731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22173</TotalTime>
  <Words>515</Words>
  <Application>Microsoft Office PowerPoint</Application>
  <PresentationFormat>Custom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285</cp:revision>
  <cp:lastPrinted>2018-09-02T17:44:52Z</cp:lastPrinted>
  <dcterms:created xsi:type="dcterms:W3CDTF">2018-02-08T08:28:53Z</dcterms:created>
  <dcterms:modified xsi:type="dcterms:W3CDTF">2024-08-22T19:26:56Z</dcterms:modified>
</cp:coreProperties>
</file>