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7310"/>
    <a:srgbClr val="E5E270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90" d="100"/>
          <a:sy n="90" d="100"/>
        </p:scale>
        <p:origin x="1170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isín Cox" userId="633c801c-9d5f-4a7d-917d-3755e303e475" providerId="ADAL" clId="{F1B8615D-0A45-4B6C-BCB6-0634E08D073F}"/>
    <pc:docChg chg="modSld">
      <pc:chgData name="Róisín Cox" userId="633c801c-9d5f-4a7d-917d-3755e303e475" providerId="ADAL" clId="{F1B8615D-0A45-4B6C-BCB6-0634E08D073F}" dt="2022-09-21T18:13:12.966" v="0" actId="13926"/>
      <pc:docMkLst>
        <pc:docMk/>
      </pc:docMkLst>
      <pc:sldChg chg="modSp mod">
        <pc:chgData name="Róisín Cox" userId="633c801c-9d5f-4a7d-917d-3755e303e475" providerId="ADAL" clId="{F1B8615D-0A45-4B6C-BCB6-0634E08D073F}" dt="2022-09-21T18:13:12.966" v="0" actId="13926"/>
        <pc:sldMkLst>
          <pc:docMk/>
          <pc:sldMk cId="1074321042" sldId="256"/>
        </pc:sldMkLst>
        <pc:spChg chg="mod">
          <ac:chgData name="Róisín Cox" userId="633c801c-9d5f-4a7d-917d-3755e303e475" providerId="ADAL" clId="{F1B8615D-0A45-4B6C-BCB6-0634E08D073F}" dt="2022-09-21T18:13:12.966" v="0" actId="13926"/>
          <ac:spMkLst>
            <pc:docMk/>
            <pc:sldMk cId="1074321042" sldId="256"/>
            <ac:spMk id="35" creationId="{B706DE26-136C-4F20-9D21-5F92DF81AE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83742" y="24640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Talking school trip</a:t>
            </a:r>
          </a:p>
          <a:p>
            <a:r>
              <a:rPr lang="en-US" sz="2400" dirty="0"/>
              <a:t>Ordering food and or </a:t>
            </a:r>
            <a:r>
              <a:rPr lang="en-US" sz="2400" dirty="0" err="1"/>
              <a:t>maring</a:t>
            </a:r>
            <a:r>
              <a:rPr lang="en-US" sz="2400" dirty="0"/>
              <a:t> </a:t>
            </a:r>
            <a:r>
              <a:rPr lang="en-US" sz="2400" dirty="0" err="1"/>
              <a:t>ventske</a:t>
            </a:r>
            <a:r>
              <a:rPr lang="en-GB" dirty="0" err="1"/>
              <a:t>AAsking</a:t>
            </a:r>
            <a:r>
              <a:rPr lang="en-GB" dirty="0"/>
              <a:t> questions about what people did </a:t>
            </a:r>
            <a:endParaRPr lang="en-US" dirty="0"/>
          </a:p>
          <a:p>
            <a:r>
              <a:rPr lang="en-GB" dirty="0" err="1"/>
              <a:t>sking</a:t>
            </a:r>
            <a:r>
              <a:rPr lang="en-GB" dirty="0"/>
              <a:t> questions about what people did </a:t>
            </a:r>
            <a:endParaRPr lang="en-US" dirty="0"/>
          </a:p>
          <a:p>
            <a:r>
              <a:rPr lang="en-US" sz="2400" dirty="0"/>
              <a:t>t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86281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593"/>
            <a:ext cx="5841604" cy="6501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70001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36442" y="8522806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8003494" y="12006378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8191763" y="1219214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464480" y="421602"/>
            <a:ext cx="938427" cy="735967"/>
          </a:xfrm>
          <a:prstGeom prst="triangle">
            <a:avLst>
              <a:gd name="adj" fmla="val 4536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188605" y="1225405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200158" y="1234370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2217590" y="4313455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2407312" y="450585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2389906" y="460432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2405133" y="464148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347F049-5853-0C49-B90B-3270038CAC6A}"/>
              </a:ext>
            </a:extLst>
          </p:cNvPr>
          <p:cNvCxnSpPr>
            <a:cxnSpLocks/>
          </p:cNvCxnSpPr>
          <p:nvPr/>
        </p:nvCxnSpPr>
        <p:spPr>
          <a:xfrm flipH="1">
            <a:off x="6765398" y="15079889"/>
            <a:ext cx="154873" cy="65929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6399328" y="16044382"/>
            <a:ext cx="377084" cy="39044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698171" y="15324512"/>
            <a:ext cx="1" cy="41624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 flipH="1">
            <a:off x="4230075" y="15365683"/>
            <a:ext cx="1541" cy="42232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  <a:stCxn id="456" idx="0"/>
          </p:cNvCxnSpPr>
          <p:nvPr/>
        </p:nvCxnSpPr>
        <p:spPr>
          <a:xfrm flipH="1" flipV="1">
            <a:off x="4750581" y="15949141"/>
            <a:ext cx="513109" cy="69780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9CABD94-8106-F04E-93C4-2DBA3B817C6C}"/>
              </a:ext>
            </a:extLst>
          </p:cNvPr>
          <p:cNvCxnSpPr>
            <a:cxnSpLocks/>
          </p:cNvCxnSpPr>
          <p:nvPr/>
        </p:nvCxnSpPr>
        <p:spPr>
          <a:xfrm flipH="1">
            <a:off x="2693421" y="15420162"/>
            <a:ext cx="8565" cy="36775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  <a:stCxn id="310" idx="2"/>
          </p:cNvCxnSpPr>
          <p:nvPr/>
        </p:nvCxnSpPr>
        <p:spPr>
          <a:xfrm flipH="1">
            <a:off x="7747534" y="11035381"/>
            <a:ext cx="66082" cy="38054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 flipH="1" flipV="1">
            <a:off x="7070408" y="11519071"/>
            <a:ext cx="6196" cy="44902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636047" y="15942888"/>
            <a:ext cx="0" cy="39778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 flipH="1" flipV="1">
            <a:off x="8094558" y="4850008"/>
            <a:ext cx="381743" cy="33012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 flipV="1">
            <a:off x="8605401" y="3631592"/>
            <a:ext cx="409192" cy="2495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8132342" y="2485378"/>
            <a:ext cx="343959" cy="28888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8E3DE95F-9ECA-3346-BB38-F9EBCA9A37B9}"/>
              </a:ext>
            </a:extLst>
          </p:cNvPr>
          <p:cNvCxnSpPr>
            <a:cxnSpLocks/>
          </p:cNvCxnSpPr>
          <p:nvPr/>
        </p:nvCxnSpPr>
        <p:spPr>
          <a:xfrm>
            <a:off x="8016300" y="4065668"/>
            <a:ext cx="344609" cy="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H="1">
            <a:off x="8501267" y="4505096"/>
            <a:ext cx="353890" cy="169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</p:cNvCxnSpPr>
          <p:nvPr/>
        </p:nvCxnSpPr>
        <p:spPr>
          <a:xfrm>
            <a:off x="6521385" y="2362590"/>
            <a:ext cx="10860" cy="18969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7303390" y="2837063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V="1">
            <a:off x="5827672" y="2921389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H="1">
            <a:off x="3870399" y="2292866"/>
            <a:ext cx="1" cy="47519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033768" y="140634"/>
            <a:ext cx="4421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haroni" panose="020B0604020202020204" pitchFamily="2" charset="-79"/>
                <a:cs typeface="Aharoni" panose="020B0604020202020204" pitchFamily="2" charset="-79"/>
              </a:rPr>
              <a:t>Spanish Curriculum map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V="1">
            <a:off x="2032660" y="15836270"/>
            <a:ext cx="5232" cy="66855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921691" y="15739179"/>
            <a:ext cx="572506" cy="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55D8D665-85EA-4BF1-B6C2-A52C3A9260DC}"/>
              </a:ext>
            </a:extLst>
          </p:cNvPr>
          <p:cNvCxnSpPr>
            <a:cxnSpLocks/>
          </p:cNvCxnSpPr>
          <p:nvPr/>
        </p:nvCxnSpPr>
        <p:spPr>
          <a:xfrm>
            <a:off x="733977" y="14113803"/>
            <a:ext cx="475150" cy="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70C0AA5-ED89-4EB0-B167-A719E81A435C}"/>
              </a:ext>
            </a:extLst>
          </p:cNvPr>
          <p:cNvCxnSpPr>
            <a:cxnSpLocks/>
          </p:cNvCxnSpPr>
          <p:nvPr/>
        </p:nvCxnSpPr>
        <p:spPr>
          <a:xfrm>
            <a:off x="1191778" y="13276522"/>
            <a:ext cx="236088" cy="51007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 flipH="1" flipV="1">
            <a:off x="1211923" y="14844561"/>
            <a:ext cx="579548" cy="330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>
            <a:off x="2720913" y="13094117"/>
            <a:ext cx="1" cy="47210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3730227" y="13613332"/>
            <a:ext cx="0" cy="62450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4620059" y="13210372"/>
            <a:ext cx="704" cy="33203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901603" y="13777859"/>
            <a:ext cx="0" cy="38969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E006AFED-B36A-42B2-838D-74D7FD52867D}"/>
              </a:ext>
            </a:extLst>
          </p:cNvPr>
          <p:cNvCxnSpPr>
            <a:cxnSpLocks/>
          </p:cNvCxnSpPr>
          <p:nvPr/>
        </p:nvCxnSpPr>
        <p:spPr>
          <a:xfrm flipH="1" flipV="1">
            <a:off x="8428377" y="11608165"/>
            <a:ext cx="537273" cy="5112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62ABF8E8-F9DE-460A-98CD-549E4EA7B3A6}"/>
              </a:ext>
            </a:extLst>
          </p:cNvPr>
          <p:cNvCxnSpPr>
            <a:cxnSpLocks/>
          </p:cNvCxnSpPr>
          <p:nvPr/>
        </p:nvCxnSpPr>
        <p:spPr>
          <a:xfrm flipH="1">
            <a:off x="6237022" y="10959370"/>
            <a:ext cx="10097" cy="39196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>
            <a:extLst>
              <a:ext uri="{FF2B5EF4-FFF2-40B4-BE49-F238E27FC236}">
                <a16:creationId xmlns:a16="http://schemas.microsoft.com/office/drawing/2014/main" id="{459D4038-7592-473C-B07D-B8BCF35F433B}"/>
              </a:ext>
            </a:extLst>
          </p:cNvPr>
          <p:cNvCxnSpPr>
            <a:cxnSpLocks/>
          </p:cNvCxnSpPr>
          <p:nvPr/>
        </p:nvCxnSpPr>
        <p:spPr>
          <a:xfrm flipV="1">
            <a:off x="4935068" y="11633729"/>
            <a:ext cx="0" cy="305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7E0896E7-7A54-49A3-9CF3-0F6077FC5A93}"/>
              </a:ext>
            </a:extLst>
          </p:cNvPr>
          <p:cNvCxnSpPr>
            <a:cxnSpLocks/>
          </p:cNvCxnSpPr>
          <p:nvPr/>
        </p:nvCxnSpPr>
        <p:spPr>
          <a:xfrm>
            <a:off x="3902423" y="10998614"/>
            <a:ext cx="0" cy="42517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H="1" flipV="1">
            <a:off x="2694696" y="11561417"/>
            <a:ext cx="3467" cy="39883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H="1" flipV="1">
            <a:off x="1766972" y="9602745"/>
            <a:ext cx="464221" cy="24300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F30CF106-B6D9-494F-AA3F-A2B8566D7232}"/>
              </a:ext>
            </a:extLst>
          </p:cNvPr>
          <p:cNvCxnSpPr>
            <a:cxnSpLocks/>
          </p:cNvCxnSpPr>
          <p:nvPr/>
        </p:nvCxnSpPr>
        <p:spPr>
          <a:xfrm>
            <a:off x="1637920" y="8948164"/>
            <a:ext cx="456117" cy="25750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V="1">
            <a:off x="4395195" y="9491820"/>
            <a:ext cx="62004" cy="29377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>
            <a:extLst>
              <a:ext uri="{FF2B5EF4-FFF2-40B4-BE49-F238E27FC236}">
                <a16:creationId xmlns:a16="http://schemas.microsoft.com/office/drawing/2014/main" id="{6D2CA6D4-B783-4475-9FB8-1D76F9FB7BB6}"/>
              </a:ext>
            </a:extLst>
          </p:cNvPr>
          <p:cNvCxnSpPr>
            <a:cxnSpLocks/>
          </p:cNvCxnSpPr>
          <p:nvPr/>
        </p:nvCxnSpPr>
        <p:spPr>
          <a:xfrm>
            <a:off x="3439508" y="8740414"/>
            <a:ext cx="0" cy="48244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82" name="Straight Connector 581">
            <a:extLst>
              <a:ext uri="{FF2B5EF4-FFF2-40B4-BE49-F238E27FC236}">
                <a16:creationId xmlns:a16="http://schemas.microsoft.com/office/drawing/2014/main" id="{4D1BBD61-9F55-4579-996F-EFE618B7EA76}"/>
              </a:ext>
            </a:extLst>
          </p:cNvPr>
          <p:cNvCxnSpPr>
            <a:cxnSpLocks/>
          </p:cNvCxnSpPr>
          <p:nvPr/>
        </p:nvCxnSpPr>
        <p:spPr>
          <a:xfrm flipV="1">
            <a:off x="8094558" y="8117324"/>
            <a:ext cx="454526" cy="152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Connector 583">
            <a:extLst>
              <a:ext uri="{FF2B5EF4-FFF2-40B4-BE49-F238E27FC236}">
                <a16:creationId xmlns:a16="http://schemas.microsoft.com/office/drawing/2014/main" id="{4DE56988-9563-47EE-97AA-4208AE65370A}"/>
              </a:ext>
            </a:extLst>
          </p:cNvPr>
          <p:cNvCxnSpPr>
            <a:cxnSpLocks/>
          </p:cNvCxnSpPr>
          <p:nvPr/>
        </p:nvCxnSpPr>
        <p:spPr>
          <a:xfrm flipH="1" flipV="1">
            <a:off x="8609142" y="7656489"/>
            <a:ext cx="356508" cy="1524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 flipH="1">
            <a:off x="8509233" y="7260153"/>
            <a:ext cx="270502" cy="13764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>
            <a:extLst>
              <a:ext uri="{FF2B5EF4-FFF2-40B4-BE49-F238E27FC236}">
                <a16:creationId xmlns:a16="http://schemas.microsoft.com/office/drawing/2014/main" id="{43DA3765-0617-44A0-BA4B-0446DA406BD9}"/>
              </a:ext>
            </a:extLst>
          </p:cNvPr>
          <p:cNvCxnSpPr>
            <a:cxnSpLocks/>
          </p:cNvCxnSpPr>
          <p:nvPr/>
        </p:nvCxnSpPr>
        <p:spPr>
          <a:xfrm flipH="1" flipV="1">
            <a:off x="7560663" y="7316188"/>
            <a:ext cx="1" cy="29718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>
            <a:extLst>
              <a:ext uri="{FF2B5EF4-FFF2-40B4-BE49-F238E27FC236}">
                <a16:creationId xmlns:a16="http://schemas.microsoft.com/office/drawing/2014/main" id="{836FBE28-1FC2-4336-8373-5247EAC235D4}"/>
              </a:ext>
            </a:extLst>
          </p:cNvPr>
          <p:cNvCxnSpPr>
            <a:cxnSpLocks/>
          </p:cNvCxnSpPr>
          <p:nvPr/>
        </p:nvCxnSpPr>
        <p:spPr>
          <a:xfrm flipV="1">
            <a:off x="6517160" y="7261739"/>
            <a:ext cx="6570" cy="45617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V="1">
            <a:off x="5390764" y="7284584"/>
            <a:ext cx="481790" cy="37952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Straight Connector 599">
            <a:extLst>
              <a:ext uri="{FF2B5EF4-FFF2-40B4-BE49-F238E27FC236}">
                <a16:creationId xmlns:a16="http://schemas.microsoft.com/office/drawing/2014/main" id="{B6443DBE-18BC-4F8E-AB79-78F6C0DBA2DB}"/>
              </a:ext>
            </a:extLst>
          </p:cNvPr>
          <p:cNvCxnSpPr>
            <a:cxnSpLocks/>
          </p:cNvCxnSpPr>
          <p:nvPr/>
        </p:nvCxnSpPr>
        <p:spPr>
          <a:xfrm flipH="1">
            <a:off x="8220295" y="6970167"/>
            <a:ext cx="178994" cy="28167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Connector 601">
            <a:extLst>
              <a:ext uri="{FF2B5EF4-FFF2-40B4-BE49-F238E27FC236}">
                <a16:creationId xmlns:a16="http://schemas.microsoft.com/office/drawing/2014/main" id="{16E1766B-69B7-4F10-8262-9916A640BB13}"/>
              </a:ext>
            </a:extLst>
          </p:cNvPr>
          <p:cNvCxnSpPr>
            <a:cxnSpLocks/>
          </p:cNvCxnSpPr>
          <p:nvPr/>
        </p:nvCxnSpPr>
        <p:spPr>
          <a:xfrm>
            <a:off x="6688199" y="6642286"/>
            <a:ext cx="0" cy="35889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4949504" y="6728381"/>
            <a:ext cx="8710" cy="41911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619" name="Straight Connector 618">
            <a:extLst>
              <a:ext uri="{FF2B5EF4-FFF2-40B4-BE49-F238E27FC236}">
                <a16:creationId xmlns:a16="http://schemas.microsoft.com/office/drawing/2014/main" id="{4405E6CA-E5DD-422F-BBC2-0D02D90B9AF8}"/>
              </a:ext>
            </a:extLst>
          </p:cNvPr>
          <p:cNvCxnSpPr>
            <a:cxnSpLocks/>
          </p:cNvCxnSpPr>
          <p:nvPr/>
        </p:nvCxnSpPr>
        <p:spPr>
          <a:xfrm>
            <a:off x="4070574" y="6773882"/>
            <a:ext cx="0" cy="26483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Straight Connector 620">
            <a:extLst>
              <a:ext uri="{FF2B5EF4-FFF2-40B4-BE49-F238E27FC236}">
                <a16:creationId xmlns:a16="http://schemas.microsoft.com/office/drawing/2014/main" id="{E3F061CF-B9C5-49C1-8ABB-4084A9282E37}"/>
              </a:ext>
            </a:extLst>
          </p:cNvPr>
          <p:cNvCxnSpPr>
            <a:cxnSpLocks/>
          </p:cNvCxnSpPr>
          <p:nvPr/>
        </p:nvCxnSpPr>
        <p:spPr>
          <a:xfrm>
            <a:off x="2999754" y="6671663"/>
            <a:ext cx="0" cy="35889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601F9267-C793-45F7-A5A2-685EA190A17C}"/>
              </a:ext>
            </a:extLst>
          </p:cNvPr>
          <p:cNvCxnSpPr>
            <a:cxnSpLocks/>
          </p:cNvCxnSpPr>
          <p:nvPr/>
        </p:nvCxnSpPr>
        <p:spPr>
          <a:xfrm flipV="1">
            <a:off x="3719550" y="7338393"/>
            <a:ext cx="0" cy="22997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2503333" y="7278246"/>
            <a:ext cx="0" cy="22585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Straight Connector 624">
            <a:extLst>
              <a:ext uri="{FF2B5EF4-FFF2-40B4-BE49-F238E27FC236}">
                <a16:creationId xmlns:a16="http://schemas.microsoft.com/office/drawing/2014/main" id="{3748E272-4500-4BA8-AE01-294AC988701B}"/>
              </a:ext>
            </a:extLst>
          </p:cNvPr>
          <p:cNvCxnSpPr>
            <a:cxnSpLocks/>
          </p:cNvCxnSpPr>
          <p:nvPr/>
        </p:nvCxnSpPr>
        <p:spPr>
          <a:xfrm flipV="1">
            <a:off x="1303426" y="7070152"/>
            <a:ext cx="522019" cy="27378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796035" y="6406917"/>
            <a:ext cx="544950" cy="8855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 flipV="1">
            <a:off x="1374053" y="6046783"/>
            <a:ext cx="387200" cy="5684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 flipV="1">
            <a:off x="1494063" y="5655055"/>
            <a:ext cx="348353" cy="3145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7599928" y="2168398"/>
            <a:ext cx="5974" cy="38294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F9566611-CB48-4E47-A053-355DABBF7673}"/>
              </a:ext>
            </a:extLst>
          </p:cNvPr>
          <p:cNvCxnSpPr>
            <a:cxnSpLocks/>
          </p:cNvCxnSpPr>
          <p:nvPr/>
        </p:nvCxnSpPr>
        <p:spPr>
          <a:xfrm flipV="1">
            <a:off x="4743760" y="5044544"/>
            <a:ext cx="0" cy="36662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3761703" y="5055073"/>
            <a:ext cx="0" cy="41359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654912DF-DC0F-40EA-BBF4-8EA8558311B9}"/>
              </a:ext>
            </a:extLst>
          </p:cNvPr>
          <p:cNvCxnSpPr>
            <a:cxnSpLocks/>
          </p:cNvCxnSpPr>
          <p:nvPr/>
        </p:nvCxnSpPr>
        <p:spPr>
          <a:xfrm>
            <a:off x="4253670" y="4561361"/>
            <a:ext cx="0" cy="35889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</p:cNvCxnSpPr>
          <p:nvPr/>
        </p:nvCxnSpPr>
        <p:spPr>
          <a:xfrm flipV="1">
            <a:off x="6119037" y="5112602"/>
            <a:ext cx="0" cy="23506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338147" y="4561361"/>
            <a:ext cx="9096" cy="35353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7339415" y="5180137"/>
            <a:ext cx="0" cy="28852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Straight Connector 669">
            <a:extLst>
              <a:ext uri="{FF2B5EF4-FFF2-40B4-BE49-F238E27FC236}">
                <a16:creationId xmlns:a16="http://schemas.microsoft.com/office/drawing/2014/main" id="{9637F0F5-2C07-45EA-BAFE-6D32F9DD4CDF}"/>
              </a:ext>
            </a:extLst>
          </p:cNvPr>
          <p:cNvCxnSpPr>
            <a:cxnSpLocks/>
          </p:cNvCxnSpPr>
          <p:nvPr/>
        </p:nvCxnSpPr>
        <p:spPr>
          <a:xfrm>
            <a:off x="6671695" y="4490094"/>
            <a:ext cx="0" cy="35487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6EC0EF18-61C3-4ABD-9EF9-F1AB317163D4}"/>
              </a:ext>
            </a:extLst>
          </p:cNvPr>
          <p:cNvCxnSpPr>
            <a:cxnSpLocks/>
          </p:cNvCxnSpPr>
          <p:nvPr/>
        </p:nvCxnSpPr>
        <p:spPr>
          <a:xfrm flipV="1">
            <a:off x="3651565" y="2913474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96462" y="467023"/>
            <a:ext cx="573241" cy="62936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6" name="Straight Connector 695">
            <a:extLst>
              <a:ext uri="{FF2B5EF4-FFF2-40B4-BE49-F238E27FC236}">
                <a16:creationId xmlns:a16="http://schemas.microsoft.com/office/drawing/2014/main" id="{6D349082-5151-478A-B7D7-CA40F33C8B63}"/>
              </a:ext>
            </a:extLst>
          </p:cNvPr>
          <p:cNvCxnSpPr>
            <a:cxnSpLocks/>
          </p:cNvCxnSpPr>
          <p:nvPr/>
        </p:nvCxnSpPr>
        <p:spPr>
          <a:xfrm>
            <a:off x="3078451" y="2346770"/>
            <a:ext cx="4789" cy="37109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>
            <a:extLst>
              <a:ext uri="{FF2B5EF4-FFF2-40B4-BE49-F238E27FC236}">
                <a16:creationId xmlns:a16="http://schemas.microsoft.com/office/drawing/2014/main" id="{A054A87E-1802-4456-87F2-C253690ACA74}"/>
              </a:ext>
            </a:extLst>
          </p:cNvPr>
          <p:cNvCxnSpPr>
            <a:cxnSpLocks/>
          </p:cNvCxnSpPr>
          <p:nvPr/>
        </p:nvCxnSpPr>
        <p:spPr>
          <a:xfrm flipV="1">
            <a:off x="1970308" y="2905499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Straight Connector 697">
            <a:extLst>
              <a:ext uri="{FF2B5EF4-FFF2-40B4-BE49-F238E27FC236}">
                <a16:creationId xmlns:a16="http://schemas.microsoft.com/office/drawing/2014/main" id="{82114DC5-2A93-4F5B-B516-78F30C55F4AC}"/>
              </a:ext>
            </a:extLst>
          </p:cNvPr>
          <p:cNvCxnSpPr>
            <a:cxnSpLocks/>
          </p:cNvCxnSpPr>
          <p:nvPr/>
        </p:nvCxnSpPr>
        <p:spPr>
          <a:xfrm flipV="1">
            <a:off x="1204914" y="2771286"/>
            <a:ext cx="285133" cy="22752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>
            <a:extLst>
              <a:ext uri="{FF2B5EF4-FFF2-40B4-BE49-F238E27FC236}">
                <a16:creationId xmlns:a16="http://schemas.microsoft.com/office/drawing/2014/main" id="{0AB0D70E-B10F-4087-95B9-B201F518328B}"/>
              </a:ext>
            </a:extLst>
          </p:cNvPr>
          <p:cNvCxnSpPr>
            <a:cxnSpLocks/>
          </p:cNvCxnSpPr>
          <p:nvPr/>
        </p:nvCxnSpPr>
        <p:spPr>
          <a:xfrm flipH="1">
            <a:off x="1514444" y="2188249"/>
            <a:ext cx="232721" cy="25216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>
            <a:extLst>
              <a:ext uri="{FF2B5EF4-FFF2-40B4-BE49-F238E27FC236}">
                <a16:creationId xmlns:a16="http://schemas.microsoft.com/office/drawing/2014/main" id="{06898071-8253-4C2A-BD46-12561230F1F7}"/>
              </a:ext>
            </a:extLst>
          </p:cNvPr>
          <p:cNvCxnSpPr>
            <a:cxnSpLocks/>
          </p:cNvCxnSpPr>
          <p:nvPr/>
        </p:nvCxnSpPr>
        <p:spPr>
          <a:xfrm>
            <a:off x="896094" y="971579"/>
            <a:ext cx="392086" cy="16223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3205998" y="265817"/>
            <a:ext cx="1284972" cy="10475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9375" y="15156572"/>
            <a:ext cx="704038" cy="1296913"/>
          </a:xfrm>
          <a:prstGeom prst="rect">
            <a:avLst/>
          </a:prstGeom>
        </p:spPr>
      </p:pic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H="1" flipV="1">
            <a:off x="7902527" y="13613333"/>
            <a:ext cx="2649" cy="53539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TextBox 309"/>
          <p:cNvSpPr txBox="1"/>
          <p:nvPr/>
        </p:nvSpPr>
        <p:spPr>
          <a:xfrm>
            <a:off x="7015436" y="10681438"/>
            <a:ext cx="159636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Talking about what people &amp; places are like now vs in general.</a:t>
            </a:r>
            <a:endParaRPr lang="en-US" sz="800" dirty="0"/>
          </a:p>
          <a:p>
            <a:pPr algn="ctr"/>
            <a:endParaRPr lang="en-GB" sz="100" b="1" dirty="0">
              <a:solidFill>
                <a:srgbClr val="FF0000"/>
              </a:solidFill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6167193" y="12005690"/>
            <a:ext cx="17353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Comparing what you &amp; someone else (‘we’) do (news and media, parties and celebrations)</a:t>
            </a:r>
            <a:endParaRPr lang="en-US" sz="800" dirty="0"/>
          </a:p>
          <a:p>
            <a:pPr algn="ctr"/>
            <a:r>
              <a:rPr lang="en-GB" sz="800" dirty="0"/>
              <a:t>Describing what people do (at home)</a:t>
            </a:r>
            <a:endParaRPr lang="en-US" sz="800" dirty="0"/>
          </a:p>
          <a:p>
            <a:pPr algn="ctr"/>
            <a:endParaRPr lang="en-GB" sz="100" dirty="0">
              <a:solidFill>
                <a:srgbClr val="FF0000"/>
              </a:solidFill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8772005" y="3412587"/>
            <a:ext cx="839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TV programmes &amp; films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5499594" y="5352139"/>
            <a:ext cx="1191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Social networks &amp; arranging to go out</a:t>
            </a:r>
          </a:p>
        </p:txBody>
      </p: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6D2CA6D4-B783-4475-9FB8-1D76F9FB7BB6}"/>
              </a:ext>
            </a:extLst>
          </p:cNvPr>
          <p:cNvCxnSpPr>
            <a:cxnSpLocks/>
          </p:cNvCxnSpPr>
          <p:nvPr/>
        </p:nvCxnSpPr>
        <p:spPr>
          <a:xfrm>
            <a:off x="5827672" y="8817986"/>
            <a:ext cx="0" cy="41447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50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06118" y="6212642"/>
            <a:ext cx="353412" cy="297154"/>
          </a:xfrm>
          <a:prstGeom prst="rect">
            <a:avLst/>
          </a:prstGeom>
        </p:spPr>
      </p:pic>
      <p:sp>
        <p:nvSpPr>
          <p:cNvPr id="189" name="TextBox 188"/>
          <p:cNvSpPr txBox="1"/>
          <p:nvPr/>
        </p:nvSpPr>
        <p:spPr>
          <a:xfrm>
            <a:off x="180642" y="6281507"/>
            <a:ext cx="781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Typical &amp; past holidays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1506904" y="6020182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Holiday preferences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3313923" y="5462660"/>
            <a:ext cx="8730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School subjects &amp; teachers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3564727" y="1975360"/>
            <a:ext cx="652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Food &amp; mealtimes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7085331" y="5459446"/>
            <a:ext cx="538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Reading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3686379" y="4207908"/>
            <a:ext cx="1075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Describing your school &amp; uniform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7883519" y="5186670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People, family &amp; friends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562638" y="4894967"/>
            <a:ext cx="800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Using 3</a:t>
            </a:r>
          </a:p>
          <a:p>
            <a:pPr algn="ctr"/>
            <a:r>
              <a:rPr lang="en-GB" sz="800" dirty="0">
                <a:solidFill>
                  <a:srgbClr val="FF0000"/>
                </a:solidFill>
              </a:rPr>
              <a:t> time frames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575301" y="2043775"/>
            <a:ext cx="930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Jobs &amp; work experience</a:t>
            </a:r>
          </a:p>
        </p:txBody>
      </p:sp>
      <p:pic>
        <p:nvPicPr>
          <p:cNvPr id="217" name="Picture 21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0995" y="6420927"/>
            <a:ext cx="526698" cy="294951"/>
          </a:xfrm>
          <a:prstGeom prst="rect">
            <a:avLst/>
          </a:prstGeom>
        </p:spPr>
      </p:pic>
      <p:sp>
        <p:nvSpPr>
          <p:cNvPr id="227" name="TextBox 226"/>
          <p:cNvSpPr txBox="1"/>
          <p:nvPr/>
        </p:nvSpPr>
        <p:spPr>
          <a:xfrm>
            <a:off x="3093048" y="3234650"/>
            <a:ext cx="1075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Festivals &amp; celebrations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520210" y="3268021"/>
            <a:ext cx="832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Gap years &amp; future plans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716662" y="2801636"/>
            <a:ext cx="859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Role models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728979" y="3019128"/>
            <a:ext cx="653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Healthy eating &amp; lifestyles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4850293" y="4201754"/>
            <a:ext cx="9054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Rules, problems &amp; exchanges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5049803" y="1477622"/>
            <a:ext cx="4277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Vices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1486375" y="1930909"/>
            <a:ext cx="7823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Global issues</a:t>
            </a:r>
          </a:p>
        </p:txBody>
      </p:sp>
      <p:pic>
        <p:nvPicPr>
          <p:cNvPr id="249" name="Picture 2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82258" y="3898015"/>
            <a:ext cx="444294" cy="31735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6687" y="5710018"/>
            <a:ext cx="380028" cy="441364"/>
          </a:xfrm>
          <a:prstGeom prst="rect">
            <a:avLst/>
          </a:prstGeom>
        </p:spPr>
      </p:pic>
      <p:sp>
        <p:nvSpPr>
          <p:cNvPr id="256" name="TextBox 255"/>
          <p:cNvSpPr txBox="1"/>
          <p:nvPr/>
        </p:nvSpPr>
        <p:spPr>
          <a:xfrm>
            <a:off x="171164" y="1787231"/>
            <a:ext cx="657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Local actions</a:t>
            </a:r>
          </a:p>
        </p:txBody>
      </p:sp>
      <p:pic>
        <p:nvPicPr>
          <p:cNvPr id="263" name="Picture 262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53090" y="1611486"/>
            <a:ext cx="389447" cy="291709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4A663A12-BE66-4DB4-A028-F27B78A92422}"/>
              </a:ext>
            </a:extLst>
          </p:cNvPr>
          <p:cNvSpPr/>
          <p:nvPr/>
        </p:nvSpPr>
        <p:spPr>
          <a:xfrm>
            <a:off x="1207944" y="17201065"/>
            <a:ext cx="7191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</a:rPr>
              <a:t>One language sets you in a corridor for life. Two languages open every door along the way</a:t>
            </a:r>
            <a:endParaRPr lang="en-US" sz="1400" b="1" dirty="0"/>
          </a:p>
        </p:txBody>
      </p:sp>
      <p:pic>
        <p:nvPicPr>
          <p:cNvPr id="448" name="Picture 447" descr="Logo&#10;&#10;Description automatically generated">
            <a:extLst>
              <a:ext uri="{FF2B5EF4-FFF2-40B4-BE49-F238E27FC236}">
                <a16:creationId xmlns:a16="http://schemas.microsoft.com/office/drawing/2014/main" id="{F54B9556-FAC2-44D6-BCE6-44A9D4F79C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6406" y="62260"/>
            <a:ext cx="1106418" cy="1180799"/>
          </a:xfrm>
          <a:prstGeom prst="rect">
            <a:avLst/>
          </a:prstGeom>
        </p:spPr>
      </p:pic>
      <p:sp>
        <p:nvSpPr>
          <p:cNvPr id="449" name="Rectangle 448">
            <a:extLst>
              <a:ext uri="{FF2B5EF4-FFF2-40B4-BE49-F238E27FC236}">
                <a16:creationId xmlns:a16="http://schemas.microsoft.com/office/drawing/2014/main" id="{32C91337-0616-48C4-BA5C-FE3561B97EBD}"/>
              </a:ext>
            </a:extLst>
          </p:cNvPr>
          <p:cNvSpPr/>
          <p:nvPr/>
        </p:nvSpPr>
        <p:spPr>
          <a:xfrm>
            <a:off x="4918534" y="15058712"/>
            <a:ext cx="14732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 Saying what people have &amp; do</a:t>
            </a: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D48CABD-393A-44C7-A518-1C979484A75D}"/>
              </a:ext>
            </a:extLst>
          </p:cNvPr>
          <p:cNvCxnSpPr>
            <a:cxnSpLocks/>
          </p:cNvCxnSpPr>
          <p:nvPr/>
        </p:nvCxnSpPr>
        <p:spPr>
          <a:xfrm flipH="1">
            <a:off x="6684094" y="13170891"/>
            <a:ext cx="4105" cy="43052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>
            <a:extLst>
              <a:ext uri="{FF2B5EF4-FFF2-40B4-BE49-F238E27FC236}">
                <a16:creationId xmlns:a16="http://schemas.microsoft.com/office/drawing/2014/main" id="{E19E015F-77C5-45F0-997A-90509D6D18B0}"/>
              </a:ext>
            </a:extLst>
          </p:cNvPr>
          <p:cNvSpPr txBox="1"/>
          <p:nvPr/>
        </p:nvSpPr>
        <p:spPr>
          <a:xfrm>
            <a:off x="5366569" y="1142379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Translation Bee</a:t>
            </a:r>
            <a:endParaRPr lang="en-US" sz="1200" b="1" dirty="0"/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7F0C1F5D-A2E4-4977-A398-F04F77E84AAE}"/>
              </a:ext>
            </a:extLst>
          </p:cNvPr>
          <p:cNvSpPr/>
          <p:nvPr/>
        </p:nvSpPr>
        <p:spPr>
          <a:xfrm>
            <a:off x="6397964" y="14846213"/>
            <a:ext cx="2339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Describing places &amp; location </a:t>
            </a: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2DA9BF8E-3A1E-44AF-B8A2-ED9F4B9C2ACA}"/>
              </a:ext>
            </a:extLst>
          </p:cNvPr>
          <p:cNvSpPr/>
          <p:nvPr/>
        </p:nvSpPr>
        <p:spPr>
          <a:xfrm>
            <a:off x="6261017" y="16411164"/>
            <a:ext cx="14001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what someone is like at the moment &amp; in general</a:t>
            </a: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C47F9B64-C3AA-48E1-86B4-41D8DFE16C3A}"/>
              </a:ext>
            </a:extLst>
          </p:cNvPr>
          <p:cNvSpPr/>
          <p:nvPr/>
        </p:nvSpPr>
        <p:spPr>
          <a:xfrm>
            <a:off x="2985465" y="16303916"/>
            <a:ext cx="1207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a place Giving &amp; wanting (festive season &amp; family) </a:t>
            </a:r>
            <a:r>
              <a:rPr lang="en-US" sz="800" dirty="0"/>
              <a:t> </a:t>
            </a: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1629A73D-84F9-457F-AFDD-609AB6704358}"/>
              </a:ext>
            </a:extLst>
          </p:cNvPr>
          <p:cNvSpPr/>
          <p:nvPr/>
        </p:nvSpPr>
        <p:spPr>
          <a:xfrm>
            <a:off x="3955479" y="16646946"/>
            <a:ext cx="26164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dirty="0"/>
              <a:t>Saying what people do and don't do</a:t>
            </a:r>
          </a:p>
          <a:p>
            <a:pPr algn="ctr"/>
            <a:r>
              <a:rPr lang="en-GB" sz="800" dirty="0"/>
              <a:t>Numbers ( 1 to 12) and talking about more than one thing </a:t>
            </a:r>
            <a:endParaRPr lang="en-US" sz="800" dirty="0"/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6697B1F0-562E-4008-A60E-7965AE1B7BF7}"/>
              </a:ext>
            </a:extLst>
          </p:cNvPr>
          <p:cNvSpPr/>
          <p:nvPr/>
        </p:nvSpPr>
        <p:spPr>
          <a:xfrm>
            <a:off x="3569022" y="14815993"/>
            <a:ext cx="1322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Saying what there is around you &amp; describing it Talking about the location of things </a:t>
            </a:r>
            <a:r>
              <a:rPr lang="en-US" sz="800" dirty="0"/>
              <a:t>  </a:t>
            </a: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897F21AA-0F34-416A-A05B-3CA3739BF4C9}"/>
              </a:ext>
            </a:extLst>
          </p:cNvPr>
          <p:cNvSpPr/>
          <p:nvPr/>
        </p:nvSpPr>
        <p:spPr>
          <a:xfrm>
            <a:off x="253187" y="15868896"/>
            <a:ext cx="12225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you do with others (rural life) </a:t>
            </a:r>
            <a:endParaRPr lang="en-US" sz="800" dirty="0"/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E15B246A-76FC-4AAE-A227-44575B4278C6}"/>
              </a:ext>
            </a:extLst>
          </p:cNvPr>
          <p:cNvSpPr/>
          <p:nvPr/>
        </p:nvSpPr>
        <p:spPr>
          <a:xfrm>
            <a:off x="2070204" y="14974737"/>
            <a:ext cx="13248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family &amp; some natural wonders of the Spanish-speaking world </a:t>
            </a:r>
            <a:r>
              <a:rPr lang="en-US" sz="800" dirty="0"/>
              <a:t> </a:t>
            </a: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13C0BD4F-8758-4949-8FED-0890AF4AB051}"/>
              </a:ext>
            </a:extLst>
          </p:cNvPr>
          <p:cNvSpPr/>
          <p:nvPr/>
        </p:nvSpPr>
        <p:spPr>
          <a:xfrm>
            <a:off x="1151618" y="16530923"/>
            <a:ext cx="155163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Asking &amp; answering questions  </a:t>
            </a: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F2C16323-98B0-4B9E-B1D4-10E1692D822C}"/>
              </a:ext>
            </a:extLst>
          </p:cNvPr>
          <p:cNvSpPr/>
          <p:nvPr/>
        </p:nvSpPr>
        <p:spPr>
          <a:xfrm>
            <a:off x="287304" y="12982137"/>
            <a:ext cx="15238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Saying what people are like today vs in general </a:t>
            </a:r>
            <a:r>
              <a:rPr lang="en-US" sz="800" dirty="0"/>
              <a:t> </a:t>
            </a: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2B49AD0F-FF36-4186-A73E-BE4CA98FB91E}"/>
              </a:ext>
            </a:extLst>
          </p:cNvPr>
          <p:cNvSpPr/>
          <p:nvPr/>
        </p:nvSpPr>
        <p:spPr>
          <a:xfrm>
            <a:off x="1456544" y="14471488"/>
            <a:ext cx="1678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people can do </a:t>
            </a:r>
          </a:p>
          <a:p>
            <a:pPr algn="ctr"/>
            <a:r>
              <a:rPr lang="en-GB" sz="800" dirty="0"/>
              <a:t>Contrasting what people must, can &amp; want to do </a:t>
            </a:r>
            <a:r>
              <a:rPr lang="en-US" sz="800" dirty="0"/>
              <a:t> </a:t>
            </a: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FBDA7DC7-E502-4FCB-BB08-865A2216889F}"/>
              </a:ext>
            </a:extLst>
          </p:cNvPr>
          <p:cNvSpPr/>
          <p:nvPr/>
        </p:nvSpPr>
        <p:spPr>
          <a:xfrm>
            <a:off x="185248" y="13864986"/>
            <a:ext cx="97208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Places &amp; locations   </a:t>
            </a:r>
          </a:p>
        </p:txBody>
      </p:sp>
      <p:pic>
        <p:nvPicPr>
          <p:cNvPr id="289" name="Picture 463">
            <a:extLst>
              <a:ext uri="{FF2B5EF4-FFF2-40B4-BE49-F238E27FC236}">
                <a16:creationId xmlns:a16="http://schemas.microsoft.com/office/drawing/2014/main" id="{064BEAF8-02B4-4F83-AF84-EA11FBD23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051" y="16298032"/>
            <a:ext cx="133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0" name="TextBox 289">
            <a:extLst>
              <a:ext uri="{FF2B5EF4-FFF2-40B4-BE49-F238E27FC236}">
                <a16:creationId xmlns:a16="http://schemas.microsoft.com/office/drawing/2014/main" id="{5E475C19-C293-4547-832A-4C4EAFE1F7AE}"/>
              </a:ext>
            </a:extLst>
          </p:cNvPr>
          <p:cNvSpPr txBox="1"/>
          <p:nvPr/>
        </p:nvSpPr>
        <p:spPr>
          <a:xfrm>
            <a:off x="889101" y="15185359"/>
            <a:ext cx="1151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Christmas card competition</a:t>
            </a:r>
            <a:endParaRPr lang="en-US" sz="1200" b="1" dirty="0"/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6B30D54A-7B88-4A70-A7A3-8D77FFBC7A08}"/>
              </a:ext>
            </a:extLst>
          </p:cNvPr>
          <p:cNvSpPr/>
          <p:nvPr/>
        </p:nvSpPr>
        <p:spPr>
          <a:xfrm>
            <a:off x="4088551" y="12771695"/>
            <a:ext cx="1116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</a:t>
            </a:r>
            <a:r>
              <a:rPr lang="en-GB" sz="800" dirty="0"/>
              <a:t> what people do (technology) </a:t>
            </a:r>
            <a:endParaRPr lang="en-US" sz="800" dirty="0"/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CC248F5F-9973-4C2E-A818-D2E51F05EA35}"/>
              </a:ext>
            </a:extLst>
          </p:cNvPr>
          <p:cNvSpPr/>
          <p:nvPr/>
        </p:nvSpPr>
        <p:spPr>
          <a:xfrm>
            <a:off x="2002434" y="12868015"/>
            <a:ext cx="152162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 activities (travel) </a:t>
            </a: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B8836D88-B61C-4676-96CC-D7760B6E1024}"/>
              </a:ext>
            </a:extLst>
          </p:cNvPr>
          <p:cNvSpPr/>
          <p:nvPr/>
        </p:nvSpPr>
        <p:spPr>
          <a:xfrm>
            <a:off x="3080845" y="14175641"/>
            <a:ext cx="134524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Describing what people do </a:t>
            </a:r>
          </a:p>
        </p:txBody>
      </p:sp>
      <p:pic>
        <p:nvPicPr>
          <p:cNvPr id="471" name="Picture 470" descr="A picture containing logo&#10;&#10;Description automatically generated">
            <a:extLst>
              <a:ext uri="{FF2B5EF4-FFF2-40B4-BE49-F238E27FC236}">
                <a16:creationId xmlns:a16="http://schemas.microsoft.com/office/drawing/2014/main" id="{85D2302F-D5D1-47BE-8129-75851CBB827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61" y="16336011"/>
            <a:ext cx="374980" cy="293638"/>
          </a:xfrm>
          <a:prstGeom prst="rect">
            <a:avLst/>
          </a:prstGeom>
        </p:spPr>
      </p:pic>
      <p:sp>
        <p:nvSpPr>
          <p:cNvPr id="473" name="Rectangle 472">
            <a:extLst>
              <a:ext uri="{FF2B5EF4-FFF2-40B4-BE49-F238E27FC236}">
                <a16:creationId xmlns:a16="http://schemas.microsoft.com/office/drawing/2014/main" id="{37593DDD-6247-4FAB-8E23-8E6093CBF751}"/>
              </a:ext>
            </a:extLst>
          </p:cNvPr>
          <p:cNvSpPr/>
          <p:nvPr/>
        </p:nvSpPr>
        <p:spPr>
          <a:xfrm>
            <a:off x="7178649" y="14125533"/>
            <a:ext cx="1328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 Describing future plans </a:t>
            </a: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2AF448FB-7E78-4AA5-B30B-9E1A26513CCE}"/>
              </a:ext>
            </a:extLst>
          </p:cNvPr>
          <p:cNvSpPr/>
          <p:nvPr/>
        </p:nvSpPr>
        <p:spPr>
          <a:xfrm>
            <a:off x="5107159" y="14128265"/>
            <a:ext cx="16770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Describing people and possessions  </a:t>
            </a: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2C3402D1-014A-48C5-A0A7-A557AFCAE4FD}"/>
              </a:ext>
            </a:extLst>
          </p:cNvPr>
          <p:cNvSpPr/>
          <p:nvPr/>
        </p:nvSpPr>
        <p:spPr>
          <a:xfrm>
            <a:off x="5671329" y="12901665"/>
            <a:ext cx="180542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when &amp; where people go </a:t>
            </a:r>
            <a:r>
              <a:rPr lang="en-US" sz="800" dirty="0"/>
              <a:t>  </a:t>
            </a:r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7397451-F657-42BA-9CA1-7DDB82DB5C42}"/>
              </a:ext>
            </a:extLst>
          </p:cNvPr>
          <p:cNvCxnSpPr>
            <a:cxnSpLocks/>
          </p:cNvCxnSpPr>
          <p:nvPr/>
        </p:nvCxnSpPr>
        <p:spPr>
          <a:xfrm>
            <a:off x="929795" y="9975968"/>
            <a:ext cx="336954" cy="298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0D9C426-34BA-41AE-910F-6568BE560A77}"/>
              </a:ext>
            </a:extLst>
          </p:cNvPr>
          <p:cNvSpPr/>
          <p:nvPr/>
        </p:nvSpPr>
        <p:spPr>
          <a:xfrm>
            <a:off x="8750624" y="11166061"/>
            <a:ext cx="85501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events in the past &amp; present (travel)</a:t>
            </a:r>
            <a:endParaRPr lang="en-US" sz="800" dirty="0"/>
          </a:p>
          <a:p>
            <a:pPr algn="ctr"/>
            <a:r>
              <a:rPr lang="en-GB" sz="800" dirty="0"/>
              <a:t>Comparing past experiences</a:t>
            </a:r>
            <a:endParaRPr lang="en-US" sz="800" dirty="0"/>
          </a:p>
          <a:p>
            <a:pPr algn="ctr"/>
            <a:endParaRPr lang="en-US" sz="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861DB7-FF56-4F0F-BB4B-2A7C0470B0AD}"/>
              </a:ext>
            </a:extLst>
          </p:cNvPr>
          <p:cNvSpPr/>
          <p:nvPr/>
        </p:nvSpPr>
        <p:spPr>
          <a:xfrm>
            <a:off x="1636826" y="10427781"/>
            <a:ext cx="10330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people do (work)</a:t>
            </a:r>
            <a:endParaRPr lang="en-US" sz="1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FD85816-7CA2-49DC-8D8F-0B1846583E44}"/>
              </a:ext>
            </a:extLst>
          </p:cNvPr>
          <p:cNvSpPr/>
          <p:nvPr/>
        </p:nvSpPr>
        <p:spPr>
          <a:xfrm>
            <a:off x="4050952" y="11968230"/>
            <a:ext cx="182433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events in the past &amp; present (at school &amp; free time activities)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CED7F6-8921-4BCC-8C12-E67DEB0C4793}"/>
              </a:ext>
            </a:extLst>
          </p:cNvPr>
          <p:cNvSpPr/>
          <p:nvPr/>
        </p:nvSpPr>
        <p:spPr>
          <a:xfrm>
            <a:off x="2814362" y="10670817"/>
            <a:ext cx="222666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how people feel in the present (feelings &amp; emotions)</a:t>
            </a:r>
            <a:endParaRPr lang="en-US" sz="800" dirty="0"/>
          </a:p>
          <a:p>
            <a:pPr algn="ctr"/>
            <a:endParaRPr lang="en-US" sz="100" dirty="0">
              <a:solidFill>
                <a:srgbClr val="FF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263F96-2756-4B0B-A2B9-3822F4C5635D}"/>
              </a:ext>
            </a:extLst>
          </p:cNvPr>
          <p:cNvSpPr/>
          <p:nvPr/>
        </p:nvSpPr>
        <p:spPr>
          <a:xfrm>
            <a:off x="1213082" y="8579453"/>
            <a:ext cx="8832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Saying what you do for others</a:t>
            </a:r>
            <a:endParaRPr lang="en-US" sz="100" dirty="0"/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B9CB515D-6A1C-41F3-8696-2866DEEFDC78}"/>
              </a:ext>
            </a:extLst>
          </p:cNvPr>
          <p:cNvCxnSpPr>
            <a:cxnSpLocks/>
          </p:cNvCxnSpPr>
          <p:nvPr/>
        </p:nvCxnSpPr>
        <p:spPr>
          <a:xfrm flipV="1">
            <a:off x="1289872" y="11130225"/>
            <a:ext cx="224572" cy="33855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D504D7F-77A2-4935-BE77-5D6EF3343299}"/>
              </a:ext>
            </a:extLst>
          </p:cNvPr>
          <p:cNvSpPr/>
          <p:nvPr/>
        </p:nvSpPr>
        <p:spPr>
          <a:xfrm>
            <a:off x="93835" y="11462757"/>
            <a:ext cx="149002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what people do (technology &amp; social networks)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ACD848-2173-4D66-AA09-C25E54683371}"/>
              </a:ext>
            </a:extLst>
          </p:cNvPr>
          <p:cNvSpPr/>
          <p:nvPr/>
        </p:nvSpPr>
        <p:spPr>
          <a:xfrm>
            <a:off x="164012" y="9638114"/>
            <a:ext cx="835275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what different people did in the past (Free time activities)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7ED4C0-1D83-47CC-8F04-B6FB3C5608DB}"/>
              </a:ext>
            </a:extLst>
          </p:cNvPr>
          <p:cNvSpPr/>
          <p:nvPr/>
        </p:nvSpPr>
        <p:spPr>
          <a:xfrm>
            <a:off x="2059141" y="9739805"/>
            <a:ext cx="72524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the environment</a:t>
            </a:r>
            <a:endParaRPr lang="en-US" sz="800" dirty="0"/>
          </a:p>
          <a:p>
            <a:pPr algn="ctr"/>
            <a:endParaRPr lang="en-US" sz="200" dirty="0">
              <a:solidFill>
                <a:srgbClr val="FF0000"/>
              </a:solidFill>
            </a:endParaRP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15878724-A7DB-4DE0-A291-9C52B86EEF2D}"/>
              </a:ext>
            </a:extLst>
          </p:cNvPr>
          <p:cNvSpPr txBox="1"/>
          <p:nvPr/>
        </p:nvSpPr>
        <p:spPr>
          <a:xfrm>
            <a:off x="4767720" y="15726783"/>
            <a:ext cx="2355940" cy="284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International Talent evening</a:t>
            </a:r>
            <a:endParaRPr lang="en-US" sz="1200" b="1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706DE26-136C-4F20-9D21-5F92DF81AE1C}"/>
              </a:ext>
            </a:extLst>
          </p:cNvPr>
          <p:cNvSpPr/>
          <p:nvPr/>
        </p:nvSpPr>
        <p:spPr>
          <a:xfrm>
            <a:off x="6754524" y="9864799"/>
            <a:ext cx="10432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Giving opinions about school</a:t>
            </a:r>
            <a:endParaRPr lang="en-US" sz="100" dirty="0"/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76C885EE-09D9-493E-8E56-0785E5EA2EBC}"/>
              </a:ext>
            </a:extLst>
          </p:cNvPr>
          <p:cNvSpPr/>
          <p:nvPr/>
        </p:nvSpPr>
        <p:spPr>
          <a:xfrm>
            <a:off x="2787224" y="8534258"/>
            <a:ext cx="11095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/>
              <a:t>Routines and daily life</a:t>
            </a:r>
            <a:endParaRPr lang="en-US" sz="800" dirty="0"/>
          </a:p>
          <a:p>
            <a:endParaRPr lang="en-US" sz="100" dirty="0">
              <a:solidFill>
                <a:srgbClr val="FF0000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B9A40058-5197-4990-B421-86A38BB2A732}"/>
              </a:ext>
            </a:extLst>
          </p:cNvPr>
          <p:cNvSpPr/>
          <p:nvPr/>
        </p:nvSpPr>
        <p:spPr>
          <a:xfrm>
            <a:off x="3769486" y="9821339"/>
            <a:ext cx="11737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a series of events (Narration)</a:t>
            </a:r>
            <a:endParaRPr lang="en-US" sz="800" dirty="0"/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DB0A5769-F01C-491E-84CF-28A71025F29E}"/>
              </a:ext>
            </a:extLst>
          </p:cNvPr>
          <p:cNvSpPr/>
          <p:nvPr/>
        </p:nvSpPr>
        <p:spPr>
          <a:xfrm>
            <a:off x="4784980" y="8448654"/>
            <a:ext cx="1973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/>
              <a:t>Talking about giving &amp; receiving (Birthdays)</a:t>
            </a:r>
            <a:endParaRPr lang="en-US" sz="800" dirty="0"/>
          </a:p>
          <a:p>
            <a:r>
              <a:rPr lang="en-GB" sz="800" dirty="0"/>
              <a:t>Describing how things make people feel</a:t>
            </a:r>
            <a:endParaRPr lang="en-US" sz="800" dirty="0"/>
          </a:p>
          <a:p>
            <a:endParaRPr lang="en-US" sz="200" dirty="0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61086A44-728E-4E71-B088-BF35FDA35FDA}"/>
              </a:ext>
            </a:extLst>
          </p:cNvPr>
          <p:cNvSpPr txBox="1"/>
          <p:nvPr/>
        </p:nvSpPr>
        <p:spPr>
          <a:xfrm>
            <a:off x="2675473" y="11382294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Christmas card competition</a:t>
            </a:r>
            <a:endParaRPr lang="en-US" sz="1200" b="1" dirty="0"/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51ED0189-2273-493F-BDFE-634AD0FB42EA}"/>
              </a:ext>
            </a:extLst>
          </p:cNvPr>
          <p:cNvSpPr/>
          <p:nvPr/>
        </p:nvSpPr>
        <p:spPr>
          <a:xfrm>
            <a:off x="6189382" y="6443017"/>
            <a:ext cx="9976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My family</a:t>
            </a:r>
            <a:endParaRPr lang="en-US" sz="800" dirty="0"/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1D67A9D5-CC1E-4E73-9A1E-B573BDC3103F}"/>
              </a:ext>
            </a:extLst>
          </p:cNvPr>
          <p:cNvSpPr/>
          <p:nvPr/>
        </p:nvSpPr>
        <p:spPr>
          <a:xfrm>
            <a:off x="8782107" y="8240204"/>
            <a:ext cx="8290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</a:t>
            </a:r>
            <a:r>
              <a:rPr lang="en-US" sz="800" dirty="0"/>
              <a:t>escribing my pets &amp; my </a:t>
            </a:r>
            <a:r>
              <a:rPr lang="en-US" sz="800" dirty="0" err="1"/>
              <a:t>holuse</a:t>
            </a:r>
            <a:endParaRPr lang="en-US" sz="800" dirty="0"/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8471E685-331D-49E2-A68A-C42F45A77C83}"/>
              </a:ext>
            </a:extLst>
          </p:cNvPr>
          <p:cNvSpPr/>
          <p:nvPr/>
        </p:nvSpPr>
        <p:spPr>
          <a:xfrm>
            <a:off x="6948712" y="6277399"/>
            <a:ext cx="117346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your school</a:t>
            </a:r>
            <a:endParaRPr lang="en-US" sz="800" dirty="0"/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4392428B-7B9C-4F6D-A8BA-F341303365FF}"/>
              </a:ext>
            </a:extLst>
          </p:cNvPr>
          <p:cNvSpPr/>
          <p:nvPr/>
        </p:nvSpPr>
        <p:spPr>
          <a:xfrm>
            <a:off x="6017889" y="7685398"/>
            <a:ext cx="109980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</a:t>
            </a:r>
            <a:r>
              <a:rPr lang="en-US" sz="800" dirty="0"/>
              <a:t>escribing people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1953A31B-9C41-42E7-9B37-A854BF7E06CB}"/>
              </a:ext>
            </a:extLst>
          </p:cNvPr>
          <p:cNvSpPr txBox="1"/>
          <p:nvPr/>
        </p:nvSpPr>
        <p:spPr>
          <a:xfrm>
            <a:off x="6518551" y="701101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Language Leaders</a:t>
            </a:r>
            <a:endParaRPr lang="en-US" sz="1200" b="1" dirty="0"/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557F1AA-2202-4FD4-8CAB-BF12D836DEB7}"/>
              </a:ext>
            </a:extLst>
          </p:cNvPr>
          <p:cNvSpPr txBox="1"/>
          <p:nvPr/>
        </p:nvSpPr>
        <p:spPr>
          <a:xfrm>
            <a:off x="2899078" y="705327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Spanish exchange</a:t>
            </a:r>
            <a:endParaRPr lang="en-US" sz="1200" b="1" dirty="0"/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BAF70C6E-7302-44C6-A04E-18241EFC93DD}"/>
              </a:ext>
            </a:extLst>
          </p:cNvPr>
          <p:cNvCxnSpPr>
            <a:cxnSpLocks/>
          </p:cNvCxnSpPr>
          <p:nvPr/>
        </p:nvCxnSpPr>
        <p:spPr>
          <a:xfrm flipH="1">
            <a:off x="5451540" y="6603340"/>
            <a:ext cx="366087" cy="37728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DDB4434-063D-4743-837B-4CDE2FE547E9}"/>
              </a:ext>
            </a:extLst>
          </p:cNvPr>
          <p:cNvSpPr/>
          <p:nvPr/>
        </p:nvSpPr>
        <p:spPr>
          <a:xfrm>
            <a:off x="4959008" y="6416604"/>
            <a:ext cx="17357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Birthdays</a:t>
            </a:r>
            <a:endParaRPr lang="en-US" sz="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C2F0C6-3FBD-4E73-A34B-622D94351068}"/>
              </a:ext>
            </a:extLst>
          </p:cNvPr>
          <p:cNvSpPr/>
          <p:nvPr/>
        </p:nvSpPr>
        <p:spPr>
          <a:xfrm>
            <a:off x="7085361" y="7559401"/>
            <a:ext cx="8775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School subjects &amp; opinions</a:t>
            </a:r>
            <a:endParaRPr lang="en-US" sz="8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E6679DB-22CB-4157-88FE-46F197EC62A5}"/>
              </a:ext>
            </a:extLst>
          </p:cNvPr>
          <p:cNvSpPr/>
          <p:nvPr/>
        </p:nvSpPr>
        <p:spPr>
          <a:xfrm>
            <a:off x="727316" y="7335456"/>
            <a:ext cx="10293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How a town has changed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15B69D3-143D-4A5E-B470-C6F86C2AE385}"/>
              </a:ext>
            </a:extLst>
          </p:cNvPr>
          <p:cNvSpPr/>
          <p:nvPr/>
        </p:nvSpPr>
        <p:spPr>
          <a:xfrm>
            <a:off x="3558387" y="6533705"/>
            <a:ext cx="11012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Children’s rights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195F2C-DB46-4F25-B66F-DE69759D9E91}"/>
              </a:ext>
            </a:extLst>
          </p:cNvPr>
          <p:cNvSpPr/>
          <p:nvPr/>
        </p:nvSpPr>
        <p:spPr>
          <a:xfrm>
            <a:off x="3032267" y="7527364"/>
            <a:ext cx="13149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F</a:t>
            </a:r>
            <a:r>
              <a:rPr lang="en-US" sz="800" dirty="0"/>
              <a:t>air trade</a:t>
            </a: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9DD42CB1-3E99-4B86-A58F-AA369CF9E041}"/>
              </a:ext>
            </a:extLst>
          </p:cNvPr>
          <p:cNvSpPr/>
          <p:nvPr/>
        </p:nvSpPr>
        <p:spPr>
          <a:xfrm>
            <a:off x="2464633" y="6460681"/>
            <a:ext cx="109366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R</a:t>
            </a:r>
            <a:r>
              <a:rPr lang="en-US" sz="800" dirty="0" err="1"/>
              <a:t>ecycling</a:t>
            </a:r>
            <a:endParaRPr lang="en-US" sz="800" dirty="0"/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BE7A3017-0E31-472F-89C7-5550C6D8120A}"/>
              </a:ext>
            </a:extLst>
          </p:cNvPr>
          <p:cNvSpPr txBox="1"/>
          <p:nvPr/>
        </p:nvSpPr>
        <p:spPr>
          <a:xfrm>
            <a:off x="4890500" y="7686531"/>
            <a:ext cx="9922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Films</a:t>
            </a:r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C7FB8C34-EBED-4B17-8141-FD40EDC52349}"/>
              </a:ext>
            </a:extLst>
          </p:cNvPr>
          <p:cNvCxnSpPr>
            <a:cxnSpLocks/>
          </p:cNvCxnSpPr>
          <p:nvPr/>
        </p:nvCxnSpPr>
        <p:spPr>
          <a:xfrm flipH="1" flipV="1">
            <a:off x="8608689" y="7943102"/>
            <a:ext cx="389837" cy="27085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C5F88770-58DC-4154-B151-7A7AB4A328FD}"/>
              </a:ext>
            </a:extLst>
          </p:cNvPr>
          <p:cNvCxnSpPr>
            <a:cxnSpLocks/>
          </p:cNvCxnSpPr>
          <p:nvPr/>
        </p:nvCxnSpPr>
        <p:spPr>
          <a:xfrm flipH="1">
            <a:off x="7388812" y="6544135"/>
            <a:ext cx="134137" cy="40753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TextBox 296">
            <a:extLst>
              <a:ext uri="{FF2B5EF4-FFF2-40B4-BE49-F238E27FC236}">
                <a16:creationId xmlns:a16="http://schemas.microsoft.com/office/drawing/2014/main" id="{E7CFFD9A-49CE-4FD0-8191-44A03CF1E944}"/>
              </a:ext>
            </a:extLst>
          </p:cNvPr>
          <p:cNvSpPr txBox="1"/>
          <p:nvPr/>
        </p:nvSpPr>
        <p:spPr>
          <a:xfrm>
            <a:off x="4509211" y="6423210"/>
            <a:ext cx="881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Using the preterit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FB71A1B9-38CC-4A1A-BC3B-3E2DC08E5C52}"/>
              </a:ext>
            </a:extLst>
          </p:cNvPr>
          <p:cNvSpPr txBox="1"/>
          <p:nvPr/>
        </p:nvSpPr>
        <p:spPr>
          <a:xfrm>
            <a:off x="2051886" y="7481435"/>
            <a:ext cx="8818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Se </a:t>
            </a:r>
            <a:r>
              <a:rPr lang="en-GB" sz="800" dirty="0" err="1">
                <a:solidFill>
                  <a:srgbClr val="FF0000"/>
                </a:solidFill>
              </a:rPr>
              <a:t>debería</a:t>
            </a:r>
            <a:endParaRPr lang="en-GB" sz="800" dirty="0">
              <a:solidFill>
                <a:srgbClr val="FF0000"/>
              </a:solidFill>
            </a:endParaRP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94A25591-F782-4FD1-A861-6F27D5882ACB}"/>
              </a:ext>
            </a:extLst>
          </p:cNvPr>
          <p:cNvSpPr txBox="1"/>
          <p:nvPr/>
        </p:nvSpPr>
        <p:spPr>
          <a:xfrm>
            <a:off x="1779669" y="5589815"/>
            <a:ext cx="886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Accommodation &amp; problems</a:t>
            </a:r>
          </a:p>
        </p:txBody>
      </p: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C2703FF6-A61E-4DF6-A38B-311D09568F9F}"/>
              </a:ext>
            </a:extLst>
          </p:cNvPr>
          <p:cNvCxnSpPr>
            <a:cxnSpLocks/>
          </p:cNvCxnSpPr>
          <p:nvPr/>
        </p:nvCxnSpPr>
        <p:spPr>
          <a:xfrm flipV="1">
            <a:off x="1161680" y="5028101"/>
            <a:ext cx="447814" cy="940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TextBox 319">
            <a:extLst>
              <a:ext uri="{FF2B5EF4-FFF2-40B4-BE49-F238E27FC236}">
                <a16:creationId xmlns:a16="http://schemas.microsoft.com/office/drawing/2014/main" id="{5D345EBB-F930-4D7B-970D-8D8DDA25754F}"/>
              </a:ext>
            </a:extLst>
          </p:cNvPr>
          <p:cNvSpPr txBox="1"/>
          <p:nvPr/>
        </p:nvSpPr>
        <p:spPr>
          <a:xfrm>
            <a:off x="4233357" y="5435825"/>
            <a:ext cx="9922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FF0000"/>
                </a:solidFill>
              </a:rPr>
              <a:t>Negatives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F1C8D1D8-4D73-4121-BEF7-766FB9987A11}"/>
              </a:ext>
            </a:extLst>
          </p:cNvPr>
          <p:cNvSpPr txBox="1"/>
          <p:nvPr/>
        </p:nvSpPr>
        <p:spPr>
          <a:xfrm>
            <a:off x="5854939" y="4257967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Present continuous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7C321F0B-C6C4-4B63-BA51-6ABE7FF4CAF5}"/>
              </a:ext>
            </a:extLst>
          </p:cNvPr>
          <p:cNvSpPr txBox="1"/>
          <p:nvPr/>
        </p:nvSpPr>
        <p:spPr>
          <a:xfrm>
            <a:off x="8342160" y="4518374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Hobbies &amp; sport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9029EA5C-4657-4EA3-B439-1CA6216165BE}"/>
              </a:ext>
            </a:extLst>
          </p:cNvPr>
          <p:cNvSpPr txBox="1"/>
          <p:nvPr/>
        </p:nvSpPr>
        <p:spPr>
          <a:xfrm>
            <a:off x="7055876" y="3933150"/>
            <a:ext cx="9524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Soler + infinitive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2B5669BE-606C-420C-88E7-98F835BF58B3}"/>
              </a:ext>
            </a:extLst>
          </p:cNvPr>
          <p:cNvSpPr txBox="1"/>
          <p:nvPr/>
        </p:nvSpPr>
        <p:spPr>
          <a:xfrm>
            <a:off x="8234250" y="2247117"/>
            <a:ext cx="12773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Describing towns, regions &amp; their problems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5BE7197-38C3-4692-B31A-BD2EB4E48E64}"/>
              </a:ext>
            </a:extLst>
          </p:cNvPr>
          <p:cNvSpPr txBox="1"/>
          <p:nvPr/>
        </p:nvSpPr>
        <p:spPr>
          <a:xfrm>
            <a:off x="6842834" y="3177304"/>
            <a:ext cx="943774" cy="214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Conditional tense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CF1F334-8E05-4A8A-8DC3-174472DD2692}"/>
              </a:ext>
            </a:extLst>
          </p:cNvPr>
          <p:cNvSpPr txBox="1"/>
          <p:nvPr/>
        </p:nvSpPr>
        <p:spPr>
          <a:xfrm>
            <a:off x="6185152" y="2123769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911FEA6-A57D-4C3F-B6F1-B782750C1869}"/>
              </a:ext>
            </a:extLst>
          </p:cNvPr>
          <p:cNvSpPr txBox="1"/>
          <p:nvPr/>
        </p:nvSpPr>
        <p:spPr>
          <a:xfrm>
            <a:off x="5066810" y="3230080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Y10 exams &amp; feedback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8D6098A4-CD70-4545-B9FB-1A2D5645979D}"/>
              </a:ext>
            </a:extLst>
          </p:cNvPr>
          <p:cNvCxnSpPr>
            <a:cxnSpLocks/>
          </p:cNvCxnSpPr>
          <p:nvPr/>
        </p:nvCxnSpPr>
        <p:spPr>
          <a:xfrm>
            <a:off x="2400343" y="2308769"/>
            <a:ext cx="4789" cy="37109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0438DC2F-3753-405F-B7D8-7F29A14A6F5F}"/>
              </a:ext>
            </a:extLst>
          </p:cNvPr>
          <p:cNvCxnSpPr>
            <a:cxnSpLocks/>
          </p:cNvCxnSpPr>
          <p:nvPr/>
        </p:nvCxnSpPr>
        <p:spPr>
          <a:xfrm flipV="1">
            <a:off x="2789057" y="2933943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TextBox 332">
            <a:extLst>
              <a:ext uri="{FF2B5EF4-FFF2-40B4-BE49-F238E27FC236}">
                <a16:creationId xmlns:a16="http://schemas.microsoft.com/office/drawing/2014/main" id="{665D466F-5D30-455B-92D5-540C7C0B8272}"/>
              </a:ext>
            </a:extLst>
          </p:cNvPr>
          <p:cNvSpPr txBox="1"/>
          <p:nvPr/>
        </p:nvSpPr>
        <p:spPr>
          <a:xfrm>
            <a:off x="2036264" y="1825607"/>
            <a:ext cx="742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Indirect object pronouns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8EFA793-D956-4E3F-8C16-7A9B45184ED3}"/>
              </a:ext>
            </a:extLst>
          </p:cNvPr>
          <p:cNvSpPr txBox="1"/>
          <p:nvPr/>
        </p:nvSpPr>
        <p:spPr>
          <a:xfrm>
            <a:off x="349502" y="2473297"/>
            <a:ext cx="697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Subjunctive</a:t>
            </a:r>
          </a:p>
        </p:txBody>
      </p: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D45D33CC-C047-4A0F-8CC7-D5B5A49672EB}"/>
              </a:ext>
            </a:extLst>
          </p:cNvPr>
          <p:cNvCxnSpPr>
            <a:cxnSpLocks/>
          </p:cNvCxnSpPr>
          <p:nvPr/>
        </p:nvCxnSpPr>
        <p:spPr>
          <a:xfrm flipV="1">
            <a:off x="738046" y="1971373"/>
            <a:ext cx="429242" cy="1072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5B2CEF8E-4172-4626-B196-671DFD5B03FC}"/>
              </a:ext>
            </a:extLst>
          </p:cNvPr>
          <p:cNvCxnSpPr>
            <a:cxnSpLocks/>
          </p:cNvCxnSpPr>
          <p:nvPr/>
        </p:nvCxnSpPr>
        <p:spPr>
          <a:xfrm flipV="1">
            <a:off x="955231" y="2319038"/>
            <a:ext cx="285133" cy="22752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>
            <a:extLst>
              <a:ext uri="{FF2B5EF4-FFF2-40B4-BE49-F238E27FC236}">
                <a16:creationId xmlns:a16="http://schemas.microsoft.com/office/drawing/2014/main" id="{B7C7C9CB-F484-4E77-B84D-9ED8C827182F}"/>
              </a:ext>
            </a:extLst>
          </p:cNvPr>
          <p:cNvSpPr txBox="1"/>
          <p:nvPr/>
        </p:nvSpPr>
        <p:spPr>
          <a:xfrm>
            <a:off x="721103" y="398526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642FB460-B26C-4A86-82AC-621A2AD1CCC8}"/>
              </a:ext>
            </a:extLst>
          </p:cNvPr>
          <p:cNvSpPr txBox="1"/>
          <p:nvPr/>
        </p:nvSpPr>
        <p:spPr>
          <a:xfrm>
            <a:off x="175344" y="1215742"/>
            <a:ext cx="672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Sporting events</a:t>
            </a: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CF81B854-FFBB-4C4A-BA9A-BA3464101C07}"/>
              </a:ext>
            </a:extLst>
          </p:cNvPr>
          <p:cNvCxnSpPr>
            <a:cxnSpLocks/>
          </p:cNvCxnSpPr>
          <p:nvPr/>
        </p:nvCxnSpPr>
        <p:spPr>
          <a:xfrm>
            <a:off x="721103" y="1401596"/>
            <a:ext cx="430515" cy="13741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>
            <a:extLst>
              <a:ext uri="{FF2B5EF4-FFF2-40B4-BE49-F238E27FC236}">
                <a16:creationId xmlns:a16="http://schemas.microsoft.com/office/drawing/2014/main" id="{D03D3ED1-797D-4252-B3BC-C82533054482}"/>
              </a:ext>
            </a:extLst>
          </p:cNvPr>
          <p:cNvSpPr txBox="1"/>
          <p:nvPr/>
        </p:nvSpPr>
        <p:spPr>
          <a:xfrm>
            <a:off x="288016" y="814483"/>
            <a:ext cx="697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Pluperfect tense</a:t>
            </a:r>
          </a:p>
        </p:txBody>
      </p: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7DC8751A-B1BD-423F-9BAC-8D8065646126}"/>
              </a:ext>
            </a:extLst>
          </p:cNvPr>
          <p:cNvCxnSpPr>
            <a:cxnSpLocks/>
          </p:cNvCxnSpPr>
          <p:nvPr/>
        </p:nvCxnSpPr>
        <p:spPr>
          <a:xfrm>
            <a:off x="1191778" y="618684"/>
            <a:ext cx="392086" cy="16223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B29505E6-03D5-44D5-B187-DE96233FF84F}"/>
              </a:ext>
            </a:extLst>
          </p:cNvPr>
          <p:cNvCxnSpPr>
            <a:cxnSpLocks/>
          </p:cNvCxnSpPr>
          <p:nvPr/>
        </p:nvCxnSpPr>
        <p:spPr>
          <a:xfrm>
            <a:off x="2015986" y="347567"/>
            <a:ext cx="4789" cy="37109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TextBox 351">
            <a:extLst>
              <a:ext uri="{FF2B5EF4-FFF2-40B4-BE49-F238E27FC236}">
                <a16:creationId xmlns:a16="http://schemas.microsoft.com/office/drawing/2014/main" id="{BF108E91-E87D-4B1D-A5F5-AE54F1B9D83D}"/>
              </a:ext>
            </a:extLst>
          </p:cNvPr>
          <p:cNvSpPr txBox="1"/>
          <p:nvPr/>
        </p:nvSpPr>
        <p:spPr>
          <a:xfrm>
            <a:off x="1230676" y="85974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Oral &amp; written GCSE exams</a:t>
            </a:r>
          </a:p>
        </p:txBody>
      </p: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F8C23C54-F7B5-4199-BAD8-8580F13CA9C3}"/>
              </a:ext>
            </a:extLst>
          </p:cNvPr>
          <p:cNvCxnSpPr>
            <a:cxnSpLocks/>
          </p:cNvCxnSpPr>
          <p:nvPr/>
        </p:nvCxnSpPr>
        <p:spPr>
          <a:xfrm flipH="1">
            <a:off x="8549046" y="2987928"/>
            <a:ext cx="254561" cy="17770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TextBox 353">
            <a:extLst>
              <a:ext uri="{FF2B5EF4-FFF2-40B4-BE49-F238E27FC236}">
                <a16:creationId xmlns:a16="http://schemas.microsoft.com/office/drawing/2014/main" id="{3CF8AE43-0C7E-44D9-8608-69B5B784B509}"/>
              </a:ext>
            </a:extLst>
          </p:cNvPr>
          <p:cNvSpPr txBox="1"/>
          <p:nvPr/>
        </p:nvSpPr>
        <p:spPr>
          <a:xfrm>
            <a:off x="5815729" y="2606231"/>
            <a:ext cx="1523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Spain work experience trip</a:t>
            </a:r>
            <a:endParaRPr lang="en-US" sz="1200" b="1" dirty="0"/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D81AD3-A0B5-4F47-B671-E1825BDCE241}"/>
              </a:ext>
            </a:extLst>
          </p:cNvPr>
          <p:cNvSpPr txBox="1"/>
          <p:nvPr/>
        </p:nvSpPr>
        <p:spPr>
          <a:xfrm>
            <a:off x="6389231" y="4840946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Spanish interaction day</a:t>
            </a:r>
            <a:endParaRPr lang="en-US" sz="1200" b="1" dirty="0"/>
          </a:p>
        </p:txBody>
      </p:sp>
      <p:pic>
        <p:nvPicPr>
          <p:cNvPr id="1026" name="Picture 2" descr="40+ mejores imágenes de Bienvenida | bienvenido, imagenes de bienvenido,  saludo de bienvenida">
            <a:extLst>
              <a:ext uri="{FF2B5EF4-FFF2-40B4-BE49-F238E27FC236}">
                <a16:creationId xmlns:a16="http://schemas.microsoft.com/office/drawing/2014/main" id="{24BB73CD-CEAD-4C80-A2C7-52E19C4DB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682" y="16450098"/>
            <a:ext cx="913791" cy="491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4" name="TextBox 263">
            <a:extLst>
              <a:ext uri="{FF2B5EF4-FFF2-40B4-BE49-F238E27FC236}">
                <a16:creationId xmlns:a16="http://schemas.microsoft.com/office/drawing/2014/main" id="{B5D7950F-41CB-4C6A-81CD-9275555FBE71}"/>
              </a:ext>
            </a:extLst>
          </p:cNvPr>
          <p:cNvSpPr txBox="1"/>
          <p:nvPr/>
        </p:nvSpPr>
        <p:spPr>
          <a:xfrm>
            <a:off x="2545600" y="13632939"/>
            <a:ext cx="1090447" cy="287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Valencia trip</a:t>
            </a:r>
            <a:endParaRPr lang="en-US" sz="1200" b="1" dirty="0"/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F8AD736D-CB72-4E60-A680-502E269238DF}"/>
              </a:ext>
            </a:extLst>
          </p:cNvPr>
          <p:cNvSpPr txBox="1"/>
          <p:nvPr/>
        </p:nvSpPr>
        <p:spPr>
          <a:xfrm>
            <a:off x="2670974" y="9284675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Arsenal Double Club</a:t>
            </a:r>
            <a:endParaRPr lang="en-US" sz="1200" b="1" dirty="0"/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F8CE2E5E-D8AB-4888-B66C-6A0DB2DCB1EF}"/>
              </a:ext>
            </a:extLst>
          </p:cNvPr>
          <p:cNvSpPr txBox="1"/>
          <p:nvPr/>
        </p:nvSpPr>
        <p:spPr>
          <a:xfrm>
            <a:off x="6201224" y="9212274"/>
            <a:ext cx="83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Dali trip</a:t>
            </a:r>
            <a:endParaRPr lang="en-US" sz="1200" b="1" dirty="0"/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28BB32D9-26FB-4924-A37B-FF5E7A7378AB}"/>
              </a:ext>
            </a:extLst>
          </p:cNvPr>
          <p:cNvSpPr txBox="1"/>
          <p:nvPr/>
        </p:nvSpPr>
        <p:spPr>
          <a:xfrm>
            <a:off x="2342615" y="15706808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Spelling Bee</a:t>
            </a:r>
            <a:endParaRPr lang="en-US" sz="1200" b="1" dirty="0"/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001D89D9-BC1C-4F79-996E-97A021FF0443}"/>
              </a:ext>
            </a:extLst>
          </p:cNvPr>
          <p:cNvSpPr txBox="1"/>
          <p:nvPr/>
        </p:nvSpPr>
        <p:spPr>
          <a:xfrm>
            <a:off x="1083395" y="5298513"/>
            <a:ext cx="83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Dali trip</a:t>
            </a:r>
            <a:endParaRPr lang="en-US" sz="1200" b="1" dirty="0"/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D0E7B3E2-75F5-43D4-B77B-1DD2F4B7A7A9}"/>
              </a:ext>
            </a:extLst>
          </p:cNvPr>
          <p:cNvSpPr/>
          <p:nvPr/>
        </p:nvSpPr>
        <p:spPr>
          <a:xfrm>
            <a:off x="5595635" y="10589320"/>
            <a:ext cx="87624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Asking what people can &amp; must do 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E824E9E0-3377-447E-B81A-F9F22E035F66}"/>
              </a:ext>
            </a:extLst>
          </p:cNvPr>
          <p:cNvSpPr/>
          <p:nvPr/>
        </p:nvSpPr>
        <p:spPr>
          <a:xfrm>
            <a:off x="2271802" y="11973314"/>
            <a:ext cx="87624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future plans</a:t>
            </a:r>
            <a:endParaRPr lang="en-US" sz="800" dirty="0"/>
          </a:p>
          <a:p>
            <a:pPr algn="ctr"/>
            <a:endParaRPr lang="en-US" sz="100" dirty="0"/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FDC840DC-2F3A-49D3-A9B2-A5B067B29455}"/>
              </a:ext>
            </a:extLst>
          </p:cNvPr>
          <p:cNvCxnSpPr>
            <a:cxnSpLocks/>
          </p:cNvCxnSpPr>
          <p:nvPr/>
        </p:nvCxnSpPr>
        <p:spPr>
          <a:xfrm flipV="1">
            <a:off x="7291277" y="9480632"/>
            <a:ext cx="0" cy="31614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>
            <a:extLst>
              <a:ext uri="{FF2B5EF4-FFF2-40B4-BE49-F238E27FC236}">
                <a16:creationId xmlns:a16="http://schemas.microsoft.com/office/drawing/2014/main" id="{A0240178-ED28-4DE9-BF7E-A259193ABF57}"/>
              </a:ext>
            </a:extLst>
          </p:cNvPr>
          <p:cNvSpPr/>
          <p:nvPr/>
        </p:nvSpPr>
        <p:spPr>
          <a:xfrm>
            <a:off x="8913057" y="7644126"/>
            <a:ext cx="63030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/>
              <a:t>W</a:t>
            </a:r>
            <a:r>
              <a:rPr lang="en-US" sz="800" dirty="0"/>
              <a:t>hat I like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ED9F67E8-AB2C-4245-A004-39C8F54A7A53}"/>
              </a:ext>
            </a:extLst>
          </p:cNvPr>
          <p:cNvSpPr txBox="1"/>
          <p:nvPr/>
        </p:nvSpPr>
        <p:spPr>
          <a:xfrm>
            <a:off x="8087937" y="6559331"/>
            <a:ext cx="9346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Describing my routine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2C7E9F5B-496A-44F4-9FC9-4D76B8E7D45E}"/>
              </a:ext>
            </a:extLst>
          </p:cNvPr>
          <p:cNvSpPr txBox="1"/>
          <p:nvPr/>
        </p:nvSpPr>
        <p:spPr>
          <a:xfrm>
            <a:off x="7280209" y="7974942"/>
            <a:ext cx="934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Talking about myself &amp; my  birthday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30B6A99A-4C90-4C72-A09A-F650E774BE04}"/>
              </a:ext>
            </a:extLst>
          </p:cNvPr>
          <p:cNvSpPr txBox="1"/>
          <p:nvPr/>
        </p:nvSpPr>
        <p:spPr>
          <a:xfrm>
            <a:off x="8586918" y="7087699"/>
            <a:ext cx="878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FF0000"/>
                </a:solidFill>
              </a:rPr>
              <a:t>The present tense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5F73B12D-C12E-4DEB-99FE-58D45BCAB4C3}"/>
              </a:ext>
            </a:extLst>
          </p:cNvPr>
          <p:cNvSpPr txBox="1"/>
          <p:nvPr/>
        </p:nvSpPr>
        <p:spPr>
          <a:xfrm>
            <a:off x="7178649" y="1954554"/>
            <a:ext cx="859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Shopping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E5A61998-D2A2-4D18-9DD3-27828CCF05D5}"/>
              </a:ext>
            </a:extLst>
          </p:cNvPr>
          <p:cNvSpPr txBox="1"/>
          <p:nvPr/>
        </p:nvSpPr>
        <p:spPr>
          <a:xfrm>
            <a:off x="2437263" y="3278520"/>
            <a:ext cx="815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Learning languages</a:t>
            </a:r>
          </a:p>
        </p:txBody>
      </p: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599D8D9D-D913-485C-B06D-944D5CCFFB55}"/>
              </a:ext>
            </a:extLst>
          </p:cNvPr>
          <p:cNvCxnSpPr>
            <a:cxnSpLocks/>
          </p:cNvCxnSpPr>
          <p:nvPr/>
        </p:nvCxnSpPr>
        <p:spPr>
          <a:xfrm flipH="1">
            <a:off x="2153353" y="10856748"/>
            <a:ext cx="12974" cy="52352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21815</TotalTime>
  <Words>565</Words>
  <Application>Microsoft Office PowerPoint</Application>
  <PresentationFormat>Custom</PresentationFormat>
  <Paragraphs>123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Róisín Cox</cp:lastModifiedBy>
  <cp:revision>284</cp:revision>
  <cp:lastPrinted>2018-09-02T17:44:52Z</cp:lastPrinted>
  <dcterms:created xsi:type="dcterms:W3CDTF">2018-02-08T08:28:53Z</dcterms:created>
  <dcterms:modified xsi:type="dcterms:W3CDTF">2022-09-21T18:13:18Z</dcterms:modified>
</cp:coreProperties>
</file>