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48"/>
  </p:notesMasterIdLst>
  <p:handoutMasterIdLst>
    <p:handoutMasterId r:id="rId49"/>
  </p:handoutMasterIdLst>
  <p:sldIdLst>
    <p:sldId id="609" r:id="rId5"/>
    <p:sldId id="636" r:id="rId6"/>
    <p:sldId id="258" r:id="rId7"/>
    <p:sldId id="259" r:id="rId8"/>
    <p:sldId id="260" r:id="rId9"/>
    <p:sldId id="261" r:id="rId10"/>
    <p:sldId id="638" r:id="rId11"/>
    <p:sldId id="438" r:id="rId12"/>
    <p:sldId id="578" r:id="rId13"/>
    <p:sldId id="579" r:id="rId14"/>
    <p:sldId id="580" r:id="rId15"/>
    <p:sldId id="347" r:id="rId16"/>
    <p:sldId id="348" r:id="rId17"/>
    <p:sldId id="630" r:id="rId18"/>
    <p:sldId id="582" r:id="rId19"/>
    <p:sldId id="583" r:id="rId20"/>
    <p:sldId id="584" r:id="rId21"/>
    <p:sldId id="586" r:id="rId22"/>
    <p:sldId id="588" r:id="rId23"/>
    <p:sldId id="601" r:id="rId24"/>
    <p:sldId id="605" r:id="rId25"/>
    <p:sldId id="606" r:id="rId26"/>
    <p:sldId id="590" r:id="rId27"/>
    <p:sldId id="592" r:id="rId28"/>
    <p:sldId id="593" r:id="rId29"/>
    <p:sldId id="637" r:id="rId30"/>
    <p:sldId id="596" r:id="rId31"/>
    <p:sldId id="599" r:id="rId32"/>
    <p:sldId id="603" r:id="rId33"/>
    <p:sldId id="604" r:id="rId34"/>
    <p:sldId id="613" r:id="rId35"/>
    <p:sldId id="614" r:id="rId36"/>
    <p:sldId id="623" r:id="rId37"/>
    <p:sldId id="632" r:id="rId38"/>
    <p:sldId id="634" r:id="rId39"/>
    <p:sldId id="615" r:id="rId40"/>
    <p:sldId id="616" r:id="rId41"/>
    <p:sldId id="633" r:id="rId42"/>
    <p:sldId id="618" r:id="rId43"/>
    <p:sldId id="619" r:id="rId44"/>
    <p:sldId id="620" r:id="rId45"/>
    <p:sldId id="439" r:id="rId46"/>
    <p:sldId id="440" r:id="rId4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4E91A5-C10D-44E1-B65D-F1E46AE54275}">
          <p14:sldIdLst>
            <p14:sldId id="609"/>
            <p14:sldId id="636"/>
            <p14:sldId id="258"/>
            <p14:sldId id="259"/>
            <p14:sldId id="260"/>
            <p14:sldId id="261"/>
            <p14:sldId id="638"/>
            <p14:sldId id="438"/>
            <p14:sldId id="578"/>
            <p14:sldId id="579"/>
            <p14:sldId id="580"/>
            <p14:sldId id="347"/>
            <p14:sldId id="348"/>
            <p14:sldId id="630"/>
            <p14:sldId id="582"/>
            <p14:sldId id="583"/>
            <p14:sldId id="584"/>
            <p14:sldId id="586"/>
            <p14:sldId id="588"/>
            <p14:sldId id="601"/>
            <p14:sldId id="605"/>
            <p14:sldId id="606"/>
            <p14:sldId id="590"/>
            <p14:sldId id="592"/>
            <p14:sldId id="593"/>
            <p14:sldId id="637"/>
            <p14:sldId id="596"/>
            <p14:sldId id="599"/>
            <p14:sldId id="603"/>
            <p14:sldId id="604"/>
            <p14:sldId id="613"/>
            <p14:sldId id="614"/>
            <p14:sldId id="623"/>
            <p14:sldId id="632"/>
            <p14:sldId id="634"/>
            <p14:sldId id="615"/>
            <p14:sldId id="616"/>
            <p14:sldId id="633"/>
            <p14:sldId id="618"/>
            <p14:sldId id="619"/>
            <p14:sldId id="620"/>
            <p14:sldId id="439"/>
            <p14:sldId id="4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 clrIdx="0">
    <p:extLst>
      <p:ext uri="{19B8F6BF-5375-455C-9EA6-DF929625EA0E}">
        <p15:presenceInfo xmlns:p15="http://schemas.microsoft.com/office/powerpoint/2012/main" userId="S::Natalie.Finlayson@glasgow.ac.uk::fffa9436-0c20-47f6-a103-b85039ead7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DAEDEF"/>
    <a:srgbClr val="104F7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DD12C-2672-49BC-A7D7-CC63F729F64D}" v="5" dt="2023-09-28T11:23:51.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07" autoAdjust="0"/>
    <p:restoredTop sz="92308" autoAdjust="0"/>
  </p:normalViewPr>
  <p:slideViewPr>
    <p:cSldViewPr snapToGrid="0">
      <p:cViewPr varScale="1">
        <p:scale>
          <a:sx n="50" d="100"/>
          <a:sy n="50" d="100"/>
        </p:scale>
        <p:origin x="1920" y="54"/>
      </p:cViewPr>
      <p:guideLst/>
    </p:cSldViewPr>
  </p:slideViewPr>
  <p:outlineViewPr>
    <p:cViewPr>
      <p:scale>
        <a:sx n="33" d="100"/>
        <a:sy n="33" d="100"/>
      </p:scale>
      <p:origin x="0" y="-6616"/>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8" Type="http://schemas.openxmlformats.org/officeDocument/2006/relationships/customXml" Target="../customXml/item2.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customXml" Target="../customXml/item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óisín Cox" userId="633c801c-9d5f-4a7d-917d-3755e303e475" providerId="ADAL" clId="{21CDD12C-2672-49BC-A7D7-CC63F729F64D}"/>
    <pc:docChg chg="custSel delSld modSld modSection">
      <pc:chgData name="Róisín Cox" userId="633c801c-9d5f-4a7d-917d-3755e303e475" providerId="ADAL" clId="{21CDD12C-2672-49BC-A7D7-CC63F729F64D}" dt="2023-09-28T11:23:51.223" v="49" actId="404"/>
      <pc:docMkLst>
        <pc:docMk/>
      </pc:docMkLst>
      <pc:sldChg chg="del">
        <pc:chgData name="Róisín Cox" userId="633c801c-9d5f-4a7d-917d-3755e303e475" providerId="ADAL" clId="{21CDD12C-2672-49BC-A7D7-CC63F729F64D}" dt="2023-09-28T11:22:27.250" v="0" actId="47"/>
        <pc:sldMkLst>
          <pc:docMk/>
          <pc:sldMk cId="3866500727" sldId="263"/>
        </pc:sldMkLst>
      </pc:sldChg>
      <pc:sldChg chg="del">
        <pc:chgData name="Róisín Cox" userId="633c801c-9d5f-4a7d-917d-3755e303e475" providerId="ADAL" clId="{21CDD12C-2672-49BC-A7D7-CC63F729F64D}" dt="2023-09-28T11:22:28.976" v="2" actId="47"/>
        <pc:sldMkLst>
          <pc:docMk/>
          <pc:sldMk cId="292994411" sldId="264"/>
        </pc:sldMkLst>
      </pc:sldChg>
      <pc:sldChg chg="del">
        <pc:chgData name="Róisín Cox" userId="633c801c-9d5f-4a7d-917d-3755e303e475" providerId="ADAL" clId="{21CDD12C-2672-49BC-A7D7-CC63F729F64D}" dt="2023-09-28T11:22:28.213" v="1" actId="47"/>
        <pc:sldMkLst>
          <pc:docMk/>
          <pc:sldMk cId="676757022" sldId="319"/>
        </pc:sldMkLst>
      </pc:sldChg>
      <pc:sldChg chg="del">
        <pc:chgData name="Róisín Cox" userId="633c801c-9d5f-4a7d-917d-3755e303e475" providerId="ADAL" clId="{21CDD12C-2672-49BC-A7D7-CC63F729F64D}" dt="2023-09-28T11:22:29.690" v="3" actId="47"/>
        <pc:sldMkLst>
          <pc:docMk/>
          <pc:sldMk cId="3008578565" sldId="320"/>
        </pc:sldMkLst>
      </pc:sldChg>
      <pc:sldChg chg="del">
        <pc:chgData name="Róisín Cox" userId="633c801c-9d5f-4a7d-917d-3755e303e475" providerId="ADAL" clId="{21CDD12C-2672-49BC-A7D7-CC63F729F64D}" dt="2023-09-28T11:22:31.529" v="6" actId="47"/>
        <pc:sldMkLst>
          <pc:docMk/>
          <pc:sldMk cId="4049693820" sldId="321"/>
        </pc:sldMkLst>
      </pc:sldChg>
      <pc:sldChg chg="del">
        <pc:chgData name="Róisín Cox" userId="633c801c-9d5f-4a7d-917d-3755e303e475" providerId="ADAL" clId="{21CDD12C-2672-49BC-A7D7-CC63F729F64D}" dt="2023-09-28T11:22:30.822" v="5" actId="47"/>
        <pc:sldMkLst>
          <pc:docMk/>
          <pc:sldMk cId="3518305798" sldId="322"/>
        </pc:sldMkLst>
      </pc:sldChg>
      <pc:sldChg chg="del">
        <pc:chgData name="Róisín Cox" userId="633c801c-9d5f-4a7d-917d-3755e303e475" providerId="ADAL" clId="{21CDD12C-2672-49BC-A7D7-CC63F729F64D}" dt="2023-09-28T11:22:32.866" v="8" actId="47"/>
        <pc:sldMkLst>
          <pc:docMk/>
          <pc:sldMk cId="2121942611" sldId="324"/>
        </pc:sldMkLst>
      </pc:sldChg>
      <pc:sldChg chg="del">
        <pc:chgData name="Róisín Cox" userId="633c801c-9d5f-4a7d-917d-3755e303e475" providerId="ADAL" clId="{21CDD12C-2672-49BC-A7D7-CC63F729F64D}" dt="2023-09-28T11:22:33.503" v="9" actId="47"/>
        <pc:sldMkLst>
          <pc:docMk/>
          <pc:sldMk cId="1701637882" sldId="325"/>
        </pc:sldMkLst>
      </pc:sldChg>
      <pc:sldChg chg="del">
        <pc:chgData name="Róisín Cox" userId="633c801c-9d5f-4a7d-917d-3755e303e475" providerId="ADAL" clId="{21CDD12C-2672-49BC-A7D7-CC63F729F64D}" dt="2023-09-28T11:22:34.127" v="10" actId="47"/>
        <pc:sldMkLst>
          <pc:docMk/>
          <pc:sldMk cId="305174790" sldId="326"/>
        </pc:sldMkLst>
      </pc:sldChg>
      <pc:sldChg chg="del">
        <pc:chgData name="Róisín Cox" userId="633c801c-9d5f-4a7d-917d-3755e303e475" providerId="ADAL" clId="{21CDD12C-2672-49BC-A7D7-CC63F729F64D}" dt="2023-09-28T11:22:34.681" v="11" actId="47"/>
        <pc:sldMkLst>
          <pc:docMk/>
          <pc:sldMk cId="2491588185" sldId="327"/>
        </pc:sldMkLst>
      </pc:sldChg>
      <pc:sldChg chg="del">
        <pc:chgData name="Róisín Cox" userId="633c801c-9d5f-4a7d-917d-3755e303e475" providerId="ADAL" clId="{21CDD12C-2672-49BC-A7D7-CC63F729F64D}" dt="2023-09-28T11:22:35.464" v="12" actId="47"/>
        <pc:sldMkLst>
          <pc:docMk/>
          <pc:sldMk cId="469297116" sldId="329"/>
        </pc:sldMkLst>
      </pc:sldChg>
      <pc:sldChg chg="del">
        <pc:chgData name="Róisín Cox" userId="633c801c-9d5f-4a7d-917d-3755e303e475" providerId="ADAL" clId="{21CDD12C-2672-49BC-A7D7-CC63F729F64D}" dt="2023-09-28T11:22:37.250" v="13" actId="47"/>
        <pc:sldMkLst>
          <pc:docMk/>
          <pc:sldMk cId="345989413" sldId="330"/>
        </pc:sldMkLst>
      </pc:sldChg>
      <pc:sldChg chg="del">
        <pc:chgData name="Róisín Cox" userId="633c801c-9d5f-4a7d-917d-3755e303e475" providerId="ADAL" clId="{21CDD12C-2672-49BC-A7D7-CC63F729F64D}" dt="2023-09-28T11:22:39.093" v="14" actId="47"/>
        <pc:sldMkLst>
          <pc:docMk/>
          <pc:sldMk cId="256740191" sldId="331"/>
        </pc:sldMkLst>
      </pc:sldChg>
      <pc:sldChg chg="del">
        <pc:chgData name="Róisín Cox" userId="633c801c-9d5f-4a7d-917d-3755e303e475" providerId="ADAL" clId="{21CDD12C-2672-49BC-A7D7-CC63F729F64D}" dt="2023-09-28T11:22:40.166" v="15" actId="47"/>
        <pc:sldMkLst>
          <pc:docMk/>
          <pc:sldMk cId="822819322" sldId="332"/>
        </pc:sldMkLst>
      </pc:sldChg>
      <pc:sldChg chg="del">
        <pc:chgData name="Róisín Cox" userId="633c801c-9d5f-4a7d-917d-3755e303e475" providerId="ADAL" clId="{21CDD12C-2672-49BC-A7D7-CC63F729F64D}" dt="2023-09-28T11:22:41.135" v="16" actId="47"/>
        <pc:sldMkLst>
          <pc:docMk/>
          <pc:sldMk cId="2535433243" sldId="333"/>
        </pc:sldMkLst>
      </pc:sldChg>
      <pc:sldChg chg="del">
        <pc:chgData name="Róisín Cox" userId="633c801c-9d5f-4a7d-917d-3755e303e475" providerId="ADAL" clId="{21CDD12C-2672-49BC-A7D7-CC63F729F64D}" dt="2023-09-28T11:22:41.562" v="17" actId="47"/>
        <pc:sldMkLst>
          <pc:docMk/>
          <pc:sldMk cId="1894176207" sldId="334"/>
        </pc:sldMkLst>
      </pc:sldChg>
      <pc:sldChg chg="del">
        <pc:chgData name="Róisín Cox" userId="633c801c-9d5f-4a7d-917d-3755e303e475" providerId="ADAL" clId="{21CDD12C-2672-49BC-A7D7-CC63F729F64D}" dt="2023-09-28T11:22:42.801" v="19" actId="47"/>
        <pc:sldMkLst>
          <pc:docMk/>
          <pc:sldMk cId="2792202991" sldId="336"/>
        </pc:sldMkLst>
      </pc:sldChg>
      <pc:sldChg chg="del">
        <pc:chgData name="Róisín Cox" userId="633c801c-9d5f-4a7d-917d-3755e303e475" providerId="ADAL" clId="{21CDD12C-2672-49BC-A7D7-CC63F729F64D}" dt="2023-09-28T11:22:43.447" v="20" actId="47"/>
        <pc:sldMkLst>
          <pc:docMk/>
          <pc:sldMk cId="4061510703" sldId="337"/>
        </pc:sldMkLst>
      </pc:sldChg>
      <pc:sldChg chg="del">
        <pc:chgData name="Róisín Cox" userId="633c801c-9d5f-4a7d-917d-3755e303e475" providerId="ADAL" clId="{21CDD12C-2672-49BC-A7D7-CC63F729F64D}" dt="2023-09-28T11:22:44.270" v="21" actId="47"/>
        <pc:sldMkLst>
          <pc:docMk/>
          <pc:sldMk cId="2022109564" sldId="338"/>
        </pc:sldMkLst>
      </pc:sldChg>
      <pc:sldChg chg="del">
        <pc:chgData name="Róisín Cox" userId="633c801c-9d5f-4a7d-917d-3755e303e475" providerId="ADAL" clId="{21CDD12C-2672-49BC-A7D7-CC63F729F64D}" dt="2023-09-28T11:22:45.328" v="22" actId="47"/>
        <pc:sldMkLst>
          <pc:docMk/>
          <pc:sldMk cId="2666147168" sldId="339"/>
        </pc:sldMkLst>
      </pc:sldChg>
      <pc:sldChg chg="del">
        <pc:chgData name="Róisín Cox" userId="633c801c-9d5f-4a7d-917d-3755e303e475" providerId="ADAL" clId="{21CDD12C-2672-49BC-A7D7-CC63F729F64D}" dt="2023-09-28T11:22:46.004" v="23" actId="47"/>
        <pc:sldMkLst>
          <pc:docMk/>
          <pc:sldMk cId="3175054331" sldId="340"/>
        </pc:sldMkLst>
      </pc:sldChg>
      <pc:sldChg chg="del">
        <pc:chgData name="Róisín Cox" userId="633c801c-9d5f-4a7d-917d-3755e303e475" providerId="ADAL" clId="{21CDD12C-2672-49BC-A7D7-CC63F729F64D}" dt="2023-09-28T11:22:47.114" v="24" actId="47"/>
        <pc:sldMkLst>
          <pc:docMk/>
          <pc:sldMk cId="4246588189" sldId="341"/>
        </pc:sldMkLst>
      </pc:sldChg>
      <pc:sldChg chg="del">
        <pc:chgData name="Róisín Cox" userId="633c801c-9d5f-4a7d-917d-3755e303e475" providerId="ADAL" clId="{21CDD12C-2672-49BC-A7D7-CC63F729F64D}" dt="2023-09-28T11:22:47.802" v="25" actId="47"/>
        <pc:sldMkLst>
          <pc:docMk/>
          <pc:sldMk cId="2166939392" sldId="342"/>
        </pc:sldMkLst>
      </pc:sldChg>
      <pc:sldChg chg="del">
        <pc:chgData name="Róisín Cox" userId="633c801c-9d5f-4a7d-917d-3755e303e475" providerId="ADAL" clId="{21CDD12C-2672-49BC-A7D7-CC63F729F64D}" dt="2023-09-28T11:22:48.693" v="26" actId="47"/>
        <pc:sldMkLst>
          <pc:docMk/>
          <pc:sldMk cId="2968435672" sldId="344"/>
        </pc:sldMkLst>
      </pc:sldChg>
      <pc:sldChg chg="del">
        <pc:chgData name="Róisín Cox" userId="633c801c-9d5f-4a7d-917d-3755e303e475" providerId="ADAL" clId="{21CDD12C-2672-49BC-A7D7-CC63F729F64D}" dt="2023-09-28T11:22:49.827" v="27" actId="47"/>
        <pc:sldMkLst>
          <pc:docMk/>
          <pc:sldMk cId="1092859092" sldId="345"/>
        </pc:sldMkLst>
      </pc:sldChg>
      <pc:sldChg chg="del">
        <pc:chgData name="Róisín Cox" userId="633c801c-9d5f-4a7d-917d-3755e303e475" providerId="ADAL" clId="{21CDD12C-2672-49BC-A7D7-CC63F729F64D}" dt="2023-09-28T11:22:50.811" v="28" actId="47"/>
        <pc:sldMkLst>
          <pc:docMk/>
          <pc:sldMk cId="6387406" sldId="346"/>
        </pc:sldMkLst>
      </pc:sldChg>
      <pc:sldChg chg="del">
        <pc:chgData name="Róisín Cox" userId="633c801c-9d5f-4a7d-917d-3755e303e475" providerId="ADAL" clId="{21CDD12C-2672-49BC-A7D7-CC63F729F64D}" dt="2023-09-28T11:22:52.006" v="29" actId="47"/>
        <pc:sldMkLst>
          <pc:docMk/>
          <pc:sldMk cId="2320451665" sldId="585"/>
        </pc:sldMkLst>
      </pc:sldChg>
      <pc:sldChg chg="delSp modSp mod">
        <pc:chgData name="Róisín Cox" userId="633c801c-9d5f-4a7d-917d-3755e303e475" providerId="ADAL" clId="{21CDD12C-2672-49BC-A7D7-CC63F729F64D}" dt="2023-09-28T11:23:51.223" v="49" actId="404"/>
        <pc:sldMkLst>
          <pc:docMk/>
          <pc:sldMk cId="3651686303" sldId="609"/>
        </pc:sldMkLst>
        <pc:spChg chg="del">
          <ac:chgData name="Róisín Cox" userId="633c801c-9d5f-4a7d-917d-3755e303e475" providerId="ADAL" clId="{21CDD12C-2672-49BC-A7D7-CC63F729F64D}" dt="2023-09-28T11:23:28.975" v="34" actId="478"/>
          <ac:spMkLst>
            <pc:docMk/>
            <pc:sldMk cId="3651686303" sldId="609"/>
            <ac:spMk id="7" creationId="{CE7A0087-A405-B54A-BB92-5B08AE0735A8}"/>
          </ac:spMkLst>
        </pc:spChg>
        <pc:spChg chg="mod">
          <ac:chgData name="Róisín Cox" userId="633c801c-9d5f-4a7d-917d-3755e303e475" providerId="ADAL" clId="{21CDD12C-2672-49BC-A7D7-CC63F729F64D}" dt="2023-09-28T11:23:46.440" v="48" actId="1076"/>
          <ac:spMkLst>
            <pc:docMk/>
            <pc:sldMk cId="3651686303" sldId="609"/>
            <ac:spMk id="3074" creationId="{00000000-0000-0000-0000-000000000000}"/>
          </ac:spMkLst>
        </pc:spChg>
        <pc:spChg chg="mod">
          <ac:chgData name="Róisín Cox" userId="633c801c-9d5f-4a7d-917d-3755e303e475" providerId="ADAL" clId="{21CDD12C-2672-49BC-A7D7-CC63F729F64D}" dt="2023-09-28T11:23:51.223" v="49" actId="404"/>
          <ac:spMkLst>
            <pc:docMk/>
            <pc:sldMk cId="3651686303" sldId="609"/>
            <ac:spMk id="3075" creationId="{00000000-0000-0000-0000-000000000000}"/>
          </ac:spMkLst>
        </pc:spChg>
      </pc:sldChg>
      <pc:sldChg chg="del">
        <pc:chgData name="Róisín Cox" userId="633c801c-9d5f-4a7d-917d-3755e303e475" providerId="ADAL" clId="{21CDD12C-2672-49BC-A7D7-CC63F729F64D}" dt="2023-09-28T11:22:56.798" v="31" actId="47"/>
        <pc:sldMkLst>
          <pc:docMk/>
          <pc:sldMk cId="1628051034" sldId="611"/>
        </pc:sldMkLst>
      </pc:sldChg>
      <pc:sldChg chg="del">
        <pc:chgData name="Róisín Cox" userId="633c801c-9d5f-4a7d-917d-3755e303e475" providerId="ADAL" clId="{21CDD12C-2672-49BC-A7D7-CC63F729F64D}" dt="2023-09-28T11:22:55.124" v="30" actId="47"/>
        <pc:sldMkLst>
          <pc:docMk/>
          <pc:sldMk cId="1127367637" sldId="612"/>
        </pc:sldMkLst>
      </pc:sldChg>
      <pc:sldChg chg="del">
        <pc:chgData name="Róisín Cox" userId="633c801c-9d5f-4a7d-917d-3755e303e475" providerId="ADAL" clId="{21CDD12C-2672-49BC-A7D7-CC63F729F64D}" dt="2023-09-28T11:22:30.253" v="4" actId="47"/>
        <pc:sldMkLst>
          <pc:docMk/>
          <pc:sldMk cId="2590445537" sldId="624"/>
        </pc:sldMkLst>
      </pc:sldChg>
      <pc:sldChg chg="del">
        <pc:chgData name="Róisín Cox" userId="633c801c-9d5f-4a7d-917d-3755e303e475" providerId="ADAL" clId="{21CDD12C-2672-49BC-A7D7-CC63F729F64D}" dt="2023-09-28T11:22:32.272" v="7" actId="47"/>
        <pc:sldMkLst>
          <pc:docMk/>
          <pc:sldMk cId="411343066" sldId="625"/>
        </pc:sldMkLst>
      </pc:sldChg>
      <pc:sldChg chg="del">
        <pc:chgData name="Róisín Cox" userId="633c801c-9d5f-4a7d-917d-3755e303e475" providerId="ADAL" clId="{21CDD12C-2672-49BC-A7D7-CC63F729F64D}" dt="2023-09-28T11:22:42.178" v="18" actId="47"/>
        <pc:sldMkLst>
          <pc:docMk/>
          <pc:sldMk cId="2795394423" sldId="6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DF76D-CED8-4453-BCFE-298300EA91F2}" type="datetimeFigureOut">
              <a:rPr lang="en-GB" smtClean="0"/>
              <a:t>28/09/2023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5F7B1E-A455-4021-A661-0722C5B5B5E2}" type="slidenum">
              <a:rPr lang="en-GB" smtClean="0"/>
              <a:t>‹#›</a:t>
            </a:fld>
            <a:endParaRPr lang="en-GB"/>
          </a:p>
        </p:txBody>
      </p:sp>
    </p:spTree>
    <p:extLst>
      <p:ext uri="{BB962C8B-B14F-4D97-AF65-F5344CB8AC3E}">
        <p14:creationId xmlns:p14="http://schemas.microsoft.com/office/powerpoint/2010/main" val="1147133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BD439-F82B-405A-A365-1FBA48CF396B}" type="datetimeFigureOut">
              <a:rPr lang="en-GB" smtClean="0"/>
              <a:t>28/09/2023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BA32C-E105-471E-9A5E-07E88562E407}" type="slidenum">
              <a:rPr lang="en-GB" smtClean="0"/>
              <a:t>‹#›</a:t>
            </a:fld>
            <a:endParaRPr lang="en-GB"/>
          </a:p>
        </p:txBody>
      </p:sp>
    </p:spTree>
    <p:extLst>
      <p:ext uri="{BB962C8B-B14F-4D97-AF65-F5344CB8AC3E}">
        <p14:creationId xmlns:p14="http://schemas.microsoft.com/office/powerpoint/2010/main" val="208791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es/users/anaterate-2348028/?utm_source=link-attribution&amp;utm_medium=referral&amp;utm_campaign=image&amp;utm_content=312868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es/?utm_source=link-attribution&amp;utm_medium=referral&amp;utm_campaign=image&amp;utm_content=312868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DA65F1-1AA2-40AC-8D3A-BC105C850E44}" type="slidenum">
              <a:rPr lang="en-GB" altLang="en-US">
                <a:solidFill>
                  <a:srgbClr val="000000"/>
                </a:solidFill>
              </a:rPr>
              <a:pPr eaLnBrk="1" hangingPunct="1"/>
              <a:t>1</a:t>
            </a:fld>
            <a:endParaRPr lang="en-GB"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6594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a:t>train </a:t>
            </a:r>
            <a:r>
              <a:rPr lang="en-GB" baseline="0" dirty="0"/>
              <a:t>[232]; </a:t>
            </a:r>
            <a:r>
              <a:rPr lang="en-GB" b="1" baseline="0" dirty="0"/>
              <a:t>fin</a:t>
            </a:r>
            <a:r>
              <a:rPr lang="en-GB" baseline="0" dirty="0"/>
              <a:t> [111]; </a:t>
            </a:r>
            <a:r>
              <a:rPr lang="en-GB" b="1" baseline="0" dirty="0" err="1"/>
              <a:t>matin</a:t>
            </a:r>
            <a:r>
              <a:rPr lang="en-GB" b="1" baseline="0" dirty="0"/>
              <a:t> </a:t>
            </a:r>
            <a:r>
              <a:rPr lang="en-GB" b="0" baseline="0" dirty="0"/>
              <a:t>[442]</a:t>
            </a:r>
            <a:r>
              <a:rPr lang="en-GB" baseline="0" dirty="0"/>
              <a:t> </a:t>
            </a:r>
            <a:r>
              <a:rPr lang="en-GB" b="1" baseline="0" dirty="0" err="1"/>
              <a:t>vingt</a:t>
            </a:r>
            <a:r>
              <a:rPr lang="en-GB" baseline="0" dirty="0"/>
              <a:t>[1273]; </a:t>
            </a:r>
            <a:r>
              <a:rPr lang="en-GB" b="1" baseline="0" dirty="0" err="1"/>
              <a:t>maintenant</a:t>
            </a:r>
            <a:r>
              <a:rPr lang="en-GB" baseline="0" dirty="0"/>
              <a:t> [192]; </a:t>
            </a:r>
            <a:r>
              <a:rPr lang="en-GB" b="1" baseline="0" dirty="0"/>
              <a:t>main</a:t>
            </a:r>
            <a:r>
              <a:rPr lang="en-GB" baseline="0" dirty="0"/>
              <a:t> [418] </a:t>
            </a:r>
            <a:br>
              <a:rPr lang="en-GB" baseline="0" dirty="0"/>
            </a:br>
            <a:r>
              <a:rPr lang="en-GB" b="1" baseline="0" dirty="0"/>
              <a:t>tête </a:t>
            </a:r>
            <a:r>
              <a:rPr lang="en-GB" baseline="0" dirty="0"/>
              <a:t>[343]; </a:t>
            </a:r>
            <a:r>
              <a:rPr lang="en-GB" b="1" baseline="0" dirty="0"/>
              <a:t>fête</a:t>
            </a:r>
            <a:r>
              <a:rPr lang="en-GB" baseline="0" dirty="0"/>
              <a:t> [1490]; </a:t>
            </a:r>
            <a:r>
              <a:rPr lang="en-GB" b="1" baseline="0" dirty="0"/>
              <a:t>frère </a:t>
            </a:r>
            <a:r>
              <a:rPr lang="en-GB" b="0" baseline="0" dirty="0"/>
              <a:t>[1043]</a:t>
            </a:r>
            <a:r>
              <a:rPr lang="en-GB" baseline="0" dirty="0"/>
              <a:t> </a:t>
            </a:r>
            <a:r>
              <a:rPr lang="en-GB" b="1" baseline="0" dirty="0" err="1"/>
              <a:t>collège</a:t>
            </a:r>
            <a:r>
              <a:rPr lang="en-GB" baseline="0" dirty="0"/>
              <a:t> [2116]; </a:t>
            </a:r>
            <a:r>
              <a:rPr lang="en-GB" b="1" baseline="0" dirty="0" err="1"/>
              <a:t>problème</a:t>
            </a:r>
            <a:r>
              <a:rPr lang="en-GB" baseline="0" dirty="0"/>
              <a:t> [188]; </a:t>
            </a:r>
            <a:r>
              <a:rPr lang="en-GB" b="1" baseline="0" dirty="0" err="1"/>
              <a:t>être</a:t>
            </a:r>
            <a:r>
              <a:rPr lang="en-GB" baseline="0" dirty="0"/>
              <a:t>[5] </a:t>
            </a:r>
            <a:br>
              <a:rPr lang="en-GB" baseline="0" dirty="0"/>
            </a:br>
            <a:r>
              <a:rPr lang="en-GB" b="1" baseline="0" dirty="0" err="1"/>
              <a:t>vrai</a:t>
            </a:r>
            <a:r>
              <a:rPr lang="en-GB" b="1" baseline="0" dirty="0"/>
              <a:t> </a:t>
            </a:r>
            <a:r>
              <a:rPr lang="en-GB" baseline="0" dirty="0"/>
              <a:t>[292]; </a:t>
            </a:r>
            <a:r>
              <a:rPr lang="en-GB" b="1" baseline="0" dirty="0" err="1"/>
              <a:t>maison</a:t>
            </a:r>
            <a:r>
              <a:rPr lang="en-GB" baseline="0" dirty="0"/>
              <a:t> [325]; </a:t>
            </a:r>
            <a:r>
              <a:rPr lang="en-GB" b="1" baseline="0" dirty="0"/>
              <a:t>raison </a:t>
            </a:r>
            <a:r>
              <a:rPr lang="en-GB" b="0" baseline="0" dirty="0"/>
              <a:t>[72]</a:t>
            </a:r>
            <a:r>
              <a:rPr lang="en-GB" baseline="0" dirty="0"/>
              <a:t> </a:t>
            </a:r>
            <a:r>
              <a:rPr lang="en-GB" b="1" baseline="0" dirty="0" err="1"/>
              <a:t>mauvais</a:t>
            </a:r>
            <a:r>
              <a:rPr lang="en-GB" baseline="0" dirty="0"/>
              <a:t> [274]; </a:t>
            </a:r>
            <a:r>
              <a:rPr lang="en-GB" b="1" baseline="0" dirty="0"/>
              <a:t>faire </a:t>
            </a:r>
            <a:r>
              <a:rPr lang="en-GB" baseline="0" dirty="0"/>
              <a:t>[25]; </a:t>
            </a:r>
            <a:r>
              <a:rPr lang="en-GB" b="1" baseline="0" dirty="0" err="1"/>
              <a:t>semaine</a:t>
            </a:r>
            <a:r>
              <a:rPr lang="en-GB" b="1" baseline="0" dirty="0"/>
              <a:t> </a:t>
            </a:r>
            <a:r>
              <a:rPr lang="en-GB" baseline="0" dirty="0"/>
              <a:t>[245]</a:t>
            </a:r>
            <a:br>
              <a:rPr lang="en-GB" b="1" baseline="0" dirty="0"/>
            </a:br>
            <a:r>
              <a:rPr lang="en-GB" b="1" baseline="0" dirty="0" err="1"/>
              <a:t>voir</a:t>
            </a:r>
            <a:r>
              <a:rPr lang="en-GB" b="1" baseline="0" dirty="0"/>
              <a:t> </a:t>
            </a:r>
            <a:r>
              <a:rPr lang="en-GB" baseline="0" dirty="0"/>
              <a:t>[69]; </a:t>
            </a:r>
            <a:r>
              <a:rPr lang="en-GB" b="1" baseline="0" dirty="0" err="1"/>
              <a:t>droite</a:t>
            </a:r>
            <a:r>
              <a:rPr lang="en-GB" baseline="0" dirty="0"/>
              <a:t> [1293]; </a:t>
            </a:r>
            <a:r>
              <a:rPr lang="en-GB" b="1" baseline="0" dirty="0" err="1"/>
              <a:t>avoir</a:t>
            </a:r>
            <a:r>
              <a:rPr lang="en-GB" b="1" baseline="0" dirty="0"/>
              <a:t> </a:t>
            </a:r>
            <a:r>
              <a:rPr lang="en-GB" b="0" baseline="0" dirty="0"/>
              <a:t>[8]</a:t>
            </a:r>
            <a:r>
              <a:rPr lang="en-GB" baseline="0" dirty="0"/>
              <a:t> </a:t>
            </a:r>
            <a:r>
              <a:rPr lang="en-GB" b="1" baseline="0" dirty="0"/>
              <a:t>au revoir</a:t>
            </a:r>
            <a:r>
              <a:rPr lang="en-GB" baseline="0" dirty="0"/>
              <a:t> [n/a]; </a:t>
            </a:r>
            <a:r>
              <a:rPr lang="en-GB" b="1" baseline="0" dirty="0" err="1"/>
              <a:t>pourquoi</a:t>
            </a:r>
            <a:r>
              <a:rPr lang="en-GB" baseline="0" dirty="0"/>
              <a:t>[193]; </a:t>
            </a:r>
            <a:r>
              <a:rPr lang="en-GB" b="1" baseline="0" dirty="0"/>
              <a:t>trois</a:t>
            </a:r>
            <a:r>
              <a:rPr lang="en-GB" baseline="0" dirty="0"/>
              <a:t>[115]</a:t>
            </a:r>
            <a:br>
              <a:rPr lang="en-GB" baseline="0" dirty="0"/>
            </a:br>
            <a:r>
              <a:rPr lang="en-GB" b="1" baseline="0" dirty="0" err="1"/>
              <a:t>chercher</a:t>
            </a:r>
            <a:r>
              <a:rPr lang="en-GB" b="1" baseline="0" dirty="0"/>
              <a:t> </a:t>
            </a:r>
            <a:r>
              <a:rPr lang="en-GB" baseline="0" dirty="0"/>
              <a:t>[336]; </a:t>
            </a:r>
            <a:r>
              <a:rPr lang="en-GB" b="1" baseline="0" dirty="0" err="1"/>
              <a:t>dimanche</a:t>
            </a:r>
            <a:r>
              <a:rPr lang="en-GB" baseline="0" dirty="0"/>
              <a:t> [1235]; </a:t>
            </a:r>
            <a:r>
              <a:rPr lang="en-GB" b="1" baseline="0" dirty="0"/>
              <a:t>chanter </a:t>
            </a:r>
            <a:r>
              <a:rPr lang="en-GB" b="0" baseline="0" dirty="0"/>
              <a:t>[1820]</a:t>
            </a:r>
            <a:r>
              <a:rPr lang="en-GB" baseline="0" dirty="0"/>
              <a:t> </a:t>
            </a:r>
            <a:r>
              <a:rPr lang="en-GB" b="1" baseline="0" dirty="0"/>
              <a:t>bouche</a:t>
            </a:r>
            <a:r>
              <a:rPr lang="en-GB" baseline="0" dirty="0"/>
              <a:t> [1838]; </a:t>
            </a:r>
            <a:r>
              <a:rPr lang="en-GB" b="1" baseline="0" dirty="0"/>
              <a:t>champ</a:t>
            </a:r>
            <a:r>
              <a:rPr lang="en-GB" baseline="0" dirty="0"/>
              <a:t> [847]; </a:t>
            </a:r>
            <a:r>
              <a:rPr lang="en-GB" b="1" baseline="0" dirty="0"/>
              <a:t>chat</a:t>
            </a:r>
            <a:r>
              <a:rPr lang="en-GB" baseline="0" dirty="0"/>
              <a:t> [3138]</a:t>
            </a:r>
            <a:br>
              <a:rPr lang="en-GB" baseline="0" dirty="0"/>
            </a:br>
            <a:r>
              <a:rPr lang="en-GB" b="1" baseline="0" dirty="0" err="1"/>
              <a:t>ici</a:t>
            </a:r>
            <a:r>
              <a:rPr lang="en-GB" b="1" baseline="0" dirty="0"/>
              <a:t> </a:t>
            </a:r>
            <a:r>
              <a:rPr lang="en-GB" baseline="0" dirty="0"/>
              <a:t>[167]; </a:t>
            </a:r>
            <a:r>
              <a:rPr lang="en-GB" sz="1200" b="1" dirty="0" err="1">
                <a:solidFill>
                  <a:srgbClr val="115076"/>
                </a:solidFill>
                <a:latin typeface="Century Gothic" panose="020B0502020202020204" pitchFamily="34" charset="0"/>
                <a:cs typeface="Calibri" panose="020F0502020204030204" pitchFamily="34" charset="0"/>
              </a:rPr>
              <a:t>fran</a:t>
            </a:r>
            <a:r>
              <a:rPr lang="en-GB" sz="1200" b="1" dirty="0" err="1">
                <a:solidFill>
                  <a:srgbClr val="E65D00"/>
                </a:solidFill>
                <a:latin typeface="Century Gothic" panose="020B0502020202020204" pitchFamily="34" charset="0"/>
                <a:cs typeface="Calibri" panose="020F0502020204030204" pitchFamily="34" charset="0"/>
              </a:rPr>
              <a:t>ç</a:t>
            </a:r>
            <a:r>
              <a:rPr lang="en-GB" sz="1200" b="1" dirty="0" err="1">
                <a:solidFill>
                  <a:srgbClr val="115076"/>
                </a:solidFill>
                <a:latin typeface="Century Gothic" panose="020B0502020202020204" pitchFamily="34" charset="0"/>
                <a:cs typeface="Calibri" panose="020F0502020204030204" pitchFamily="34" charset="0"/>
              </a:rPr>
              <a:t>ais</a:t>
            </a:r>
            <a:r>
              <a:rPr lang="en-GB" sz="1200" b="1" dirty="0">
                <a:solidFill>
                  <a:srgbClr val="115076"/>
                </a:solidFill>
                <a:latin typeface="Century Gothic" panose="020B0502020202020204" pitchFamily="34" charset="0"/>
                <a:cs typeface="Calibri" panose="020F0502020204030204" pitchFamily="34" charset="0"/>
              </a:rPr>
              <a:t> </a:t>
            </a:r>
            <a:r>
              <a:rPr lang="en-GB" baseline="0" dirty="0"/>
              <a:t>[251]; </a:t>
            </a:r>
            <a:r>
              <a:rPr lang="en-GB" sz="1200" b="1" dirty="0" err="1">
                <a:solidFill>
                  <a:srgbClr val="115076"/>
                </a:solidFill>
                <a:latin typeface="Century Gothic" panose="020B0502020202020204" pitchFamily="34" charset="0"/>
                <a:cs typeface="Calibri" panose="020F0502020204030204" pitchFamily="34" charset="0"/>
              </a:rPr>
              <a:t>gar</a:t>
            </a:r>
            <a:r>
              <a:rPr lang="en-GB" sz="1200" b="1" dirty="0" err="1">
                <a:solidFill>
                  <a:srgbClr val="E65D00"/>
                </a:solidFill>
                <a:latin typeface="Century Gothic" panose="020B0502020202020204" pitchFamily="34" charset="0"/>
                <a:cs typeface="Calibri" panose="020F0502020204030204" pitchFamily="34" charset="0"/>
              </a:rPr>
              <a:t>ç</a:t>
            </a:r>
            <a:r>
              <a:rPr lang="en-GB" sz="1200" b="1" dirty="0" err="1">
                <a:solidFill>
                  <a:srgbClr val="115076"/>
                </a:solidFill>
                <a:latin typeface="Century Gothic" panose="020B0502020202020204" pitchFamily="34" charset="0"/>
                <a:cs typeface="Calibri" panose="020F0502020204030204" pitchFamily="34" charset="0"/>
              </a:rPr>
              <a:t>on</a:t>
            </a:r>
            <a:r>
              <a:rPr lang="en-GB" sz="1200" baseline="0" dirty="0">
                <a:solidFill>
                  <a:srgbClr val="115076"/>
                </a:solidFill>
                <a:latin typeface="Century Gothic" panose="020B0502020202020204" pitchFamily="34" charset="0"/>
                <a:cs typeface="Calibri" panose="020F0502020204030204" pitchFamily="34" charset="0"/>
              </a:rPr>
              <a:t> </a:t>
            </a:r>
            <a:r>
              <a:rPr lang="en-GB" b="0" baseline="0" dirty="0"/>
              <a:t>[1599]; </a:t>
            </a:r>
            <a:r>
              <a:rPr lang="en-GB" b="1" baseline="0" dirty="0" err="1"/>
              <a:t>cinéma</a:t>
            </a:r>
            <a:r>
              <a:rPr lang="en-GB" b="1" baseline="0" dirty="0"/>
              <a:t> </a:t>
            </a:r>
            <a:r>
              <a:rPr lang="en-GB" baseline="0" dirty="0"/>
              <a:t>[1623]; </a:t>
            </a:r>
            <a:r>
              <a:rPr lang="en-GB" b="1" baseline="0" dirty="0" err="1"/>
              <a:t>décider</a:t>
            </a:r>
            <a:r>
              <a:rPr lang="en-GB" baseline="0" dirty="0"/>
              <a:t> [165]; </a:t>
            </a:r>
            <a:r>
              <a:rPr lang="en-GB" b="1" baseline="0" dirty="0"/>
              <a:t>cinq</a:t>
            </a:r>
            <a:r>
              <a:rPr lang="en-GB" baseline="0" dirty="0"/>
              <a:t> [288]</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619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a:t>question</a:t>
            </a:r>
            <a:r>
              <a:rPr lang="en-GB" baseline="0" dirty="0"/>
              <a:t>[144]; </a:t>
            </a:r>
            <a:r>
              <a:rPr lang="en-GB" b="1" baseline="0" dirty="0" err="1"/>
              <a:t>quatre</a:t>
            </a:r>
            <a:r>
              <a:rPr lang="en-GB" baseline="0" dirty="0"/>
              <a:t>[283]; </a:t>
            </a:r>
            <a:r>
              <a:rPr lang="en-GB" b="1" baseline="0" dirty="0" err="1"/>
              <a:t>musique</a:t>
            </a:r>
            <a:r>
              <a:rPr lang="en-GB" b="1" baseline="0" dirty="0"/>
              <a:t> </a:t>
            </a:r>
            <a:r>
              <a:rPr lang="en-GB" b="0" baseline="0" dirty="0"/>
              <a:t>[1139]</a:t>
            </a:r>
            <a:r>
              <a:rPr lang="en-GB" baseline="0" dirty="0"/>
              <a:t> </a:t>
            </a:r>
            <a:r>
              <a:rPr lang="en-GB" b="1" baseline="0" dirty="0" err="1"/>
              <a:t>expliquer</a:t>
            </a:r>
            <a:r>
              <a:rPr lang="en-GB" baseline="0" dirty="0"/>
              <a:t> [252]; </a:t>
            </a:r>
            <a:r>
              <a:rPr lang="en-GB" b="1" baseline="0" dirty="0" err="1"/>
              <a:t>manquer</a:t>
            </a:r>
            <a:r>
              <a:rPr lang="en-GB" baseline="0" dirty="0"/>
              <a:t> [583]; </a:t>
            </a:r>
            <a:r>
              <a:rPr lang="en-GB" b="1" baseline="0" dirty="0"/>
              <a:t>unique</a:t>
            </a:r>
            <a:r>
              <a:rPr lang="en-GB" baseline="0" dirty="0"/>
              <a:t> [402]</a:t>
            </a:r>
            <a:br>
              <a:rPr lang="en-GB" baseline="0" dirty="0"/>
            </a:br>
            <a:r>
              <a:rPr lang="en-GB" b="1" baseline="0" dirty="0"/>
              <a:t>jour </a:t>
            </a:r>
            <a:r>
              <a:rPr lang="en-GB" baseline="0" dirty="0"/>
              <a:t>[78]; </a:t>
            </a:r>
            <a:r>
              <a:rPr lang="en-GB" b="1" baseline="0" dirty="0" err="1"/>
              <a:t>j’ai</a:t>
            </a:r>
            <a:r>
              <a:rPr lang="en-GB" baseline="0" dirty="0"/>
              <a:t> [8 - </a:t>
            </a:r>
            <a:r>
              <a:rPr lang="en-GB" baseline="0" dirty="0" err="1"/>
              <a:t>avoir</a:t>
            </a:r>
            <a:r>
              <a:rPr lang="en-GB" baseline="0" dirty="0"/>
              <a:t>]; </a:t>
            </a:r>
            <a:r>
              <a:rPr lang="en-GB" b="1" baseline="0" dirty="0" err="1"/>
              <a:t>génial</a:t>
            </a:r>
            <a:r>
              <a:rPr lang="en-GB" b="1" baseline="0" dirty="0"/>
              <a:t> </a:t>
            </a:r>
            <a:r>
              <a:rPr lang="en-GB" b="0" baseline="0" dirty="0"/>
              <a:t>[3872]</a:t>
            </a:r>
            <a:r>
              <a:rPr lang="en-GB" baseline="0" dirty="0"/>
              <a:t> </a:t>
            </a:r>
            <a:r>
              <a:rPr lang="en-GB" b="1" baseline="0" dirty="0" err="1"/>
              <a:t>sujet</a:t>
            </a:r>
            <a:r>
              <a:rPr lang="en-GB" baseline="0" dirty="0"/>
              <a:t> [353]; </a:t>
            </a:r>
            <a:r>
              <a:rPr lang="en-GB" b="1" baseline="0" dirty="0"/>
              <a:t>déjà</a:t>
            </a:r>
            <a:r>
              <a:rPr lang="en-GB" baseline="0" dirty="0"/>
              <a:t> [58]; </a:t>
            </a:r>
            <a:r>
              <a:rPr lang="en-GB" b="1" baseline="0" dirty="0" err="1"/>
              <a:t>jamais</a:t>
            </a:r>
            <a:r>
              <a:rPr lang="en-GB" baseline="0" dirty="0"/>
              <a:t> [179]; </a:t>
            </a:r>
            <a:br>
              <a:rPr lang="en-GB" baseline="0" dirty="0"/>
            </a:br>
            <a:r>
              <a:rPr lang="en-GB" b="1" baseline="0" dirty="0"/>
              <a:t>attention </a:t>
            </a:r>
            <a:r>
              <a:rPr lang="en-GB" b="0" baseline="0" dirty="0"/>
              <a:t>[482</a:t>
            </a:r>
            <a:r>
              <a:rPr lang="en-GB" baseline="0" dirty="0"/>
              <a:t>]; </a:t>
            </a:r>
            <a:r>
              <a:rPr lang="en-GB" b="1" baseline="0" dirty="0"/>
              <a:t>population</a:t>
            </a:r>
            <a:r>
              <a:rPr lang="en-GB" baseline="0" dirty="0"/>
              <a:t> [509]; </a:t>
            </a:r>
            <a:r>
              <a:rPr lang="en-GB" b="1" baseline="0" dirty="0"/>
              <a:t>action </a:t>
            </a:r>
            <a:r>
              <a:rPr lang="en-GB" b="0" baseline="0" dirty="0"/>
              <a:t>[355]</a:t>
            </a:r>
            <a:r>
              <a:rPr lang="en-GB" baseline="0" dirty="0"/>
              <a:t> </a:t>
            </a:r>
            <a:r>
              <a:rPr lang="en-GB" b="1" baseline="0" dirty="0"/>
              <a:t>situation </a:t>
            </a:r>
            <a:r>
              <a:rPr lang="en-GB" baseline="0" dirty="0"/>
              <a:t>[223]; </a:t>
            </a:r>
            <a:r>
              <a:rPr lang="en-GB" b="1" baseline="0" dirty="0"/>
              <a:t>international </a:t>
            </a:r>
            <a:r>
              <a:rPr lang="en-GB" baseline="0" dirty="0"/>
              <a:t>[282]; </a:t>
            </a:r>
            <a:r>
              <a:rPr lang="en-GB" b="1" baseline="0" dirty="0"/>
              <a:t>solution</a:t>
            </a:r>
            <a:r>
              <a:rPr lang="en-GB" baseline="0" dirty="0"/>
              <a:t> [608]; </a:t>
            </a:r>
            <a:br>
              <a:rPr lang="en-GB" baseline="0" dirty="0"/>
            </a:br>
            <a:r>
              <a:rPr lang="en-GB" b="1" baseline="0" dirty="0" err="1"/>
              <a:t>bien</a:t>
            </a:r>
            <a:r>
              <a:rPr lang="en-GB" b="1" baseline="0" dirty="0"/>
              <a:t> </a:t>
            </a:r>
            <a:r>
              <a:rPr lang="en-GB" baseline="0" dirty="0"/>
              <a:t>[47]; </a:t>
            </a:r>
            <a:r>
              <a:rPr lang="en-GB" b="1" baseline="0" dirty="0" err="1"/>
              <a:t>chien</a:t>
            </a:r>
            <a:r>
              <a:rPr lang="en-GB" baseline="0" dirty="0"/>
              <a:t> [1744]; </a:t>
            </a:r>
            <a:r>
              <a:rPr lang="en-GB" b="1" baseline="0" dirty="0" err="1"/>
              <a:t>rien</a:t>
            </a:r>
            <a:r>
              <a:rPr lang="en-GB" b="1" baseline="0" dirty="0"/>
              <a:t> </a:t>
            </a:r>
            <a:r>
              <a:rPr lang="en-GB" b="0" baseline="0" dirty="0"/>
              <a:t>[168]</a:t>
            </a:r>
            <a:r>
              <a:rPr lang="en-GB" baseline="0" dirty="0"/>
              <a:t> </a:t>
            </a:r>
            <a:r>
              <a:rPr lang="en-GB" b="1" baseline="0" dirty="0" err="1"/>
              <a:t>bientôt</a:t>
            </a:r>
            <a:r>
              <a:rPr lang="en-GB" baseline="0" dirty="0"/>
              <a:t> [1208]; </a:t>
            </a:r>
            <a:r>
              <a:rPr lang="en-GB" b="1" baseline="0" dirty="0" err="1"/>
              <a:t>ancien</a:t>
            </a:r>
            <a:r>
              <a:rPr lang="en-GB" baseline="0" dirty="0"/>
              <a:t> [392]; </a:t>
            </a:r>
            <a:r>
              <a:rPr lang="en-GB" b="1" baseline="0" dirty="0" err="1"/>
              <a:t>combien</a:t>
            </a:r>
            <a:r>
              <a:rPr lang="en-GB" b="1" baseline="0" dirty="0"/>
              <a:t>?</a:t>
            </a:r>
            <a:r>
              <a:rPr lang="en-GB" baseline="0" dirty="0"/>
              <a:t> [800]; </a:t>
            </a:r>
            <a:br>
              <a:rPr lang="en-GB" baseline="0" dirty="0"/>
            </a:br>
            <a:r>
              <a:rPr lang="en-GB" b="1" baseline="0" dirty="0"/>
              <a:t>un</a:t>
            </a:r>
            <a:r>
              <a:rPr lang="en-GB" baseline="0" dirty="0"/>
              <a:t> [3]; </a:t>
            </a:r>
            <a:r>
              <a:rPr lang="en-GB" b="1" baseline="0" dirty="0" err="1"/>
              <a:t>quelqu’un</a:t>
            </a:r>
            <a:r>
              <a:rPr lang="en-GB" b="1" baseline="0" dirty="0"/>
              <a:t> </a:t>
            </a:r>
            <a:r>
              <a:rPr lang="en-GB" baseline="0" dirty="0"/>
              <a:t>[772]; </a:t>
            </a:r>
            <a:r>
              <a:rPr lang="en-GB" b="1" baseline="0" dirty="0" err="1"/>
              <a:t>lundi</a:t>
            </a:r>
            <a:r>
              <a:rPr lang="en-GB" b="1" baseline="0" dirty="0"/>
              <a:t> </a:t>
            </a:r>
            <a:r>
              <a:rPr lang="en-GB" b="0" baseline="0" dirty="0"/>
              <a:t>[1091]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baseline="0" dirty="0"/>
              <a:t>Fruit image: </a:t>
            </a:r>
            <a:r>
              <a:rPr lang="de-DE" sz="1200" b="0" i="0" kern="1200" dirty="0">
                <a:solidFill>
                  <a:schemeClr val="tx1"/>
                </a:solidFill>
                <a:effectLst/>
                <a:latin typeface="Arial" pitchFamily="34" charset="0"/>
                <a:ea typeface="+mn-ea"/>
                <a:cs typeface="+mn-cs"/>
              </a:rPr>
              <a:t> </a:t>
            </a:r>
            <a:r>
              <a:rPr lang="de-DE" sz="1200" b="0" i="0" u="sng" kern="1200" dirty="0">
                <a:solidFill>
                  <a:schemeClr val="tx1"/>
                </a:solidFill>
                <a:effectLst/>
                <a:latin typeface="Arial" pitchFamily="34" charset="0"/>
                <a:ea typeface="+mn-ea"/>
                <a:cs typeface="+mn-cs"/>
                <a:hlinkClick r:id="rId3"/>
              </a:rPr>
              <a:t>Wolfgang Eckert</a:t>
            </a:r>
            <a:r>
              <a:rPr lang="de-DE" sz="1200" b="0" i="0" kern="1200" dirty="0">
                <a:solidFill>
                  <a:schemeClr val="tx1"/>
                </a:solidFill>
                <a:effectLst/>
                <a:latin typeface="Arial" pitchFamily="34" charset="0"/>
                <a:ea typeface="+mn-ea"/>
                <a:cs typeface="+mn-cs"/>
              </a:rPr>
              <a:t> en </a:t>
            </a:r>
            <a:r>
              <a:rPr lang="de-DE" sz="1200" b="0" i="0" u="sng" kern="1200" dirty="0">
                <a:solidFill>
                  <a:schemeClr val="tx1"/>
                </a:solidFill>
                <a:effectLst/>
                <a:latin typeface="Arial" pitchFamily="34" charset="0"/>
                <a:ea typeface="+mn-ea"/>
                <a:cs typeface="+mn-cs"/>
                <a:hlinkClick r:id="rId4"/>
              </a:rPr>
              <a:t>Pixabay</a:t>
            </a:r>
            <a:r>
              <a:rPr lang="de-DE" sz="1200" b="0" i="0" kern="1200" dirty="0">
                <a:solidFill>
                  <a:schemeClr val="tx1"/>
                </a:solidFill>
                <a:effectLst/>
                <a:latin typeface="Arial"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62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sortir</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[309], </a:t>
            </a:r>
            <a:r>
              <a:rPr lang="en-GB" sz="1200" b="0" i="0" u="none" strike="noStrike" kern="1200" dirty="0" err="1">
                <a:solidFill>
                  <a:schemeClr val="tx1"/>
                </a:solidFill>
                <a:effectLst/>
                <a:latin typeface="+mn-lt"/>
                <a:ea typeface="+mn-ea"/>
                <a:cs typeface="+mn-cs"/>
              </a:rPr>
              <a:t>sortons</a:t>
            </a:r>
            <a:r>
              <a:rPr lang="en-GB" sz="1200" b="0" i="0" u="none" strike="noStrike" kern="1200" dirty="0">
                <a:solidFill>
                  <a:schemeClr val="tx1"/>
                </a:solidFill>
                <a:effectLst/>
                <a:latin typeface="+mn-lt"/>
                <a:ea typeface="+mn-ea"/>
                <a:cs typeface="+mn-cs"/>
              </a:rPr>
              <a:t> [309], </a:t>
            </a:r>
            <a:r>
              <a:rPr lang="en-GB" sz="1200" b="0" i="0" u="none" strike="noStrike" kern="1200" dirty="0" err="1">
                <a:solidFill>
                  <a:schemeClr val="tx1"/>
                </a:solidFill>
                <a:effectLst/>
                <a:latin typeface="+mn-lt"/>
                <a:ea typeface="+mn-ea"/>
                <a:cs typeface="+mn-cs"/>
              </a:rPr>
              <a:t>sortez</a:t>
            </a:r>
            <a:r>
              <a:rPr lang="en-GB" sz="1200" b="0" i="0" u="none" strike="noStrike" kern="1200" dirty="0">
                <a:solidFill>
                  <a:schemeClr val="tx1"/>
                </a:solidFill>
                <a:effectLst/>
                <a:latin typeface="+mn-lt"/>
                <a:ea typeface="+mn-ea"/>
                <a:cs typeface="+mn-cs"/>
              </a:rPr>
              <a:t> [309], </a:t>
            </a:r>
            <a:r>
              <a:rPr lang="en-GB" sz="1200" b="0" i="0" u="none" strike="noStrike" kern="1200" dirty="0" err="1">
                <a:solidFill>
                  <a:schemeClr val="tx1"/>
                </a:solidFill>
                <a:effectLst/>
                <a:latin typeface="+mn-lt"/>
                <a:ea typeface="+mn-ea"/>
                <a:cs typeface="+mn-cs"/>
              </a:rPr>
              <a:t>sortent</a:t>
            </a:r>
            <a:r>
              <a:rPr lang="en-GB" sz="1200" b="0" i="0" u="none" strike="noStrike" kern="1200" dirty="0">
                <a:solidFill>
                  <a:schemeClr val="tx1"/>
                </a:solidFill>
                <a:effectLst/>
                <a:latin typeface="+mn-lt"/>
                <a:ea typeface="+mn-ea"/>
                <a:cs typeface="+mn-cs"/>
              </a:rPr>
              <a:t> [309], </a:t>
            </a:r>
            <a:r>
              <a:rPr lang="en-GB" sz="1200" b="0" i="0" u="none" strike="noStrike" kern="1200" dirty="0" err="1">
                <a:solidFill>
                  <a:schemeClr val="tx1"/>
                </a:solidFill>
                <a:effectLst/>
                <a:latin typeface="+mn-lt"/>
                <a:ea typeface="+mn-ea"/>
                <a:cs typeface="+mn-cs"/>
              </a:rPr>
              <a:t>venons</a:t>
            </a:r>
            <a:r>
              <a:rPr lang="en-GB" sz="1200" b="0" i="0" u="none" strike="noStrike" kern="1200" dirty="0">
                <a:solidFill>
                  <a:schemeClr val="tx1"/>
                </a:solidFill>
                <a:effectLst/>
                <a:latin typeface="+mn-lt"/>
                <a:ea typeface="+mn-ea"/>
                <a:cs typeface="+mn-cs"/>
              </a:rPr>
              <a:t> [88], </a:t>
            </a:r>
            <a:r>
              <a:rPr lang="en-GB" sz="1200" b="0" i="0" u="none" strike="noStrike" kern="1200" dirty="0" err="1">
                <a:solidFill>
                  <a:schemeClr val="tx1"/>
                </a:solidFill>
                <a:effectLst/>
                <a:latin typeface="+mn-lt"/>
                <a:ea typeface="+mn-ea"/>
                <a:cs typeface="+mn-cs"/>
              </a:rPr>
              <a:t>venez</a:t>
            </a:r>
            <a:r>
              <a:rPr lang="en-GB" sz="1200" b="0" i="0" u="none" strike="noStrike" kern="1200" dirty="0">
                <a:solidFill>
                  <a:schemeClr val="tx1"/>
                </a:solidFill>
                <a:effectLst/>
                <a:latin typeface="+mn-lt"/>
                <a:ea typeface="+mn-ea"/>
                <a:cs typeface="+mn-cs"/>
              </a:rPr>
              <a:t> [88], </a:t>
            </a:r>
            <a:r>
              <a:rPr lang="en-GB" sz="1200" b="0" i="0" u="none" strike="noStrike" kern="1200" dirty="0" err="1">
                <a:solidFill>
                  <a:schemeClr val="tx1"/>
                </a:solidFill>
                <a:effectLst/>
                <a:latin typeface="+mn-lt"/>
                <a:ea typeface="+mn-ea"/>
                <a:cs typeface="+mn-cs"/>
              </a:rPr>
              <a:t>viennent</a:t>
            </a:r>
            <a:r>
              <a:rPr lang="en-GB" sz="1200" b="0" i="0" u="none" strike="noStrike" kern="1200" dirty="0">
                <a:solidFill>
                  <a:schemeClr val="tx1"/>
                </a:solidFill>
                <a:effectLst/>
                <a:latin typeface="+mn-lt"/>
                <a:ea typeface="+mn-ea"/>
                <a:cs typeface="+mn-cs"/>
              </a:rPr>
              <a:t> [88] vous</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[50], </a:t>
            </a:r>
            <a:r>
              <a:rPr lang="en-GB" sz="1200" b="0" i="0" u="none" strike="noStrike" kern="1200" dirty="0" err="1">
                <a:solidFill>
                  <a:schemeClr val="tx1"/>
                </a:solidFill>
                <a:effectLst/>
                <a:latin typeface="+mn-lt"/>
                <a:ea typeface="+mn-ea"/>
                <a:cs typeface="+mn-cs"/>
              </a:rPr>
              <a:t>maman</a:t>
            </a:r>
            <a:r>
              <a:rPr lang="en-GB" sz="1200" b="0" i="0" u="none" strike="noStrike" kern="1200" dirty="0">
                <a:solidFill>
                  <a:schemeClr val="tx1"/>
                </a:solidFill>
                <a:effectLst/>
                <a:latin typeface="+mn-lt"/>
                <a:ea typeface="+mn-ea"/>
                <a:cs typeface="+mn-cs"/>
              </a:rPr>
              <a:t> [2168], papa [2458], possible [175], </a:t>
            </a:r>
            <a:r>
              <a:rPr lang="en-GB" sz="1200" b="0" i="0" u="none" strike="noStrike" kern="1200" dirty="0" err="1">
                <a:solidFill>
                  <a:schemeClr val="tx1"/>
                </a:solidFill>
                <a:effectLst/>
                <a:latin typeface="+mn-lt"/>
                <a:ea typeface="+mn-ea"/>
                <a:cs typeface="+mn-cs"/>
              </a:rPr>
              <a:t>seul</a:t>
            </a:r>
            <a:r>
              <a:rPr lang="en-GB" sz="1200" b="0" i="0" u="none" strike="noStrike" kern="1200" dirty="0">
                <a:solidFill>
                  <a:schemeClr val="tx1"/>
                </a:solidFill>
                <a:effectLst/>
                <a:latin typeface="+mn-lt"/>
                <a:ea typeface="+mn-ea"/>
                <a:cs typeface="+mn-cs"/>
              </a:rPr>
              <a:t> [101], sans [71], salut</a:t>
            </a:r>
            <a:r>
              <a:rPr lang="en-GB" sz="1200" b="0" i="0" u="none" strike="noStrike" kern="1200" baseline="30000" dirty="0">
                <a:solidFill>
                  <a:schemeClr val="tx1"/>
                </a:solidFill>
                <a:effectLst/>
                <a:latin typeface="+mn-lt"/>
                <a:ea typeface="+mn-ea"/>
                <a:cs typeface="+mn-cs"/>
              </a:rPr>
              <a:t>1, 2</a:t>
            </a:r>
            <a:r>
              <a:rPr lang="en-GB" sz="1200" b="0" i="0" u="none" strike="noStrike" kern="1200" dirty="0">
                <a:solidFill>
                  <a:schemeClr val="tx1"/>
                </a:solidFill>
                <a:effectLst/>
                <a:latin typeface="+mn-lt"/>
                <a:ea typeface="+mn-ea"/>
                <a:cs typeface="+mn-cs"/>
              </a:rPr>
              <a:t> [2205], </a:t>
            </a:r>
            <a:r>
              <a:rPr lang="en-GB" sz="1200" b="0" i="0" u="none" strike="noStrike" kern="1200" dirty="0" err="1">
                <a:solidFill>
                  <a:schemeClr val="tx1"/>
                </a:solidFill>
                <a:effectLst/>
                <a:latin typeface="+mn-lt"/>
                <a:ea typeface="+mn-ea"/>
                <a:cs typeface="+mn-cs"/>
              </a:rPr>
              <a:t>s’il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plaît</a:t>
            </a:r>
            <a:r>
              <a:rPr lang="en-GB" sz="1200" b="0" i="0" u="none" strike="noStrike" kern="1200" dirty="0">
                <a:solidFill>
                  <a:schemeClr val="tx1"/>
                </a:solidFill>
                <a:effectLst/>
                <a:latin typeface="+mn-lt"/>
                <a:ea typeface="+mn-ea"/>
                <a:cs typeface="+mn-cs"/>
              </a:rPr>
              <a:t> [34/13/112/804], </a:t>
            </a:r>
            <a:r>
              <a:rPr lang="en-GB" sz="1200" b="0" i="0" u="none" strike="noStrike" kern="1200" dirty="0" err="1">
                <a:solidFill>
                  <a:schemeClr val="tx1"/>
                </a:solidFill>
                <a:effectLst/>
                <a:latin typeface="+mn-lt"/>
                <a:ea typeface="+mn-ea"/>
                <a:cs typeface="+mn-cs"/>
              </a:rPr>
              <a:t>s'il</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vous</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plaît</a:t>
            </a:r>
            <a:r>
              <a:rPr lang="en-GB" sz="1200" b="0" i="0" u="none" strike="noStrike" kern="1200" dirty="0">
                <a:solidFill>
                  <a:schemeClr val="tx1"/>
                </a:solidFill>
                <a:effectLst/>
                <a:latin typeface="+mn-lt"/>
                <a:ea typeface="+mn-ea"/>
                <a:cs typeface="+mn-cs"/>
              </a:rPr>
              <a:t> [34/13/50/804]</a:t>
            </a:r>
            <a:endParaRPr lang="en-US" b="0" dirty="0"/>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13</a:t>
            </a:fld>
            <a:endParaRPr lang="en-GB" altLang="en-US">
              <a:solidFill>
                <a:srgbClr val="000000"/>
              </a:solidFill>
            </a:endParaRPr>
          </a:p>
        </p:txBody>
      </p:sp>
    </p:spTree>
    <p:extLst>
      <p:ext uri="{BB962C8B-B14F-4D97-AF65-F5344CB8AC3E}">
        <p14:creationId xmlns:p14="http://schemas.microsoft.com/office/powerpoint/2010/main" val="258381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14</a:t>
            </a:fld>
            <a:endParaRPr lang="en-GB" altLang="en-US">
              <a:solidFill>
                <a:srgbClr val="000000"/>
              </a:solidFill>
            </a:endParaRPr>
          </a:p>
        </p:txBody>
      </p:sp>
    </p:spTree>
    <p:extLst>
      <p:ext uri="{BB962C8B-B14F-4D97-AF65-F5344CB8AC3E}">
        <p14:creationId xmlns:p14="http://schemas.microsoft.com/office/powerpoint/2010/main" val="368177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choisir</a:t>
            </a:r>
            <a:r>
              <a:rPr lang="en-GB" sz="1200" b="0" i="0" u="none" strike="noStrike" kern="1200" dirty="0">
                <a:solidFill>
                  <a:schemeClr val="tx1"/>
                </a:solidFill>
                <a:effectLst/>
                <a:latin typeface="+mn-lt"/>
                <a:ea typeface="+mn-ea"/>
                <a:cs typeface="+mn-cs"/>
              </a:rPr>
              <a:t> [226], </a:t>
            </a:r>
            <a:r>
              <a:rPr lang="en-GB" sz="1200" b="0" i="0" u="none" strike="noStrike" kern="1200" dirty="0" err="1">
                <a:solidFill>
                  <a:schemeClr val="tx1"/>
                </a:solidFill>
                <a:effectLst/>
                <a:latin typeface="+mn-lt"/>
                <a:ea typeface="+mn-ea"/>
                <a:cs typeface="+mn-cs"/>
              </a:rPr>
              <a:t>définir</a:t>
            </a:r>
            <a:r>
              <a:rPr lang="en-GB" sz="1200" b="0" i="0" u="none" strike="noStrike" kern="1200" dirty="0">
                <a:solidFill>
                  <a:schemeClr val="tx1"/>
                </a:solidFill>
                <a:effectLst/>
                <a:latin typeface="+mn-lt"/>
                <a:ea typeface="+mn-ea"/>
                <a:cs typeface="+mn-cs"/>
              </a:rPr>
              <a:t> [916], </a:t>
            </a:r>
            <a:r>
              <a:rPr lang="en-GB" sz="1200" b="0" i="0" u="none" strike="noStrike" kern="1200" dirty="0" err="1">
                <a:solidFill>
                  <a:schemeClr val="tx1"/>
                </a:solidFill>
                <a:effectLst/>
                <a:latin typeface="+mn-lt"/>
                <a:ea typeface="+mn-ea"/>
                <a:cs typeface="+mn-cs"/>
              </a:rPr>
              <a:t>remplir</a:t>
            </a:r>
            <a:r>
              <a:rPr lang="en-GB" sz="1200" b="0" i="0" u="none" strike="noStrike" kern="1200" dirty="0">
                <a:solidFill>
                  <a:schemeClr val="tx1"/>
                </a:solidFill>
                <a:effectLst/>
                <a:latin typeface="+mn-lt"/>
                <a:ea typeface="+mn-ea"/>
                <a:cs typeface="+mn-cs"/>
              </a:rPr>
              <a:t> [751], </a:t>
            </a:r>
            <a:r>
              <a:rPr lang="en-GB" sz="1200" b="0" i="0" u="none" strike="noStrike" kern="1200" dirty="0" err="1">
                <a:solidFill>
                  <a:schemeClr val="tx1"/>
                </a:solidFill>
                <a:effectLst/>
                <a:latin typeface="+mn-lt"/>
                <a:ea typeface="+mn-ea"/>
                <a:cs typeface="+mn-cs"/>
              </a:rPr>
              <a:t>réussir</a:t>
            </a:r>
            <a:r>
              <a:rPr lang="en-GB" sz="1200" b="0" i="0" u="none" strike="noStrike" kern="1200" dirty="0">
                <a:solidFill>
                  <a:schemeClr val="tx1"/>
                </a:solidFill>
                <a:effectLst/>
                <a:latin typeface="+mn-lt"/>
                <a:ea typeface="+mn-ea"/>
                <a:cs typeface="+mn-cs"/>
              </a:rPr>
              <a:t> [279], blanc</a:t>
            </a:r>
            <a:r>
              <a:rPr lang="en-GB" sz="1200" b="0" i="0" u="none" strike="noStrike" kern="1200" baseline="30000" dirty="0">
                <a:solidFill>
                  <a:schemeClr val="tx1"/>
                </a:solidFill>
                <a:effectLst/>
                <a:latin typeface="+mn-lt"/>
                <a:ea typeface="+mn-ea"/>
                <a:cs typeface="+mn-cs"/>
              </a:rPr>
              <a:t>2 </a:t>
            </a:r>
            <a:r>
              <a:rPr lang="en-GB" sz="1200" b="0" i="0" u="none" strike="noStrike" kern="1200" dirty="0">
                <a:solidFill>
                  <a:schemeClr val="tx1"/>
                </a:solidFill>
                <a:effectLst/>
                <a:latin typeface="+mn-lt"/>
                <a:ea typeface="+mn-ea"/>
                <a:cs typeface="+mn-cs"/>
              </a:rPr>
              <a:t>[708], cahier [4001], examen [1448], lycée [2816], note [1161], </a:t>
            </a:r>
            <a:r>
              <a:rPr lang="en-GB" sz="1200" b="0" i="0" u="none" strike="noStrike" kern="1200" dirty="0" err="1">
                <a:solidFill>
                  <a:schemeClr val="tx1"/>
                </a:solidFill>
                <a:effectLst/>
                <a:latin typeface="+mn-lt"/>
                <a:ea typeface="+mn-ea"/>
                <a:cs typeface="+mn-cs"/>
              </a:rPr>
              <a:t>alors</a:t>
            </a:r>
            <a:r>
              <a:rPr lang="en-GB" sz="1200" b="0" i="0" u="none" strike="noStrike" kern="1200" dirty="0">
                <a:solidFill>
                  <a:schemeClr val="tx1"/>
                </a:solidFill>
                <a:effectLst/>
                <a:latin typeface="+mn-lt"/>
                <a:ea typeface="+mn-ea"/>
                <a:cs typeface="+mn-cs"/>
              </a:rPr>
              <a:t> [81]</a:t>
            </a:r>
            <a:r>
              <a:rPr lang="en-GB" b="0" dirty="0"/>
              <a:t> </a:t>
            </a:r>
            <a:endParaRPr lang="en-US" b="0" dirty="0"/>
          </a:p>
        </p:txBody>
      </p:sp>
      <p:sp>
        <p:nvSpPr>
          <p:cNvPr id="4" name="Slide Number Placeholder 3"/>
          <p:cNvSpPr>
            <a:spLocks noGrp="1"/>
          </p:cNvSpPr>
          <p:nvPr>
            <p:ph type="sldNum" sz="quarter" idx="5"/>
          </p:nvPr>
        </p:nvSpPr>
        <p:spPr/>
        <p:txBody>
          <a:bodyPr/>
          <a:lstStyle/>
          <a:p>
            <a:fld id="{FC1BA32C-E105-471E-9A5E-07E88562E407}" type="slidenum">
              <a:rPr lang="en-GB" smtClean="0"/>
              <a:t>15</a:t>
            </a:fld>
            <a:endParaRPr lang="en-GB"/>
          </a:p>
        </p:txBody>
      </p:sp>
    </p:spTree>
    <p:extLst>
      <p:ext uri="{BB962C8B-B14F-4D97-AF65-F5344CB8AC3E}">
        <p14:creationId xmlns:p14="http://schemas.microsoft.com/office/powerpoint/2010/main" val="97829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16</a:t>
            </a:fld>
            <a:endParaRPr lang="en-GB"/>
          </a:p>
        </p:txBody>
      </p:sp>
    </p:spTree>
    <p:extLst>
      <p:ext uri="{BB962C8B-B14F-4D97-AF65-F5344CB8AC3E}">
        <p14:creationId xmlns:p14="http://schemas.microsoft.com/office/powerpoint/2010/main" val="385622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finir</a:t>
            </a:r>
            <a:r>
              <a:rPr lang="en-GB" sz="1200" b="0" i="0" u="none" strike="noStrike" kern="1200" dirty="0">
                <a:solidFill>
                  <a:schemeClr val="tx1"/>
                </a:solidFill>
                <a:effectLst/>
                <a:latin typeface="+mn-lt"/>
                <a:ea typeface="+mn-ea"/>
                <a:cs typeface="+mn-cs"/>
              </a:rPr>
              <a:t> [583], </a:t>
            </a:r>
            <a:r>
              <a:rPr lang="en-GB" sz="1200" b="0" i="0" u="none" strike="noStrike" kern="1200" dirty="0" err="1">
                <a:solidFill>
                  <a:schemeClr val="tx1"/>
                </a:solidFill>
                <a:effectLst/>
                <a:latin typeface="+mn-lt"/>
                <a:ea typeface="+mn-ea"/>
                <a:cs typeface="+mn-cs"/>
              </a:rPr>
              <a:t>nourrir</a:t>
            </a:r>
            <a:r>
              <a:rPr lang="en-GB" sz="1200" b="0" i="0" u="none" strike="noStrike" kern="1200" dirty="0">
                <a:solidFill>
                  <a:schemeClr val="tx1"/>
                </a:solidFill>
                <a:effectLst/>
                <a:latin typeface="+mn-lt"/>
                <a:ea typeface="+mn-ea"/>
                <a:cs typeface="+mn-cs"/>
              </a:rPr>
              <a:t> [1251], chat [3138], </a:t>
            </a:r>
            <a:r>
              <a:rPr lang="en-GB" sz="1200" b="0" i="0" u="none" strike="noStrike" kern="1200" dirty="0" err="1">
                <a:solidFill>
                  <a:schemeClr val="tx1"/>
                </a:solidFill>
                <a:effectLst/>
                <a:latin typeface="+mn-lt"/>
                <a:ea typeface="+mn-ea"/>
                <a:cs typeface="+mn-cs"/>
              </a:rPr>
              <a:t>dimanche</a:t>
            </a:r>
            <a:r>
              <a:rPr lang="en-GB" sz="1200" b="0" i="0" u="none" strike="noStrike" kern="1200" dirty="0">
                <a:solidFill>
                  <a:schemeClr val="tx1"/>
                </a:solidFill>
                <a:effectLst/>
                <a:latin typeface="+mn-lt"/>
                <a:ea typeface="+mn-ea"/>
                <a:cs typeface="+mn-cs"/>
              </a:rPr>
              <a:t> [1235], </a:t>
            </a:r>
            <a:r>
              <a:rPr lang="en-GB" sz="1200" b="0" i="0" u="none" strike="noStrike" kern="1200" dirty="0" err="1">
                <a:solidFill>
                  <a:schemeClr val="tx1"/>
                </a:solidFill>
                <a:effectLst/>
                <a:latin typeface="+mn-lt"/>
                <a:ea typeface="+mn-ea"/>
                <a:cs typeface="+mn-cs"/>
              </a:rPr>
              <a:t>heure</a:t>
            </a:r>
            <a:r>
              <a:rPr lang="en-GB" sz="1200" b="0" i="0" u="none" strike="noStrike" kern="1200" dirty="0">
                <a:solidFill>
                  <a:schemeClr val="tx1"/>
                </a:solidFill>
                <a:effectLst/>
                <a:latin typeface="+mn-lt"/>
                <a:ea typeface="+mn-ea"/>
                <a:cs typeface="+mn-cs"/>
              </a:rPr>
              <a:t> [99], </a:t>
            </a:r>
            <a:r>
              <a:rPr lang="en-GB" sz="1200" b="0" i="0" u="none" strike="noStrike" kern="1200" dirty="0" err="1">
                <a:solidFill>
                  <a:schemeClr val="tx1"/>
                </a:solidFill>
                <a:effectLst/>
                <a:latin typeface="+mn-lt"/>
                <a:ea typeface="+mn-ea"/>
                <a:cs typeface="+mn-cs"/>
              </a:rPr>
              <a:t>jeudi</a:t>
            </a:r>
            <a:r>
              <a:rPr lang="en-GB" sz="1200" b="0" i="0" u="none" strike="noStrike" kern="1200" dirty="0">
                <a:solidFill>
                  <a:schemeClr val="tx1"/>
                </a:solidFill>
                <a:effectLst/>
                <a:latin typeface="+mn-lt"/>
                <a:ea typeface="+mn-ea"/>
                <a:cs typeface="+mn-cs"/>
              </a:rPr>
              <a:t> [1112], </a:t>
            </a:r>
            <a:r>
              <a:rPr lang="en-GB" sz="1200" b="0" i="0" u="none" strike="noStrike" kern="1200" dirty="0" err="1">
                <a:solidFill>
                  <a:schemeClr val="tx1"/>
                </a:solidFill>
                <a:effectLst/>
                <a:latin typeface="+mn-lt"/>
                <a:ea typeface="+mn-ea"/>
                <a:cs typeface="+mn-cs"/>
              </a:rPr>
              <a:t>lundi</a:t>
            </a:r>
            <a:r>
              <a:rPr lang="en-GB" sz="1200" b="0" i="0" u="none" strike="noStrike" kern="1200" dirty="0">
                <a:solidFill>
                  <a:schemeClr val="tx1"/>
                </a:solidFill>
                <a:effectLst/>
                <a:latin typeface="+mn-lt"/>
                <a:ea typeface="+mn-ea"/>
                <a:cs typeface="+mn-cs"/>
              </a:rPr>
              <a:t> [1091], </a:t>
            </a:r>
            <a:r>
              <a:rPr lang="en-GB" sz="1200" b="0" i="0" u="none" strike="noStrike" kern="1200" dirty="0" err="1">
                <a:solidFill>
                  <a:schemeClr val="tx1"/>
                </a:solidFill>
                <a:effectLst/>
                <a:latin typeface="+mn-lt"/>
                <a:ea typeface="+mn-ea"/>
                <a:cs typeface="+mn-cs"/>
              </a:rPr>
              <a:t>mardi</a:t>
            </a:r>
            <a:r>
              <a:rPr lang="en-GB" sz="1200" b="0" i="0" u="none" strike="noStrike" kern="1200" dirty="0">
                <a:solidFill>
                  <a:schemeClr val="tx1"/>
                </a:solidFill>
                <a:effectLst/>
                <a:latin typeface="+mn-lt"/>
                <a:ea typeface="+mn-ea"/>
                <a:cs typeface="+mn-cs"/>
              </a:rPr>
              <a:t> [1044], </a:t>
            </a:r>
            <a:r>
              <a:rPr lang="en-GB" sz="1200" b="0" i="0" u="none" strike="noStrike" kern="1200" dirty="0" err="1">
                <a:solidFill>
                  <a:schemeClr val="tx1"/>
                </a:solidFill>
                <a:effectLst/>
                <a:latin typeface="+mn-lt"/>
                <a:ea typeface="+mn-ea"/>
                <a:cs typeface="+mn-cs"/>
              </a:rPr>
              <a:t>mercredi</a:t>
            </a:r>
            <a:r>
              <a:rPr lang="en-GB" sz="1200" b="0" i="0" u="none" strike="noStrike" kern="1200" dirty="0">
                <a:solidFill>
                  <a:schemeClr val="tx1"/>
                </a:solidFill>
                <a:effectLst/>
                <a:latin typeface="+mn-lt"/>
                <a:ea typeface="+mn-ea"/>
                <a:cs typeface="+mn-cs"/>
              </a:rPr>
              <a:t> [1168], minute [375], </a:t>
            </a:r>
            <a:r>
              <a:rPr lang="en-GB" sz="1200" b="0" i="0" u="none" strike="noStrike" kern="1200" dirty="0" err="1">
                <a:solidFill>
                  <a:schemeClr val="tx1"/>
                </a:solidFill>
                <a:effectLst/>
                <a:latin typeface="+mn-lt"/>
                <a:ea typeface="+mn-ea"/>
                <a:cs typeface="+mn-cs"/>
              </a:rPr>
              <a:t>vendredi</a:t>
            </a:r>
            <a:r>
              <a:rPr lang="en-GB" sz="1200" b="0" i="0" u="none" strike="noStrike" kern="1200" dirty="0">
                <a:solidFill>
                  <a:schemeClr val="tx1"/>
                </a:solidFill>
                <a:effectLst/>
                <a:latin typeface="+mn-lt"/>
                <a:ea typeface="+mn-ea"/>
                <a:cs typeface="+mn-cs"/>
              </a:rPr>
              <a:t> [1086]</a:t>
            </a:r>
            <a:r>
              <a:rPr lang="en-GB" b="0" dirty="0"/>
              <a:t> </a:t>
            </a:r>
            <a:endParaRPr lang="en-US" b="0" dirty="0"/>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17</a:t>
            </a:fld>
            <a:endParaRPr lang="en-GB" altLang="en-US">
              <a:solidFill>
                <a:srgbClr val="000000"/>
              </a:solidFill>
            </a:endParaRPr>
          </a:p>
        </p:txBody>
      </p:sp>
    </p:spTree>
    <p:extLst>
      <p:ext uri="{BB962C8B-B14F-4D97-AF65-F5344CB8AC3E}">
        <p14:creationId xmlns:p14="http://schemas.microsoft.com/office/powerpoint/2010/main" val="983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feu [786], </a:t>
            </a:r>
            <a:r>
              <a:rPr lang="en-GB" sz="1200" b="0" i="0" u="none" strike="noStrike" kern="1200" dirty="0" err="1">
                <a:solidFill>
                  <a:schemeClr val="tx1"/>
                </a:solidFill>
                <a:effectLst/>
                <a:latin typeface="+mn-lt"/>
                <a:ea typeface="+mn-ea"/>
                <a:cs typeface="+mn-cs"/>
              </a:rPr>
              <a:t>hôpital</a:t>
            </a:r>
            <a:r>
              <a:rPr lang="en-GB" sz="1200" b="0" i="0" u="none" strike="noStrike" kern="1200" dirty="0">
                <a:solidFill>
                  <a:schemeClr val="tx1"/>
                </a:solidFill>
                <a:effectLst/>
                <a:latin typeface="+mn-lt"/>
                <a:ea typeface="+mn-ea"/>
                <a:cs typeface="+mn-cs"/>
              </a:rPr>
              <a:t> [1308], jeu [291], journal [520], </a:t>
            </a:r>
            <a:r>
              <a:rPr lang="en-GB" sz="1200" b="0" i="0" u="none" strike="noStrike" kern="1200" dirty="0" err="1">
                <a:solidFill>
                  <a:schemeClr val="tx1"/>
                </a:solidFill>
                <a:effectLst/>
                <a:latin typeface="+mn-lt"/>
                <a:ea typeface="+mn-ea"/>
                <a:cs typeface="+mn-cs"/>
              </a:rPr>
              <a:t>oiseau</a:t>
            </a:r>
            <a:r>
              <a:rPr lang="en-GB" sz="1200" b="0" i="0" u="none" strike="noStrike" kern="1200" dirty="0">
                <a:solidFill>
                  <a:schemeClr val="tx1"/>
                </a:solidFill>
                <a:effectLst/>
                <a:latin typeface="+mn-lt"/>
                <a:ea typeface="+mn-ea"/>
                <a:cs typeface="+mn-cs"/>
              </a:rPr>
              <a:t> [2435], </a:t>
            </a:r>
            <a:r>
              <a:rPr lang="en-GB" sz="1200" b="0" i="0" u="none" strike="noStrike" kern="1200" dirty="0" err="1">
                <a:solidFill>
                  <a:schemeClr val="tx1"/>
                </a:solidFill>
                <a:effectLst/>
                <a:latin typeface="+mn-lt"/>
                <a:ea typeface="+mn-ea"/>
                <a:cs typeface="+mn-cs"/>
              </a:rPr>
              <a:t>réseau</a:t>
            </a:r>
            <a:r>
              <a:rPr lang="en-GB" sz="1200" b="0" i="0" u="none" strike="noStrike" kern="1200" dirty="0">
                <a:solidFill>
                  <a:schemeClr val="tx1"/>
                </a:solidFill>
                <a:effectLst/>
                <a:latin typeface="+mn-lt"/>
                <a:ea typeface="+mn-ea"/>
                <a:cs typeface="+mn-cs"/>
              </a:rPr>
              <a:t> [721], </a:t>
            </a:r>
            <a:r>
              <a:rPr lang="en-GB" sz="1200" b="0" i="0" u="none" strike="noStrike" kern="1200" dirty="0" err="1">
                <a:solidFill>
                  <a:schemeClr val="tx1"/>
                </a:solidFill>
                <a:effectLst/>
                <a:latin typeface="+mn-lt"/>
                <a:ea typeface="+mn-ea"/>
                <a:cs typeface="+mn-cs"/>
              </a:rPr>
              <a:t>autre</a:t>
            </a:r>
            <a:r>
              <a:rPr lang="en-GB" sz="1200" b="0" i="0" u="none" strike="noStrike" kern="1200" dirty="0">
                <a:solidFill>
                  <a:schemeClr val="tx1"/>
                </a:solidFill>
                <a:effectLst/>
                <a:latin typeface="+mn-lt"/>
                <a:ea typeface="+mn-ea"/>
                <a:cs typeface="+mn-cs"/>
              </a:rPr>
              <a:t> [28], </a:t>
            </a:r>
            <a:r>
              <a:rPr lang="en-GB" sz="1200" b="0" i="0" u="none" strike="noStrike" kern="1200" dirty="0" err="1">
                <a:solidFill>
                  <a:schemeClr val="tx1"/>
                </a:solidFill>
                <a:effectLst/>
                <a:latin typeface="+mn-lt"/>
                <a:ea typeface="+mn-ea"/>
                <a:cs typeface="+mn-cs"/>
              </a:rPr>
              <a:t>même</a:t>
            </a:r>
            <a:r>
              <a:rPr lang="en-GB" sz="1200" b="0" i="0" u="none" strike="noStrike" kern="1200" dirty="0">
                <a:solidFill>
                  <a:schemeClr val="tx1"/>
                </a:solidFill>
                <a:effectLst/>
                <a:latin typeface="+mn-lt"/>
                <a:ea typeface="+mn-ea"/>
                <a:cs typeface="+mn-cs"/>
              </a:rPr>
              <a:t> [42], </a:t>
            </a:r>
            <a:r>
              <a:rPr lang="en-GB" sz="1200" b="0" i="0" u="none" strike="noStrike" kern="1200" dirty="0" err="1">
                <a:solidFill>
                  <a:schemeClr val="tx1"/>
                </a:solidFill>
                <a:effectLst/>
                <a:latin typeface="+mn-lt"/>
                <a:ea typeface="+mn-ea"/>
                <a:cs typeface="+mn-cs"/>
              </a:rPr>
              <a:t>idéal</a:t>
            </a:r>
            <a:r>
              <a:rPr lang="en-GB" sz="1200" b="0" i="0" u="none" strike="noStrike" kern="1200" dirty="0">
                <a:solidFill>
                  <a:schemeClr val="tx1"/>
                </a:solidFill>
                <a:effectLst/>
                <a:latin typeface="+mn-lt"/>
                <a:ea typeface="+mn-ea"/>
                <a:cs typeface="+mn-cs"/>
              </a:rPr>
              <a:t> [1429], international [282], local [622], </a:t>
            </a:r>
            <a:r>
              <a:rPr lang="en-GB" sz="1200" b="0" i="0" u="none" strike="noStrike" kern="1200" dirty="0" err="1">
                <a:solidFill>
                  <a:schemeClr val="tx1"/>
                </a:solidFill>
                <a:effectLst/>
                <a:latin typeface="+mn-lt"/>
                <a:ea typeface="+mn-ea"/>
                <a:cs typeface="+mn-cs"/>
              </a:rPr>
              <a:t>plusieurs</a:t>
            </a:r>
            <a:r>
              <a:rPr lang="en-GB" sz="1200" b="0" i="0" u="none" strike="noStrike" kern="1200" dirty="0">
                <a:solidFill>
                  <a:schemeClr val="tx1"/>
                </a:solidFill>
                <a:effectLst/>
                <a:latin typeface="+mn-lt"/>
                <a:ea typeface="+mn-ea"/>
                <a:cs typeface="+mn-cs"/>
              </a:rPr>
              <a:t> [213], social [301]</a:t>
            </a:r>
            <a:r>
              <a:rPr lang="en-GB" b="0" dirty="0"/>
              <a:t> </a:t>
            </a:r>
            <a:endParaRPr lang="en-US" b="0" dirty="0"/>
          </a:p>
        </p:txBody>
      </p:sp>
      <p:sp>
        <p:nvSpPr>
          <p:cNvPr id="4" name="Slide Number Placeholder 3"/>
          <p:cNvSpPr>
            <a:spLocks noGrp="1"/>
          </p:cNvSpPr>
          <p:nvPr>
            <p:ph type="sldNum" sz="quarter" idx="5"/>
          </p:nvPr>
        </p:nvSpPr>
        <p:spPr/>
        <p:txBody>
          <a:bodyPr/>
          <a:lstStyle/>
          <a:p>
            <a:fld id="{FC1BA32C-E105-471E-9A5E-07E88562E407}" type="slidenum">
              <a:rPr lang="en-GB" smtClean="0"/>
              <a:t>18</a:t>
            </a:fld>
            <a:endParaRPr lang="en-GB"/>
          </a:p>
        </p:txBody>
      </p:sp>
    </p:spTree>
    <p:extLst>
      <p:ext uri="{BB962C8B-B14F-4D97-AF65-F5344CB8AC3E}">
        <p14:creationId xmlns:p14="http://schemas.microsoft.com/office/powerpoint/2010/main" val="112383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19</a:t>
            </a:fld>
            <a:endParaRPr lang="en-GB"/>
          </a:p>
        </p:txBody>
      </p:sp>
    </p:spTree>
    <p:extLst>
      <p:ext uri="{BB962C8B-B14F-4D97-AF65-F5344CB8AC3E}">
        <p14:creationId xmlns:p14="http://schemas.microsoft.com/office/powerpoint/2010/main" val="197142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20</a:t>
            </a:fld>
            <a:endParaRPr lang="en-GB"/>
          </a:p>
        </p:txBody>
      </p:sp>
    </p:spTree>
    <p:extLst>
      <p:ext uri="{BB962C8B-B14F-4D97-AF65-F5344CB8AC3E}">
        <p14:creationId xmlns:p14="http://schemas.microsoft.com/office/powerpoint/2010/main" val="420525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Version 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BA32C-E105-471E-9A5E-07E88562E4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68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22</a:t>
            </a:fld>
            <a:endParaRPr lang="en-GB"/>
          </a:p>
        </p:txBody>
      </p:sp>
    </p:spTree>
    <p:extLst>
      <p:ext uri="{BB962C8B-B14F-4D97-AF65-F5344CB8AC3E}">
        <p14:creationId xmlns:p14="http://schemas.microsoft.com/office/powerpoint/2010/main" val="398573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23</a:t>
            </a:fld>
            <a:endParaRPr lang="en-GB"/>
          </a:p>
        </p:txBody>
      </p:sp>
    </p:spTree>
    <p:extLst>
      <p:ext uri="{BB962C8B-B14F-4D97-AF65-F5344CB8AC3E}">
        <p14:creationId xmlns:p14="http://schemas.microsoft.com/office/powerpoint/2010/main" val="266380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italien</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[1477], plus [19], </a:t>
            </a:r>
            <a:r>
              <a:rPr lang="en-GB" sz="1200" b="0" i="0" u="none" strike="noStrike" kern="1200" dirty="0" err="1">
                <a:solidFill>
                  <a:schemeClr val="tx1"/>
                </a:solidFill>
                <a:effectLst/>
                <a:latin typeface="+mn-lt"/>
                <a:ea typeface="+mn-ea"/>
                <a:cs typeface="+mn-cs"/>
              </a:rPr>
              <a:t>moins</a:t>
            </a:r>
            <a:r>
              <a:rPr lang="en-GB" sz="1200" b="0" i="0" u="none" strike="noStrike" kern="1200" dirty="0">
                <a:solidFill>
                  <a:schemeClr val="tx1"/>
                </a:solidFill>
                <a:effectLst/>
                <a:latin typeface="+mn-lt"/>
                <a:ea typeface="+mn-ea"/>
                <a:cs typeface="+mn-cs"/>
              </a:rPr>
              <a:t> [62], aussi</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[44], que</a:t>
            </a:r>
            <a:r>
              <a:rPr lang="en-GB" sz="1200" b="0" i="0" u="none" strike="noStrike" kern="1200" baseline="30000" dirty="0">
                <a:solidFill>
                  <a:schemeClr val="tx1"/>
                </a:solidFill>
                <a:effectLst/>
                <a:latin typeface="+mn-lt"/>
                <a:ea typeface="+mn-ea"/>
                <a:cs typeface="+mn-cs"/>
              </a:rPr>
              <a:t>3</a:t>
            </a:r>
            <a:r>
              <a:rPr lang="en-GB" sz="1200" b="0" i="0" u="none" strike="noStrike" kern="1200" dirty="0">
                <a:solidFill>
                  <a:schemeClr val="tx1"/>
                </a:solidFill>
                <a:effectLst/>
                <a:latin typeface="+mn-lt"/>
                <a:ea typeface="+mn-ea"/>
                <a:cs typeface="+mn-cs"/>
              </a:rPr>
              <a:t> [9], </a:t>
            </a:r>
            <a:r>
              <a:rPr lang="en-GB" sz="1200" b="0" i="0" u="none" strike="noStrike" kern="1200" dirty="0" err="1">
                <a:solidFill>
                  <a:schemeClr val="tx1"/>
                </a:solidFill>
                <a:effectLst/>
                <a:latin typeface="+mn-lt"/>
                <a:ea typeface="+mn-ea"/>
                <a:cs typeface="+mn-cs"/>
              </a:rPr>
              <a:t>dangereux</a:t>
            </a:r>
            <a:r>
              <a:rPr lang="en-GB" sz="1200" b="0" i="0" u="none" strike="noStrike" kern="1200" dirty="0">
                <a:solidFill>
                  <a:schemeClr val="tx1"/>
                </a:solidFill>
                <a:effectLst/>
                <a:latin typeface="+mn-lt"/>
                <a:ea typeface="+mn-ea"/>
                <a:cs typeface="+mn-cs"/>
              </a:rPr>
              <a:t> [713], gentil [2832], </a:t>
            </a:r>
            <a:r>
              <a:rPr lang="en-GB" sz="1200" b="0" i="0" u="none" strike="noStrike" kern="1200" dirty="0" err="1">
                <a:solidFill>
                  <a:schemeClr val="tx1"/>
                </a:solidFill>
                <a:effectLst/>
                <a:latin typeface="+mn-lt"/>
                <a:ea typeface="+mn-ea"/>
                <a:cs typeface="+mn-cs"/>
              </a:rPr>
              <a:t>gros</a:t>
            </a:r>
            <a:r>
              <a:rPr lang="en-GB" sz="1200" b="0" i="0" u="none" strike="noStrike" kern="1200" dirty="0">
                <a:solidFill>
                  <a:schemeClr val="tx1"/>
                </a:solidFill>
                <a:effectLst/>
                <a:latin typeface="+mn-lt"/>
                <a:ea typeface="+mn-ea"/>
                <a:cs typeface="+mn-cs"/>
              </a:rPr>
              <a:t> [419], italien</a:t>
            </a:r>
            <a:r>
              <a:rPr lang="en-GB" sz="1200" b="0" i="0" u="none" strike="noStrike" kern="1200" baseline="30000" dirty="0">
                <a:solidFill>
                  <a:schemeClr val="tx1"/>
                </a:solidFill>
                <a:effectLst/>
                <a:latin typeface="+mn-lt"/>
                <a:ea typeface="+mn-ea"/>
                <a:cs typeface="+mn-cs"/>
              </a:rPr>
              <a:t>1 </a:t>
            </a:r>
            <a:r>
              <a:rPr lang="en-GB" sz="1200" b="0" i="0" u="none" strike="noStrike" kern="1200" dirty="0">
                <a:solidFill>
                  <a:schemeClr val="tx1"/>
                </a:solidFill>
                <a:effectLst/>
                <a:latin typeface="+mn-lt"/>
                <a:ea typeface="+mn-ea"/>
                <a:cs typeface="+mn-cs"/>
              </a:rPr>
              <a:t> [1477], </a:t>
            </a:r>
            <a:r>
              <a:rPr lang="en-GB" sz="1200" b="0" i="0" u="none" strike="noStrike" kern="1200" dirty="0" err="1">
                <a:solidFill>
                  <a:schemeClr val="tx1"/>
                </a:solidFill>
                <a:effectLst/>
                <a:latin typeface="+mn-lt"/>
                <a:ea typeface="+mn-ea"/>
                <a:cs typeface="+mn-cs"/>
              </a:rPr>
              <a:t>meilleur</a:t>
            </a:r>
            <a:r>
              <a:rPr lang="en-GB" sz="1200" b="0" i="0" u="none" strike="noStrike" kern="1200" dirty="0">
                <a:solidFill>
                  <a:schemeClr val="tx1"/>
                </a:solidFill>
                <a:effectLst/>
                <a:latin typeface="+mn-lt"/>
                <a:ea typeface="+mn-ea"/>
                <a:cs typeface="+mn-cs"/>
              </a:rPr>
              <a:t> [194], mince [3570], </a:t>
            </a:r>
            <a:r>
              <a:rPr lang="en-GB" sz="1200" b="0" i="0" u="none" strike="noStrike" kern="1200" dirty="0" err="1">
                <a:solidFill>
                  <a:schemeClr val="tx1"/>
                </a:solidFill>
                <a:effectLst/>
                <a:latin typeface="+mn-lt"/>
                <a:ea typeface="+mn-ea"/>
                <a:cs typeface="+mn-cs"/>
              </a:rPr>
              <a:t>pire</a:t>
            </a:r>
            <a:r>
              <a:rPr lang="en-GB" sz="1200" b="0" i="0" u="none" strike="noStrike" kern="1200" dirty="0">
                <a:solidFill>
                  <a:schemeClr val="tx1"/>
                </a:solidFill>
                <a:effectLst/>
                <a:latin typeface="+mn-lt"/>
                <a:ea typeface="+mn-ea"/>
                <a:cs typeface="+mn-cs"/>
              </a:rPr>
              <a:t> [743], </a:t>
            </a:r>
            <a:r>
              <a:rPr lang="en-GB" sz="1200" b="0" i="0" u="none" strike="noStrike" kern="1200" dirty="0" err="1">
                <a:solidFill>
                  <a:schemeClr val="tx1"/>
                </a:solidFill>
                <a:effectLst/>
                <a:latin typeface="+mn-lt"/>
                <a:ea typeface="+mn-ea"/>
                <a:cs typeface="+mn-cs"/>
              </a:rPr>
              <a:t>sûr</a:t>
            </a:r>
            <a:r>
              <a:rPr lang="en-GB" sz="1200" b="0" i="0" u="none" strike="noStrike" kern="1200" dirty="0">
                <a:solidFill>
                  <a:schemeClr val="tx1"/>
                </a:solidFill>
                <a:effectLst/>
                <a:latin typeface="+mn-lt"/>
                <a:ea typeface="+mn-ea"/>
                <a:cs typeface="+mn-cs"/>
              </a:rPr>
              <a:t> [270], Italie [n/a]</a:t>
            </a:r>
            <a:r>
              <a:rPr lang="en-GB" dirty="0"/>
              <a:t> </a:t>
            </a:r>
            <a:endParaRPr lang="en-US" dirty="0"/>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24</a:t>
            </a:fld>
            <a:endParaRPr lang="en-GB" altLang="en-US">
              <a:solidFill>
                <a:srgbClr val="000000"/>
              </a:solidFill>
            </a:endParaRPr>
          </a:p>
        </p:txBody>
      </p:sp>
    </p:spTree>
    <p:extLst>
      <p:ext uri="{BB962C8B-B14F-4D97-AF65-F5344CB8AC3E}">
        <p14:creationId xmlns:p14="http://schemas.microsoft.com/office/powerpoint/2010/main" val="256650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décision</a:t>
            </a:r>
            <a:r>
              <a:rPr lang="en-GB" sz="1200" b="0" i="0" u="none" strike="noStrike" kern="1200" dirty="0">
                <a:solidFill>
                  <a:schemeClr val="tx1"/>
                </a:solidFill>
                <a:effectLst/>
                <a:latin typeface="+mn-lt"/>
                <a:ea typeface="+mn-ea"/>
                <a:cs typeface="+mn-cs"/>
              </a:rPr>
              <a:t> [370], </a:t>
            </a:r>
            <a:r>
              <a:rPr lang="en-GB" sz="1200" b="0" i="0" u="none" strike="noStrike" kern="1200" dirty="0" err="1">
                <a:solidFill>
                  <a:schemeClr val="tx1"/>
                </a:solidFill>
                <a:effectLst/>
                <a:latin typeface="+mn-lt"/>
                <a:ea typeface="+mn-ea"/>
                <a:cs typeface="+mn-cs"/>
              </a:rPr>
              <a:t>soin</a:t>
            </a:r>
            <a:r>
              <a:rPr lang="en-GB" sz="1200" b="0" i="0" u="none" strike="noStrike" kern="1200" dirty="0">
                <a:solidFill>
                  <a:schemeClr val="tx1"/>
                </a:solidFill>
                <a:effectLst/>
                <a:latin typeface="+mn-lt"/>
                <a:ea typeface="+mn-ea"/>
                <a:cs typeface="+mn-cs"/>
              </a:rPr>
              <a:t> [1109], dur [1029], </a:t>
            </a:r>
            <a:r>
              <a:rPr lang="en-GB" sz="1200" b="0" i="0" u="none" strike="noStrike" kern="1200" dirty="0" err="1">
                <a:solidFill>
                  <a:schemeClr val="tx1"/>
                </a:solidFill>
                <a:effectLst/>
                <a:latin typeface="+mn-lt"/>
                <a:ea typeface="+mn-ea"/>
                <a:cs typeface="+mn-cs"/>
              </a:rPr>
              <a:t>facilement</a:t>
            </a:r>
            <a:r>
              <a:rPr lang="en-GB" sz="1200" b="0" i="0" u="none" strike="noStrike" kern="1200" dirty="0">
                <a:solidFill>
                  <a:schemeClr val="tx1"/>
                </a:solidFill>
                <a:effectLst/>
                <a:latin typeface="+mn-lt"/>
                <a:ea typeface="+mn-ea"/>
                <a:cs typeface="+mn-cs"/>
              </a:rPr>
              <a:t> [1194], </a:t>
            </a:r>
            <a:r>
              <a:rPr lang="en-GB" sz="1200" b="0" i="0" u="none" strike="noStrike" kern="1200" dirty="0" err="1">
                <a:solidFill>
                  <a:schemeClr val="tx1"/>
                </a:solidFill>
                <a:effectLst/>
                <a:latin typeface="+mn-lt"/>
                <a:ea typeface="+mn-ea"/>
                <a:cs typeface="+mn-cs"/>
              </a:rPr>
              <a:t>lentement</a:t>
            </a:r>
            <a:r>
              <a:rPr lang="en-GB" sz="1200" b="0" i="0" u="none" strike="noStrike" kern="1200" dirty="0">
                <a:solidFill>
                  <a:schemeClr val="tx1"/>
                </a:solidFill>
                <a:effectLst/>
                <a:latin typeface="+mn-lt"/>
                <a:ea typeface="+mn-ea"/>
                <a:cs typeface="+mn-cs"/>
              </a:rPr>
              <a:t> [2637], mal</a:t>
            </a:r>
            <a:r>
              <a:rPr lang="en-GB" sz="1200" b="0" i="0" u="none" strike="noStrike" kern="1200" baseline="30000" dirty="0">
                <a:solidFill>
                  <a:schemeClr val="tx1"/>
                </a:solidFill>
                <a:effectLst/>
                <a:latin typeface="+mn-lt"/>
                <a:ea typeface="+mn-ea"/>
                <a:cs typeface="+mn-cs"/>
              </a:rPr>
              <a:t>1</a:t>
            </a:r>
            <a:r>
              <a:rPr lang="en-GB" sz="1200" b="0" i="0" u="none" strike="noStrike" kern="1200" dirty="0">
                <a:solidFill>
                  <a:schemeClr val="tx1"/>
                </a:solidFill>
                <a:effectLst/>
                <a:latin typeface="+mn-lt"/>
                <a:ea typeface="+mn-ea"/>
                <a:cs typeface="+mn-cs"/>
              </a:rPr>
              <a:t> [277], </a:t>
            </a:r>
            <a:r>
              <a:rPr lang="en-GB" sz="1200" b="0" i="0" u="none" strike="noStrike" kern="1200" dirty="0" err="1">
                <a:solidFill>
                  <a:schemeClr val="tx1"/>
                </a:solidFill>
                <a:effectLst/>
                <a:latin typeface="+mn-lt"/>
                <a:ea typeface="+mn-ea"/>
                <a:cs typeface="+mn-cs"/>
              </a:rPr>
              <a:t>mieux</a:t>
            </a:r>
            <a:r>
              <a:rPr lang="en-GB" sz="1200" b="0" i="0" u="none" strike="noStrike" kern="1200" dirty="0">
                <a:solidFill>
                  <a:schemeClr val="tx1"/>
                </a:solidFill>
                <a:effectLst/>
                <a:latin typeface="+mn-lt"/>
                <a:ea typeface="+mn-ea"/>
                <a:cs typeface="+mn-cs"/>
              </a:rPr>
              <a:t> [217], </a:t>
            </a:r>
            <a:r>
              <a:rPr lang="en-GB" sz="1200" b="0" i="0" u="none" strike="noStrike" kern="1200" dirty="0" err="1">
                <a:solidFill>
                  <a:schemeClr val="tx1"/>
                </a:solidFill>
                <a:effectLst/>
                <a:latin typeface="+mn-lt"/>
                <a:ea typeface="+mn-ea"/>
                <a:cs typeface="+mn-cs"/>
              </a:rPr>
              <a:t>vite</a:t>
            </a:r>
            <a:r>
              <a:rPr lang="en-GB" sz="1200" b="0" i="0" u="none" strike="noStrike" kern="1200" dirty="0">
                <a:solidFill>
                  <a:schemeClr val="tx1"/>
                </a:solidFill>
                <a:effectLst/>
                <a:latin typeface="+mn-lt"/>
                <a:ea typeface="+mn-ea"/>
                <a:cs typeface="+mn-cs"/>
              </a:rPr>
              <a:t> [711]</a:t>
            </a:r>
            <a:r>
              <a:rPr lang="en-GB" dirty="0"/>
              <a:t> </a:t>
            </a:r>
            <a:endParaRPr lang="en-US" dirty="0"/>
          </a:p>
        </p:txBody>
      </p:sp>
      <p:sp>
        <p:nvSpPr>
          <p:cNvPr id="4" name="Slide Number Placeholder 3"/>
          <p:cNvSpPr>
            <a:spLocks noGrp="1"/>
          </p:cNvSpPr>
          <p:nvPr>
            <p:ph type="sldNum" sz="quarter" idx="5"/>
          </p:nvPr>
        </p:nvSpPr>
        <p:spPr/>
        <p:txBody>
          <a:bodyPr/>
          <a:lstStyle/>
          <a:p>
            <a:fld id="{FC1BA32C-E105-471E-9A5E-07E88562E407}" type="slidenum">
              <a:rPr lang="en-GB" smtClean="0"/>
              <a:t>25</a:t>
            </a:fld>
            <a:endParaRPr lang="en-GB"/>
          </a:p>
        </p:txBody>
      </p:sp>
    </p:spTree>
    <p:extLst>
      <p:ext uri="{BB962C8B-B14F-4D97-AF65-F5344CB8AC3E}">
        <p14:creationId xmlns:p14="http://schemas.microsoft.com/office/powerpoint/2010/main" val="423399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26</a:t>
            </a:fld>
            <a:endParaRPr lang="en-GB"/>
          </a:p>
        </p:txBody>
      </p:sp>
    </p:spTree>
    <p:extLst>
      <p:ext uri="{BB962C8B-B14F-4D97-AF65-F5344CB8AC3E}">
        <p14:creationId xmlns:p14="http://schemas.microsoft.com/office/powerpoint/2010/main" val="3450392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dépendre</a:t>
            </a:r>
            <a:r>
              <a:rPr lang="en-GB" sz="1200" b="0" i="0" u="none" strike="noStrike" kern="1200" dirty="0">
                <a:solidFill>
                  <a:schemeClr val="tx1"/>
                </a:solidFill>
                <a:effectLst/>
                <a:latin typeface="+mn-lt"/>
                <a:ea typeface="+mn-ea"/>
                <a:cs typeface="+mn-cs"/>
              </a:rPr>
              <a:t> (de) [313], entendre [159], </a:t>
            </a:r>
            <a:r>
              <a:rPr lang="en-GB" sz="1200" b="0" i="0" u="none" strike="noStrike" kern="1200" dirty="0" err="1">
                <a:solidFill>
                  <a:schemeClr val="tx1"/>
                </a:solidFill>
                <a:effectLst/>
                <a:latin typeface="+mn-lt"/>
                <a:ea typeface="+mn-ea"/>
                <a:cs typeface="+mn-cs"/>
              </a:rPr>
              <a:t>répondre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à</a:t>
            </a:r>
            <a:r>
              <a:rPr lang="en-GB" sz="1200" b="0" i="0" u="none" strike="noStrike" kern="1200" dirty="0">
                <a:solidFill>
                  <a:schemeClr val="tx1"/>
                </a:solidFill>
                <a:effectLst/>
                <a:latin typeface="+mn-lt"/>
                <a:ea typeface="+mn-ea"/>
                <a:cs typeface="+mn-cs"/>
              </a:rPr>
              <a:t>) [200], </a:t>
            </a:r>
            <a:r>
              <a:rPr lang="en-GB" sz="1200" b="0" i="0" u="none" strike="noStrike" kern="1200" dirty="0" err="1">
                <a:solidFill>
                  <a:schemeClr val="tx1"/>
                </a:solidFill>
                <a:effectLst/>
                <a:latin typeface="+mn-lt"/>
                <a:ea typeface="+mn-ea"/>
                <a:cs typeface="+mn-cs"/>
              </a:rPr>
              <a:t>annonce</a:t>
            </a:r>
            <a:r>
              <a:rPr lang="en-GB" sz="1200" b="0" i="0" u="none" strike="noStrike" kern="1200" dirty="0">
                <a:solidFill>
                  <a:schemeClr val="tx1"/>
                </a:solidFill>
                <a:effectLst/>
                <a:latin typeface="+mn-lt"/>
                <a:ea typeface="+mn-ea"/>
                <a:cs typeface="+mn-cs"/>
              </a:rPr>
              <a:t> [1887], conversation [1747], espagnol</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[1666], message [792], soleil [1713], temps</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[65], espagnol</a:t>
            </a:r>
            <a:r>
              <a:rPr lang="en-GB" sz="1200" b="0" i="0" u="none" strike="noStrike" kern="1200" baseline="30000" dirty="0">
                <a:solidFill>
                  <a:schemeClr val="tx1"/>
                </a:solidFill>
                <a:effectLst/>
                <a:latin typeface="+mn-lt"/>
                <a:ea typeface="+mn-ea"/>
                <a:cs typeface="+mn-cs"/>
              </a:rPr>
              <a:t>1</a:t>
            </a:r>
            <a:r>
              <a:rPr lang="en-GB" sz="1200" b="0" i="0" u="none" strike="noStrike" kern="1200" dirty="0">
                <a:solidFill>
                  <a:schemeClr val="tx1"/>
                </a:solidFill>
                <a:effectLst/>
                <a:latin typeface="+mn-lt"/>
                <a:ea typeface="+mn-ea"/>
                <a:cs typeface="+mn-cs"/>
              </a:rPr>
              <a:t> [1666], </a:t>
            </a:r>
            <a:r>
              <a:rPr lang="en-GB" sz="1200" b="0" i="0" u="none" strike="noStrike" kern="1200" dirty="0" err="1">
                <a:solidFill>
                  <a:schemeClr val="tx1"/>
                </a:solidFill>
                <a:effectLst/>
                <a:latin typeface="+mn-lt"/>
                <a:ea typeface="+mn-ea"/>
                <a:cs typeface="+mn-cs"/>
              </a:rPr>
              <a:t>Espagne</a:t>
            </a:r>
            <a:r>
              <a:rPr lang="en-GB" sz="1200" b="0" i="0" u="none" strike="noStrike" kern="1200" dirty="0">
                <a:solidFill>
                  <a:schemeClr val="tx1"/>
                </a:solidFill>
                <a:effectLst/>
                <a:latin typeface="+mn-lt"/>
                <a:ea typeface="+mn-ea"/>
                <a:cs typeface="+mn-cs"/>
              </a:rPr>
              <a:t> [n/a]</a:t>
            </a:r>
            <a:r>
              <a:rPr lang="en-GB" b="0" dirty="0"/>
              <a:t> </a:t>
            </a:r>
            <a:endParaRPr lang="en-US" b="0" dirty="0"/>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28</a:t>
            </a:fld>
            <a:endParaRPr lang="en-GB" altLang="en-US">
              <a:solidFill>
                <a:srgbClr val="000000"/>
              </a:solidFill>
            </a:endParaRPr>
          </a:p>
        </p:txBody>
      </p:sp>
    </p:spTree>
    <p:extLst>
      <p:ext uri="{BB962C8B-B14F-4D97-AF65-F5344CB8AC3E}">
        <p14:creationId xmlns:p14="http://schemas.microsoft.com/office/powerpoint/2010/main" val="417302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29</a:t>
            </a:fld>
            <a:endParaRPr lang="en-GB"/>
          </a:p>
        </p:txBody>
      </p:sp>
    </p:spTree>
    <p:extLst>
      <p:ext uri="{BB962C8B-B14F-4D97-AF65-F5344CB8AC3E}">
        <p14:creationId xmlns:p14="http://schemas.microsoft.com/office/powerpoint/2010/main" val="266834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décrire</a:t>
            </a:r>
            <a:r>
              <a:rPr lang="en-GB" sz="1200" b="0" i="0" u="none" strike="noStrike" kern="1200" dirty="0">
                <a:solidFill>
                  <a:schemeClr val="tx1"/>
                </a:solidFill>
                <a:effectLst/>
                <a:latin typeface="+mn-lt"/>
                <a:ea typeface="+mn-ea"/>
                <a:cs typeface="+mn-cs"/>
              </a:rPr>
              <a:t> [1176], </a:t>
            </a:r>
            <a:r>
              <a:rPr lang="en-GB" sz="1200" b="0" i="0" u="none" strike="noStrike" kern="1200" dirty="0" err="1">
                <a:solidFill>
                  <a:schemeClr val="tx1"/>
                </a:solidFill>
                <a:effectLst/>
                <a:latin typeface="+mn-lt"/>
                <a:ea typeface="+mn-ea"/>
                <a:cs typeface="+mn-cs"/>
              </a:rPr>
              <a:t>traduire</a:t>
            </a:r>
            <a:r>
              <a:rPr lang="en-GB" sz="1200" b="0" i="0" u="none" strike="noStrike" kern="1200" dirty="0">
                <a:solidFill>
                  <a:schemeClr val="tx1"/>
                </a:solidFill>
                <a:effectLst/>
                <a:latin typeface="+mn-lt"/>
                <a:ea typeface="+mn-ea"/>
                <a:cs typeface="+mn-cs"/>
              </a:rPr>
              <a:t> [1125], </a:t>
            </a:r>
            <a:r>
              <a:rPr lang="en-GB" sz="1200" b="0" i="0" u="none" strike="noStrike" kern="1200" dirty="0" err="1">
                <a:solidFill>
                  <a:schemeClr val="tx1"/>
                </a:solidFill>
                <a:effectLst/>
                <a:latin typeface="+mn-lt"/>
                <a:ea typeface="+mn-ea"/>
                <a:cs typeface="+mn-cs"/>
              </a:rPr>
              <a:t>communauté</a:t>
            </a:r>
            <a:r>
              <a:rPr lang="en-GB" sz="1200" b="0" i="0" u="none" strike="noStrike" kern="1200" dirty="0">
                <a:solidFill>
                  <a:schemeClr val="tx1"/>
                </a:solidFill>
                <a:effectLst/>
                <a:latin typeface="+mn-lt"/>
                <a:ea typeface="+mn-ea"/>
                <a:cs typeface="+mn-cs"/>
              </a:rPr>
              <a:t> [558], culture [913], </a:t>
            </a:r>
            <a:r>
              <a:rPr lang="en-GB" sz="1200" b="0" i="0" u="none" strike="noStrike" kern="1200" dirty="0" err="1">
                <a:solidFill>
                  <a:schemeClr val="tx1"/>
                </a:solidFill>
                <a:effectLst/>
                <a:latin typeface="+mn-lt"/>
                <a:ea typeface="+mn-ea"/>
                <a:cs typeface="+mn-cs"/>
              </a:rPr>
              <a:t>expérience</a:t>
            </a:r>
            <a:r>
              <a:rPr lang="en-GB" sz="1200" b="0" i="0" u="none" strike="noStrike" kern="1200" dirty="0">
                <a:solidFill>
                  <a:schemeClr val="tx1"/>
                </a:solidFill>
                <a:effectLst/>
                <a:latin typeface="+mn-lt"/>
                <a:ea typeface="+mn-ea"/>
                <a:cs typeface="+mn-cs"/>
              </a:rPr>
              <a:t> [679], information [317], </a:t>
            </a:r>
            <a:r>
              <a:rPr lang="en-GB" sz="1200" b="0" i="0" u="none" strike="noStrike" kern="1200" dirty="0" err="1">
                <a:solidFill>
                  <a:schemeClr val="tx1"/>
                </a:solidFill>
                <a:effectLst/>
                <a:latin typeface="+mn-lt"/>
                <a:ea typeface="+mn-ea"/>
                <a:cs typeface="+mn-cs"/>
              </a:rPr>
              <a:t>produit</a:t>
            </a:r>
            <a:r>
              <a:rPr lang="en-GB" sz="1200" b="0" i="0" u="none" strike="noStrike" kern="1200" dirty="0">
                <a:solidFill>
                  <a:schemeClr val="tx1"/>
                </a:solidFill>
                <a:effectLst/>
                <a:latin typeface="+mn-lt"/>
                <a:ea typeface="+mn-ea"/>
                <a:cs typeface="+mn-cs"/>
              </a:rPr>
              <a:t> [373], programme [340], tout</a:t>
            </a:r>
            <a:r>
              <a:rPr lang="en-GB" sz="1200" b="0" i="0" u="none" strike="noStrike" kern="1200" baseline="30000" dirty="0">
                <a:solidFill>
                  <a:schemeClr val="tx1"/>
                </a:solidFill>
                <a:effectLst/>
                <a:latin typeface="+mn-lt"/>
                <a:ea typeface="+mn-ea"/>
                <a:cs typeface="+mn-cs"/>
              </a:rPr>
              <a:t>1</a:t>
            </a:r>
            <a:r>
              <a:rPr lang="en-GB" sz="1200" b="0" i="0" u="none" strike="noStrike" kern="1200" dirty="0">
                <a:solidFill>
                  <a:schemeClr val="tx1"/>
                </a:solidFill>
                <a:effectLst/>
                <a:latin typeface="+mn-lt"/>
                <a:ea typeface="+mn-ea"/>
                <a:cs typeface="+mn-cs"/>
              </a:rPr>
              <a:t>, tous</a:t>
            </a:r>
            <a:r>
              <a:rPr lang="en-GB" sz="1200" b="0" i="0" u="none" strike="noStrike" kern="1200" baseline="30000" dirty="0">
                <a:solidFill>
                  <a:schemeClr val="tx1"/>
                </a:solidFill>
                <a:effectLst/>
                <a:latin typeface="+mn-lt"/>
                <a:ea typeface="+mn-ea"/>
                <a:cs typeface="+mn-cs"/>
              </a:rPr>
              <a:t>1</a:t>
            </a:r>
            <a:r>
              <a:rPr lang="en-GB" sz="1200" b="0" i="0" u="none" strike="noStrike" kern="1200" dirty="0">
                <a:solidFill>
                  <a:schemeClr val="tx1"/>
                </a:solidFill>
                <a:effectLst/>
                <a:latin typeface="+mn-lt"/>
                <a:ea typeface="+mn-ea"/>
                <a:cs typeface="+mn-cs"/>
              </a:rPr>
              <a:t> [24]</a:t>
            </a:r>
            <a:endParaRPr lang="en-US" b="0" dirty="0"/>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30</a:t>
            </a:fld>
            <a:endParaRPr lang="en-GB" altLang="en-US">
              <a:solidFill>
                <a:srgbClr val="000000"/>
              </a:solidFill>
            </a:endParaRPr>
          </a:p>
        </p:txBody>
      </p:sp>
    </p:spTree>
    <p:extLst>
      <p:ext uri="{BB962C8B-B14F-4D97-AF65-F5344CB8AC3E}">
        <p14:creationId xmlns:p14="http://schemas.microsoft.com/office/powerpoint/2010/main" val="2086498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attendre</a:t>
            </a:r>
            <a:r>
              <a:rPr lang="en-GB" sz="1200" b="0" i="0" u="none" strike="noStrike" kern="1200" dirty="0">
                <a:solidFill>
                  <a:schemeClr val="tx1"/>
                </a:solidFill>
                <a:effectLst/>
                <a:latin typeface="+mn-lt"/>
                <a:ea typeface="+mn-ea"/>
                <a:cs typeface="+mn-cs"/>
              </a:rPr>
              <a:t> [155], </a:t>
            </a:r>
            <a:r>
              <a:rPr lang="en-GB" sz="1200" b="0" i="0" u="none" strike="noStrike" kern="1200" dirty="0" err="1">
                <a:solidFill>
                  <a:schemeClr val="tx1"/>
                </a:solidFill>
                <a:effectLst/>
                <a:latin typeface="+mn-lt"/>
                <a:ea typeface="+mn-ea"/>
                <a:cs typeface="+mn-cs"/>
              </a:rPr>
              <a:t>descendre</a:t>
            </a:r>
            <a:r>
              <a:rPr lang="en-GB" sz="1200" b="0" i="0" u="none" strike="noStrike" kern="1200" dirty="0">
                <a:solidFill>
                  <a:schemeClr val="tx1"/>
                </a:solidFill>
                <a:effectLst/>
                <a:latin typeface="+mn-lt"/>
                <a:ea typeface="+mn-ea"/>
                <a:cs typeface="+mn-cs"/>
              </a:rPr>
              <a:t> [1705], (</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 bas [7/468], histoire</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[263], règle</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[488], </a:t>
            </a:r>
            <a:r>
              <a:rPr lang="en-GB" sz="1200" b="0" i="0" u="none" strike="noStrike" kern="1200" dirty="0" err="1">
                <a:solidFill>
                  <a:schemeClr val="tx1"/>
                </a:solidFill>
                <a:effectLst/>
                <a:latin typeface="+mn-lt"/>
                <a:ea typeface="+mn-ea"/>
                <a:cs typeface="+mn-cs"/>
              </a:rPr>
              <a:t>piste</a:t>
            </a:r>
            <a:r>
              <a:rPr lang="en-GB" sz="1200" b="0" i="0" u="none" strike="noStrike" kern="1200" dirty="0">
                <a:solidFill>
                  <a:schemeClr val="tx1"/>
                </a:solidFill>
                <a:effectLst/>
                <a:latin typeface="+mn-lt"/>
                <a:ea typeface="+mn-ea"/>
                <a:cs typeface="+mn-cs"/>
              </a:rPr>
              <a:t> [1902], roman [1262], </a:t>
            </a:r>
            <a:r>
              <a:rPr lang="en-GB" sz="1200" b="0" i="0" u="none" strike="noStrike" kern="1200" dirty="0" err="1">
                <a:solidFill>
                  <a:schemeClr val="tx1"/>
                </a:solidFill>
                <a:effectLst/>
                <a:latin typeface="+mn-lt"/>
                <a:ea typeface="+mn-ea"/>
                <a:cs typeface="+mn-cs"/>
              </a:rPr>
              <a:t>texte</a:t>
            </a:r>
            <a:r>
              <a:rPr lang="en-GB" sz="1200" b="0" i="0" u="none" strike="noStrike" kern="1200" dirty="0">
                <a:solidFill>
                  <a:schemeClr val="tx1"/>
                </a:solidFill>
                <a:effectLst/>
                <a:latin typeface="+mn-lt"/>
                <a:ea typeface="+mn-ea"/>
                <a:cs typeface="+mn-cs"/>
              </a:rPr>
              <a:t> [631] </a:t>
            </a:r>
            <a:endParaRPr lang="en-US" b="0" dirty="0"/>
          </a:p>
        </p:txBody>
      </p:sp>
      <p:sp>
        <p:nvSpPr>
          <p:cNvPr id="4" name="Slide Number Placeholder 3"/>
          <p:cNvSpPr>
            <a:spLocks noGrp="1"/>
          </p:cNvSpPr>
          <p:nvPr>
            <p:ph type="sldNum" sz="quarter" idx="5"/>
          </p:nvPr>
        </p:nvSpPr>
        <p:spPr/>
        <p:txBody>
          <a:bodyPr/>
          <a:lstStyle/>
          <a:p>
            <a:fld id="{FC1BA32C-E105-471E-9A5E-07E88562E407}" type="slidenum">
              <a:rPr lang="en-GB" smtClean="0"/>
              <a:t>31</a:t>
            </a:fld>
            <a:endParaRPr lang="en-GB"/>
          </a:p>
        </p:txBody>
      </p:sp>
    </p:spTree>
    <p:extLst>
      <p:ext uri="{BB962C8B-B14F-4D97-AF65-F5344CB8AC3E}">
        <p14:creationId xmlns:p14="http://schemas.microsoft.com/office/powerpoint/2010/main" val="154153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32</a:t>
            </a:fld>
            <a:endParaRPr lang="en-GB"/>
          </a:p>
        </p:txBody>
      </p:sp>
    </p:spTree>
    <p:extLst>
      <p:ext uri="{BB962C8B-B14F-4D97-AF65-F5344CB8AC3E}">
        <p14:creationId xmlns:p14="http://schemas.microsoft.com/office/powerpoint/2010/main" val="299527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82091-1C81-45A9-8E73-11066AF777B4}" type="slidenum">
              <a:rPr lang="en-GB" altLang="en-US" smtClean="0">
                <a:solidFill>
                  <a:srgbClr val="000000"/>
                </a:solidFill>
              </a:rPr>
              <a:pPr/>
              <a:t>3</a:t>
            </a:fld>
            <a:endParaRPr lang="en-GB" altLang="en-US">
              <a:solidFill>
                <a:srgbClr val="000000"/>
              </a:solidFill>
            </a:endParaRPr>
          </a:p>
        </p:txBody>
      </p:sp>
    </p:spTree>
    <p:extLst>
      <p:ext uri="{BB962C8B-B14F-4D97-AF65-F5344CB8AC3E}">
        <p14:creationId xmlns:p14="http://schemas.microsoft.com/office/powerpoint/2010/main" val="3693346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conduire</a:t>
            </a:r>
            <a:r>
              <a:rPr lang="en-GB" sz="1200" b="0" i="0" u="none" strike="noStrike" kern="1200" dirty="0">
                <a:solidFill>
                  <a:schemeClr val="tx1"/>
                </a:solidFill>
                <a:effectLst/>
                <a:latin typeface="+mn-lt"/>
                <a:ea typeface="+mn-ea"/>
                <a:cs typeface="+mn-cs"/>
              </a:rPr>
              <a:t> [487], </a:t>
            </a:r>
            <a:r>
              <a:rPr lang="en-GB" sz="1200" b="0" i="0" u="none" strike="noStrike" kern="1200" dirty="0" err="1">
                <a:solidFill>
                  <a:schemeClr val="tx1"/>
                </a:solidFill>
                <a:effectLst/>
                <a:latin typeface="+mn-lt"/>
                <a:ea typeface="+mn-ea"/>
                <a:cs typeface="+mn-cs"/>
              </a:rPr>
              <a:t>dites</a:t>
            </a:r>
            <a:r>
              <a:rPr lang="en-GB" sz="1200" b="0" i="0" u="none" strike="noStrike" kern="1200" dirty="0">
                <a:solidFill>
                  <a:schemeClr val="tx1"/>
                </a:solidFill>
                <a:effectLst/>
                <a:latin typeface="+mn-lt"/>
                <a:ea typeface="+mn-ea"/>
                <a:cs typeface="+mn-cs"/>
              </a:rPr>
              <a:t> [37], </a:t>
            </a:r>
            <a:r>
              <a:rPr lang="en-GB" sz="1200" b="0" i="0" u="none" strike="noStrike" kern="1200" dirty="0" err="1">
                <a:solidFill>
                  <a:schemeClr val="tx1"/>
                </a:solidFill>
                <a:effectLst/>
                <a:latin typeface="+mn-lt"/>
                <a:ea typeface="+mn-ea"/>
                <a:cs typeface="+mn-cs"/>
              </a:rPr>
              <a:t>interdire</a:t>
            </a:r>
            <a:r>
              <a:rPr lang="en-GB" sz="1200" b="0" i="0" u="none" strike="noStrike" kern="1200" dirty="0">
                <a:solidFill>
                  <a:schemeClr val="tx1"/>
                </a:solidFill>
                <a:effectLst/>
                <a:latin typeface="+mn-lt"/>
                <a:ea typeface="+mn-ea"/>
                <a:cs typeface="+mn-cs"/>
              </a:rPr>
              <a:t> [533], </a:t>
            </a:r>
            <a:r>
              <a:rPr lang="en-GB" sz="1200" b="1" i="0" u="none" strike="noStrike" kern="1200" dirty="0" err="1">
                <a:solidFill>
                  <a:schemeClr val="tx1"/>
                </a:solidFill>
                <a:effectLst/>
                <a:latin typeface="+mn-lt"/>
                <a:ea typeface="+mn-ea"/>
                <a:cs typeface="+mn-cs"/>
              </a:rPr>
              <a:t>inscrire</a:t>
            </a:r>
            <a:r>
              <a:rPr lang="en-GB" sz="1200" b="0" i="0" u="none" strike="noStrike" kern="1200" dirty="0">
                <a:solidFill>
                  <a:schemeClr val="tx1"/>
                </a:solidFill>
                <a:effectLst/>
                <a:latin typeface="+mn-lt"/>
                <a:ea typeface="+mn-ea"/>
                <a:cs typeface="+mn-cs"/>
              </a:rPr>
              <a:t> [1004], lieu [117], </a:t>
            </a:r>
            <a:r>
              <a:rPr lang="en-GB" sz="1200" b="0" i="0" u="none" strike="noStrike" kern="1200" dirty="0" err="1">
                <a:solidFill>
                  <a:schemeClr val="tx1"/>
                </a:solidFill>
                <a:effectLst/>
                <a:latin typeface="+mn-lt"/>
                <a:ea typeface="+mn-ea"/>
                <a:cs typeface="+mn-cs"/>
              </a:rPr>
              <a:t>arbre</a:t>
            </a:r>
            <a:r>
              <a:rPr lang="en-GB" sz="1200" b="0" i="0" u="none" strike="noStrike" kern="1200" dirty="0">
                <a:solidFill>
                  <a:schemeClr val="tx1"/>
                </a:solidFill>
                <a:effectLst/>
                <a:latin typeface="+mn-lt"/>
                <a:ea typeface="+mn-ea"/>
                <a:cs typeface="+mn-cs"/>
              </a:rPr>
              <a:t> [2111], </a:t>
            </a:r>
            <a:r>
              <a:rPr lang="en-GB" sz="1200" b="1" i="0" u="none" strike="noStrike" kern="1200" dirty="0" err="1">
                <a:solidFill>
                  <a:schemeClr val="tx1"/>
                </a:solidFill>
                <a:effectLst/>
                <a:latin typeface="+mn-lt"/>
                <a:ea typeface="+mn-ea"/>
                <a:cs typeface="+mn-cs"/>
              </a:rPr>
              <a:t>autobus</a:t>
            </a:r>
            <a:r>
              <a:rPr lang="en-GB" sz="1200" b="0" i="0" u="none" strike="noStrike" kern="1200" dirty="0">
                <a:solidFill>
                  <a:schemeClr val="tx1"/>
                </a:solidFill>
                <a:effectLst/>
                <a:latin typeface="+mn-lt"/>
                <a:ea typeface="+mn-ea"/>
                <a:cs typeface="+mn-cs"/>
              </a:rPr>
              <a:t> [4216], </a:t>
            </a:r>
            <a:r>
              <a:rPr lang="en-GB" sz="1200" b="0" i="0" u="none" strike="noStrike" kern="1200" dirty="0" err="1">
                <a:solidFill>
                  <a:schemeClr val="tx1"/>
                </a:solidFill>
                <a:effectLst/>
                <a:latin typeface="+mn-lt"/>
                <a:ea typeface="+mn-ea"/>
                <a:cs typeface="+mn-cs"/>
              </a:rPr>
              <a:t>neige</a:t>
            </a:r>
            <a:r>
              <a:rPr lang="en-GB" sz="1200" b="0" i="0" u="none" strike="noStrike" kern="1200" dirty="0">
                <a:solidFill>
                  <a:schemeClr val="tx1"/>
                </a:solidFill>
                <a:effectLst/>
                <a:latin typeface="+mn-lt"/>
                <a:ea typeface="+mn-ea"/>
                <a:cs typeface="+mn-cs"/>
              </a:rPr>
              <a:t> [1824], </a:t>
            </a:r>
            <a:r>
              <a:rPr lang="en-GB" sz="1200" b="0" i="0" u="none" strike="noStrike" kern="1200" dirty="0" err="1">
                <a:solidFill>
                  <a:schemeClr val="tx1"/>
                </a:solidFill>
                <a:effectLst/>
                <a:latin typeface="+mn-lt"/>
                <a:ea typeface="+mn-ea"/>
                <a:cs typeface="+mn-cs"/>
              </a:rPr>
              <a:t>chaud</a:t>
            </a:r>
            <a:r>
              <a:rPr lang="en-GB" sz="1200" b="0" i="0" u="none" strike="noStrike" kern="1200" dirty="0">
                <a:solidFill>
                  <a:schemeClr val="tx1"/>
                </a:solidFill>
                <a:effectLst/>
                <a:latin typeface="+mn-lt"/>
                <a:ea typeface="+mn-ea"/>
                <a:cs typeface="+mn-cs"/>
              </a:rPr>
              <a:t> [1852], </a:t>
            </a:r>
            <a:r>
              <a:rPr lang="en-GB" sz="1200" b="0" i="0" u="none" strike="noStrike" kern="1200" dirty="0" err="1">
                <a:solidFill>
                  <a:schemeClr val="tx1"/>
                </a:solidFill>
                <a:effectLst/>
                <a:latin typeface="+mn-lt"/>
                <a:ea typeface="+mn-ea"/>
                <a:cs typeface="+mn-cs"/>
              </a:rPr>
              <a:t>froid</a:t>
            </a:r>
            <a:r>
              <a:rPr lang="en-GB" sz="1200" b="0" i="0" u="none" strike="noStrike" kern="1200" dirty="0">
                <a:solidFill>
                  <a:schemeClr val="tx1"/>
                </a:solidFill>
                <a:effectLst/>
                <a:latin typeface="+mn-lt"/>
                <a:ea typeface="+mn-ea"/>
                <a:cs typeface="+mn-cs"/>
              </a:rPr>
              <a:t> [1307], </a:t>
            </a:r>
            <a:r>
              <a:rPr lang="en-GB" sz="1200" b="1" i="0" u="none" strike="noStrike" kern="1200" dirty="0" err="1">
                <a:solidFill>
                  <a:schemeClr val="tx1"/>
                </a:solidFill>
                <a:effectLst/>
                <a:latin typeface="+mn-lt"/>
                <a:ea typeface="+mn-ea"/>
                <a:cs typeface="+mn-cs"/>
              </a:rPr>
              <a:t>scolaire</a:t>
            </a:r>
            <a:r>
              <a:rPr lang="en-GB" sz="1200" b="0" i="0" u="none" strike="noStrike" kern="1200" dirty="0">
                <a:solidFill>
                  <a:schemeClr val="tx1"/>
                </a:solidFill>
                <a:effectLst/>
                <a:latin typeface="+mn-lt"/>
                <a:ea typeface="+mn-ea"/>
                <a:cs typeface="+mn-cs"/>
              </a:rPr>
              <a:t> [1993]</a:t>
            </a:r>
            <a:br>
              <a:rPr lang="en-GB"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C1BA32C-E105-471E-9A5E-07E88562E407}" type="slidenum">
              <a:rPr lang="en-GB" smtClean="0"/>
              <a:t>33</a:t>
            </a:fld>
            <a:endParaRPr lang="en-GB"/>
          </a:p>
        </p:txBody>
      </p:sp>
    </p:spTree>
    <p:extLst>
      <p:ext uri="{BB962C8B-B14F-4D97-AF65-F5344CB8AC3E}">
        <p14:creationId xmlns:p14="http://schemas.microsoft.com/office/powerpoint/2010/main" val="222171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34</a:t>
            </a:fld>
            <a:endParaRPr lang="en-GB"/>
          </a:p>
        </p:txBody>
      </p:sp>
    </p:spTree>
    <p:extLst>
      <p:ext uri="{BB962C8B-B14F-4D97-AF65-F5344CB8AC3E}">
        <p14:creationId xmlns:p14="http://schemas.microsoft.com/office/powerpoint/2010/main" val="255438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35</a:t>
            </a:fld>
            <a:endParaRPr lang="en-GB"/>
          </a:p>
        </p:txBody>
      </p:sp>
    </p:spTree>
    <p:extLst>
      <p:ext uri="{BB962C8B-B14F-4D97-AF65-F5344CB8AC3E}">
        <p14:creationId xmlns:p14="http://schemas.microsoft.com/office/powerpoint/2010/main" val="3090393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1BA32C-E105-471E-9A5E-07E88562E407}" type="slidenum">
              <a:rPr lang="en-GB" smtClean="0"/>
              <a:t>36</a:t>
            </a:fld>
            <a:endParaRPr lang="en-GB"/>
          </a:p>
        </p:txBody>
      </p:sp>
    </p:spTree>
    <p:extLst>
      <p:ext uri="{BB962C8B-B14F-4D97-AF65-F5344CB8AC3E}">
        <p14:creationId xmlns:p14="http://schemas.microsoft.com/office/powerpoint/2010/main" val="2216727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commencer [139], </a:t>
            </a:r>
            <a:r>
              <a:rPr lang="en-GB" sz="1200" b="0" i="0" u="none" strike="noStrike" kern="1200" dirty="0" err="1">
                <a:solidFill>
                  <a:schemeClr val="tx1"/>
                </a:solidFill>
                <a:effectLst/>
                <a:latin typeface="+mn-lt"/>
                <a:ea typeface="+mn-ea"/>
                <a:cs typeface="+mn-cs"/>
              </a:rPr>
              <a:t>expliquer</a:t>
            </a:r>
            <a:r>
              <a:rPr lang="en-GB" sz="1200" b="0" i="0" u="none" strike="noStrike" kern="1200" dirty="0">
                <a:solidFill>
                  <a:schemeClr val="tx1"/>
                </a:solidFill>
                <a:effectLst/>
                <a:latin typeface="+mn-lt"/>
                <a:ea typeface="+mn-ea"/>
                <a:cs typeface="+mn-cs"/>
              </a:rPr>
              <a:t> [252], </a:t>
            </a:r>
            <a:r>
              <a:rPr lang="en-GB" sz="1200" b="0" i="0" u="none" strike="noStrike" kern="1200" dirty="0" err="1">
                <a:solidFill>
                  <a:schemeClr val="tx1"/>
                </a:solidFill>
                <a:effectLst/>
                <a:latin typeface="+mn-lt"/>
                <a:ea typeface="+mn-ea"/>
                <a:cs typeface="+mn-cs"/>
              </a:rPr>
              <a:t>emprunter</a:t>
            </a:r>
            <a:r>
              <a:rPr lang="en-GB" sz="1200" b="0" i="0" u="none" strike="noStrike" kern="1200" dirty="0">
                <a:solidFill>
                  <a:schemeClr val="tx1"/>
                </a:solidFill>
                <a:effectLst/>
                <a:latin typeface="+mn-lt"/>
                <a:ea typeface="+mn-ea"/>
                <a:cs typeface="+mn-cs"/>
              </a:rPr>
              <a:t> [1123], quitter [507], </a:t>
            </a:r>
            <a:r>
              <a:rPr lang="en-GB" sz="1200" b="0" i="0" u="none" strike="noStrike" kern="1200" dirty="0" err="1">
                <a:solidFill>
                  <a:schemeClr val="tx1"/>
                </a:solidFill>
                <a:effectLst/>
                <a:latin typeface="+mn-lt"/>
                <a:ea typeface="+mn-ea"/>
                <a:cs typeface="+mn-cs"/>
              </a:rPr>
              <a:t>bibliothèque</a:t>
            </a:r>
            <a:r>
              <a:rPr lang="en-GB" sz="1200" b="0" i="0" u="none" strike="noStrike" kern="1200" dirty="0">
                <a:solidFill>
                  <a:schemeClr val="tx1"/>
                </a:solidFill>
                <a:effectLst/>
                <a:latin typeface="+mn-lt"/>
                <a:ea typeface="+mn-ea"/>
                <a:cs typeface="+mn-cs"/>
              </a:rPr>
              <a:t> [2511], </a:t>
            </a:r>
            <a:r>
              <a:rPr lang="en-GB" sz="1200" b="0" i="0" u="none" strike="noStrike" kern="1200" dirty="0" err="1">
                <a:solidFill>
                  <a:schemeClr val="tx1"/>
                </a:solidFill>
                <a:effectLst/>
                <a:latin typeface="+mn-lt"/>
                <a:ea typeface="+mn-ea"/>
                <a:cs typeface="+mn-cs"/>
              </a:rPr>
              <a:t>cours</a:t>
            </a:r>
            <a:r>
              <a:rPr lang="en-GB" sz="1200" b="0" i="0" u="none" strike="noStrike" kern="1200" dirty="0">
                <a:solidFill>
                  <a:schemeClr val="tx1"/>
                </a:solidFill>
                <a:effectLst/>
                <a:latin typeface="+mn-lt"/>
                <a:ea typeface="+mn-ea"/>
                <a:cs typeface="+mn-cs"/>
              </a:rPr>
              <a:t> [169], </a:t>
            </a:r>
            <a:r>
              <a:rPr lang="en-GB" sz="1200" b="0" i="0" u="none" strike="noStrike" kern="1200" dirty="0" err="1">
                <a:solidFill>
                  <a:schemeClr val="tx1"/>
                </a:solidFill>
                <a:effectLst/>
                <a:latin typeface="+mn-lt"/>
                <a:ea typeface="+mn-ea"/>
                <a:cs typeface="+mn-cs"/>
              </a:rPr>
              <a:t>fois</a:t>
            </a:r>
            <a:r>
              <a:rPr lang="en-GB" sz="1200" b="0" i="0" u="none" strike="noStrike" kern="1200" dirty="0">
                <a:solidFill>
                  <a:schemeClr val="tx1"/>
                </a:solidFill>
                <a:effectLst/>
                <a:latin typeface="+mn-lt"/>
                <a:ea typeface="+mn-ea"/>
                <a:cs typeface="+mn-cs"/>
              </a:rPr>
              <a:t> [49], </a:t>
            </a:r>
            <a:r>
              <a:rPr lang="en-GB" sz="1200" b="0" i="0" u="none" strike="noStrike" kern="1200" dirty="0" err="1">
                <a:solidFill>
                  <a:schemeClr val="tx1"/>
                </a:solidFill>
                <a:effectLst/>
                <a:latin typeface="+mn-lt"/>
                <a:ea typeface="+mn-ea"/>
                <a:cs typeface="+mn-cs"/>
              </a:rPr>
              <a:t>tâche</a:t>
            </a:r>
            <a:r>
              <a:rPr lang="en-GB" sz="1200" b="0" i="0" u="none" strike="noStrike" kern="1200" dirty="0">
                <a:solidFill>
                  <a:schemeClr val="tx1"/>
                </a:solidFill>
                <a:effectLst/>
                <a:latin typeface="+mn-lt"/>
                <a:ea typeface="+mn-ea"/>
                <a:cs typeface="+mn-cs"/>
              </a:rPr>
              <a:t> [887], déjà</a:t>
            </a:r>
            <a:r>
              <a:rPr lang="en-GB" sz="1200" b="0" i="0" u="none" strike="noStrike" kern="1200" baseline="30000" dirty="0">
                <a:solidFill>
                  <a:schemeClr val="tx1"/>
                </a:solidFill>
                <a:effectLst/>
                <a:latin typeface="+mn-lt"/>
                <a:ea typeface="+mn-ea"/>
                <a:cs typeface="+mn-cs"/>
              </a:rPr>
              <a:t>1</a:t>
            </a:r>
            <a:r>
              <a:rPr lang="en-GB" sz="1200" b="0" i="0" u="none" strike="noStrike" kern="1200" dirty="0">
                <a:solidFill>
                  <a:schemeClr val="tx1"/>
                </a:solidFill>
                <a:effectLst/>
                <a:latin typeface="+mn-lt"/>
                <a:ea typeface="+mn-ea"/>
                <a:cs typeface="+mn-cs"/>
              </a:rPr>
              <a:t> [58], </a:t>
            </a:r>
            <a:r>
              <a:rPr lang="en-GB" sz="1200" b="0" i="0" u="none" strike="noStrike" kern="1200" dirty="0" err="1">
                <a:solidFill>
                  <a:schemeClr val="tx1"/>
                </a:solidFill>
                <a:effectLst/>
                <a:latin typeface="+mn-lt"/>
                <a:ea typeface="+mn-ea"/>
                <a:cs typeface="+mn-cs"/>
              </a:rPr>
              <a:t>enfin</a:t>
            </a:r>
            <a:r>
              <a:rPr lang="en-GB" sz="1200" b="0" i="0" u="none" strike="noStrike" kern="1200" dirty="0">
                <a:solidFill>
                  <a:schemeClr val="tx1"/>
                </a:solidFill>
                <a:effectLst/>
                <a:latin typeface="+mn-lt"/>
                <a:ea typeface="+mn-ea"/>
                <a:cs typeface="+mn-cs"/>
              </a:rPr>
              <a:t> [349], </a:t>
            </a:r>
            <a:r>
              <a:rPr lang="en-GB" sz="1200" b="0" i="0" u="none" strike="noStrike" kern="1200" dirty="0" err="1">
                <a:solidFill>
                  <a:schemeClr val="tx1"/>
                </a:solidFill>
                <a:effectLst/>
                <a:latin typeface="+mn-lt"/>
                <a:ea typeface="+mn-ea"/>
                <a:cs typeface="+mn-cs"/>
              </a:rPr>
              <a:t>toujours</a:t>
            </a:r>
            <a:r>
              <a:rPr lang="en-GB" sz="1200" b="0" i="0" u="none" strike="noStrike" kern="1200" dirty="0">
                <a:solidFill>
                  <a:schemeClr val="tx1"/>
                </a:solidFill>
                <a:effectLst/>
                <a:latin typeface="+mn-lt"/>
                <a:ea typeface="+mn-ea"/>
                <a:cs typeface="+mn-cs"/>
              </a:rPr>
              <a:t> [103]</a:t>
            </a:r>
            <a:r>
              <a:rPr lang="en-GB" b="0" dirty="0"/>
              <a:t> </a:t>
            </a:r>
            <a:endParaRPr lang="en-US" b="0" dirty="0"/>
          </a:p>
        </p:txBody>
      </p:sp>
      <p:sp>
        <p:nvSpPr>
          <p:cNvPr id="4" name="Slide Number Placeholder 3"/>
          <p:cNvSpPr>
            <a:spLocks noGrp="1"/>
          </p:cNvSpPr>
          <p:nvPr>
            <p:ph type="sldNum" sz="quarter" idx="5"/>
          </p:nvPr>
        </p:nvSpPr>
        <p:spPr/>
        <p:txBody>
          <a:bodyPr/>
          <a:lstStyle/>
          <a:p>
            <a:fld id="{FC1BA32C-E105-471E-9A5E-07E88562E407}" type="slidenum">
              <a:rPr lang="en-GB" smtClean="0"/>
              <a:t>37</a:t>
            </a:fld>
            <a:endParaRPr lang="en-GB"/>
          </a:p>
        </p:txBody>
      </p:sp>
    </p:spTree>
    <p:extLst>
      <p:ext uri="{BB962C8B-B14F-4D97-AF65-F5344CB8AC3E}">
        <p14:creationId xmlns:p14="http://schemas.microsoft.com/office/powerpoint/2010/main" val="2709530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bu</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boire</a:t>
            </a:r>
            <a:r>
              <a:rPr lang="en-GB" sz="1200" b="0" i="0" u="none" strike="noStrike" kern="1200" dirty="0">
                <a:solidFill>
                  <a:schemeClr val="tx1"/>
                </a:solidFill>
                <a:effectLst/>
                <a:latin typeface="+mn-lt"/>
                <a:ea typeface="+mn-ea"/>
                <a:cs typeface="+mn-cs"/>
              </a:rPr>
              <a:t> - 1879], </a:t>
            </a:r>
            <a:r>
              <a:rPr lang="en-GB" sz="1200" b="0" i="0" u="none" strike="noStrike" kern="1200" dirty="0" err="1">
                <a:solidFill>
                  <a:schemeClr val="tx1"/>
                </a:solidFill>
                <a:effectLst/>
                <a:latin typeface="+mn-lt"/>
                <a:ea typeface="+mn-ea"/>
                <a:cs typeface="+mn-cs"/>
              </a:rPr>
              <a:t>eu</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avoir</a:t>
            </a:r>
            <a:r>
              <a:rPr lang="en-GB" sz="1200" b="0" i="0" u="none" strike="noStrike" kern="1200" dirty="0">
                <a:solidFill>
                  <a:schemeClr val="tx1"/>
                </a:solidFill>
                <a:effectLst/>
                <a:latin typeface="+mn-lt"/>
                <a:ea typeface="+mn-ea"/>
                <a:cs typeface="+mn-cs"/>
              </a:rPr>
              <a:t> - 8], pris [prendre - 43], accident [1227], bras [1253], jambe [2472], mal</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[277], </a:t>
            </a:r>
            <a:r>
              <a:rPr lang="en-GB" sz="1200" b="0" i="0" u="none" strike="noStrike" kern="1200" dirty="0" err="1">
                <a:solidFill>
                  <a:schemeClr val="tx1"/>
                </a:solidFill>
                <a:effectLst/>
                <a:latin typeface="+mn-lt"/>
                <a:ea typeface="+mn-ea"/>
                <a:cs typeface="+mn-cs"/>
              </a:rPr>
              <a:t>maladie</a:t>
            </a:r>
            <a:r>
              <a:rPr lang="en-GB" sz="1200" b="0" i="0" u="none" strike="noStrike" kern="1200" dirty="0">
                <a:solidFill>
                  <a:schemeClr val="tx1"/>
                </a:solidFill>
                <a:effectLst/>
                <a:latin typeface="+mn-lt"/>
                <a:ea typeface="+mn-ea"/>
                <a:cs typeface="+mn-cs"/>
              </a:rPr>
              <a:t> [793], petit-déjeuner [&gt;5000], photo [1412], déjà</a:t>
            </a:r>
            <a:r>
              <a:rPr lang="en-GB" sz="1200" b="0" i="0" u="none" strike="noStrike" kern="1200" baseline="30000" dirty="0">
                <a:solidFill>
                  <a:schemeClr val="tx1"/>
                </a:solidFill>
                <a:effectLst/>
                <a:latin typeface="+mn-lt"/>
                <a:ea typeface="+mn-ea"/>
                <a:cs typeface="+mn-cs"/>
              </a:rPr>
              <a:t>2 </a:t>
            </a:r>
            <a:r>
              <a:rPr lang="en-GB" sz="1200" b="0" i="0" u="none" strike="noStrike" kern="1200" dirty="0">
                <a:solidFill>
                  <a:schemeClr val="tx1"/>
                </a:solidFill>
                <a:effectLst/>
                <a:latin typeface="+mn-lt"/>
                <a:ea typeface="+mn-ea"/>
                <a:cs typeface="+mn-cs"/>
              </a:rPr>
              <a:t>[58], pas encore [18/51], </a:t>
            </a:r>
            <a:r>
              <a:rPr lang="en-GB" sz="1200" b="0" i="0" u="none" strike="noStrike" kern="1200" dirty="0" err="1">
                <a:solidFill>
                  <a:schemeClr val="tx1"/>
                </a:solidFill>
                <a:effectLst/>
                <a:latin typeface="+mn-lt"/>
                <a:ea typeface="+mn-ea"/>
                <a:cs typeface="+mn-cs"/>
              </a:rPr>
              <a:t>ensuite</a:t>
            </a:r>
            <a:r>
              <a:rPr lang="en-GB" sz="1200" b="0" i="0" u="none" strike="noStrike" kern="1200" dirty="0">
                <a:solidFill>
                  <a:schemeClr val="tx1"/>
                </a:solidFill>
                <a:effectLst/>
                <a:latin typeface="+mn-lt"/>
                <a:ea typeface="+mn-ea"/>
                <a:cs typeface="+mn-cs"/>
              </a:rPr>
              <a:t> [265]</a:t>
            </a:r>
            <a:br>
              <a:rPr lang="en-GB"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C1BA32C-E105-471E-9A5E-07E88562E407}" type="slidenum">
              <a:rPr lang="en-GB" smtClean="0"/>
              <a:t>40</a:t>
            </a:fld>
            <a:endParaRPr lang="en-GB"/>
          </a:p>
        </p:txBody>
      </p:sp>
    </p:spTree>
    <p:extLst>
      <p:ext uri="{BB962C8B-B14F-4D97-AF65-F5344CB8AC3E}">
        <p14:creationId xmlns:p14="http://schemas.microsoft.com/office/powerpoint/2010/main" val="186010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lever, </a:t>
            </a:r>
            <a:r>
              <a:rPr lang="en-GB" sz="1200" b="0" i="0" u="none" strike="noStrike" kern="1200" dirty="0" err="1">
                <a:solidFill>
                  <a:schemeClr val="tx1"/>
                </a:solidFill>
                <a:effectLst/>
                <a:latin typeface="+mn-lt"/>
                <a:ea typeface="+mn-ea"/>
                <a:cs typeface="+mn-cs"/>
              </a:rPr>
              <a:t>lève</a:t>
            </a:r>
            <a:r>
              <a:rPr lang="en-GB" sz="1200" b="0" i="0" u="none" strike="noStrike" kern="1200" dirty="0">
                <a:solidFill>
                  <a:schemeClr val="tx1"/>
                </a:solidFill>
                <a:effectLst/>
                <a:latin typeface="+mn-lt"/>
                <a:ea typeface="+mn-ea"/>
                <a:cs typeface="+mn-cs"/>
              </a:rPr>
              <a:t> [837], </a:t>
            </a:r>
            <a:r>
              <a:rPr lang="en-GB" sz="1200" b="0" i="0" u="none" strike="noStrike" kern="1200" dirty="0" err="1">
                <a:solidFill>
                  <a:schemeClr val="tx1"/>
                </a:solidFill>
                <a:effectLst/>
                <a:latin typeface="+mn-lt"/>
                <a:ea typeface="+mn-ea"/>
                <a:cs typeface="+mn-cs"/>
              </a:rPr>
              <a:t>reposer</a:t>
            </a:r>
            <a:r>
              <a:rPr lang="en-GB" sz="1200" b="0" i="0" u="none" strike="noStrike" kern="1200" dirty="0">
                <a:solidFill>
                  <a:schemeClr val="tx1"/>
                </a:solidFill>
                <a:effectLst/>
                <a:latin typeface="+mn-lt"/>
                <a:ea typeface="+mn-ea"/>
                <a:cs typeface="+mn-cs"/>
              </a:rPr>
              <a:t> [776], chapeau [2908], cuisine</a:t>
            </a:r>
            <a:r>
              <a:rPr lang="en-GB" sz="1200" b="0" i="0" u="none" strike="noStrike" kern="1200" baseline="30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[2618], main [418], manteau [3764], matin [442], </a:t>
            </a:r>
            <a:r>
              <a:rPr lang="en-GB" sz="1200" b="0" i="0" u="none" strike="noStrike" kern="1200" dirty="0" err="1">
                <a:solidFill>
                  <a:schemeClr val="tx1"/>
                </a:solidFill>
                <a:effectLst/>
                <a:latin typeface="+mn-lt"/>
                <a:ea typeface="+mn-ea"/>
                <a:cs typeface="+mn-cs"/>
              </a:rPr>
              <a:t>pluie</a:t>
            </a:r>
            <a:r>
              <a:rPr lang="en-GB" sz="1200" b="0" i="0" u="none" strike="noStrike" kern="1200" dirty="0">
                <a:solidFill>
                  <a:schemeClr val="tx1"/>
                </a:solidFill>
                <a:effectLst/>
                <a:latin typeface="+mn-lt"/>
                <a:ea typeface="+mn-ea"/>
                <a:cs typeface="+mn-cs"/>
              </a:rPr>
              <a:t> [2217], tête [343]</a:t>
            </a:r>
            <a:r>
              <a:rPr lang="en-GB" b="0" dirty="0"/>
              <a:t> </a:t>
            </a:r>
            <a:endParaRPr lang="en-US" b="0" dirty="0"/>
          </a:p>
        </p:txBody>
      </p:sp>
      <p:sp>
        <p:nvSpPr>
          <p:cNvPr id="4" name="Slide Number Placeholder 3"/>
          <p:cNvSpPr>
            <a:spLocks noGrp="1"/>
          </p:cNvSpPr>
          <p:nvPr>
            <p:ph type="sldNum" sz="quarter" idx="5"/>
          </p:nvPr>
        </p:nvSpPr>
        <p:spPr/>
        <p:txBody>
          <a:bodyPr/>
          <a:lstStyle/>
          <a:p>
            <a:fld id="{FC1BA32C-E105-471E-9A5E-07E88562E407}" type="slidenum">
              <a:rPr lang="en-GB" smtClean="0"/>
              <a:t>41</a:t>
            </a:fld>
            <a:endParaRPr lang="en-GB"/>
          </a:p>
        </p:txBody>
      </p:sp>
    </p:spTree>
    <p:extLst>
      <p:ext uri="{BB962C8B-B14F-4D97-AF65-F5344CB8AC3E}">
        <p14:creationId xmlns:p14="http://schemas.microsoft.com/office/powerpoint/2010/main" val="2961529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845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087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although not, of course with SFC!).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r>
              <a:rPr lang="en-GB" baseline="0" dirty="0"/>
              <a:t>Word frequency rankings (1 is the most common word in French): </a:t>
            </a:r>
            <a:br>
              <a:rPr lang="en-GB" baseline="0" dirty="0"/>
            </a:br>
            <a:r>
              <a:rPr lang="en-GB" b="1" baseline="0" dirty="0" err="1"/>
              <a:t>histoire</a:t>
            </a:r>
            <a:r>
              <a:rPr lang="en-GB" baseline="0" dirty="0"/>
              <a:t> [263]; </a:t>
            </a:r>
            <a:r>
              <a:rPr lang="en-GB" b="1" baseline="0" dirty="0" err="1"/>
              <a:t>huit</a:t>
            </a:r>
            <a:r>
              <a:rPr lang="en-GB" b="1" baseline="0" dirty="0"/>
              <a:t> </a:t>
            </a:r>
            <a:r>
              <a:rPr lang="en-GB" b="0" baseline="0" dirty="0"/>
              <a:t>[877];</a:t>
            </a:r>
            <a:r>
              <a:rPr lang="en-GB" baseline="0" dirty="0"/>
              <a:t> </a:t>
            </a:r>
            <a:r>
              <a:rPr lang="en-GB" b="1" baseline="0" dirty="0" err="1"/>
              <a:t>hôpital</a:t>
            </a:r>
            <a:r>
              <a:rPr lang="en-GB" baseline="0" dirty="0"/>
              <a:t> [1308]; </a:t>
            </a:r>
            <a:r>
              <a:rPr lang="en-GB" b="1" baseline="0" dirty="0" err="1"/>
              <a:t>hôtel</a:t>
            </a:r>
            <a:r>
              <a:rPr lang="en-GB" baseline="0" dirty="0"/>
              <a:t> [1774]; </a:t>
            </a:r>
            <a:r>
              <a:rPr lang="en-GB" b="1" baseline="0" dirty="0"/>
              <a:t>hiver</a:t>
            </a:r>
            <a:r>
              <a:rPr lang="en-GB" baseline="0" dirty="0"/>
              <a:t> [1586]; </a:t>
            </a:r>
            <a:r>
              <a:rPr lang="en-GB" b="1" baseline="0" dirty="0" err="1"/>
              <a:t>heure</a:t>
            </a:r>
            <a:r>
              <a:rPr lang="en-GB" b="1" baseline="0" dirty="0"/>
              <a:t> </a:t>
            </a:r>
            <a:r>
              <a:rPr lang="en-GB" baseline="0" dirty="0"/>
              <a:t>[99].</a:t>
            </a:r>
          </a:p>
          <a:p>
            <a:r>
              <a:rPr lang="en-GB" b="1" baseline="0" dirty="0"/>
              <a:t>camp</a:t>
            </a:r>
            <a:r>
              <a:rPr lang="en-GB" baseline="0" dirty="0"/>
              <a:t> [1084]; </a:t>
            </a:r>
            <a:r>
              <a:rPr lang="en-GB" b="1" baseline="0" dirty="0"/>
              <a:t>chambre </a:t>
            </a:r>
            <a:r>
              <a:rPr lang="en-GB" b="0" baseline="0" dirty="0"/>
              <a:t>[633]</a:t>
            </a:r>
            <a:r>
              <a:rPr lang="en-GB" baseline="0" dirty="0"/>
              <a:t> </a:t>
            </a:r>
            <a:r>
              <a:rPr lang="en-GB" b="1" baseline="0" dirty="0"/>
              <a:t>ensemble</a:t>
            </a:r>
            <a:r>
              <a:rPr lang="en-GB" baseline="0" dirty="0"/>
              <a:t> [124]; </a:t>
            </a:r>
            <a:r>
              <a:rPr lang="en-GB" b="1" baseline="0" dirty="0" err="1"/>
              <a:t>printemps</a:t>
            </a:r>
            <a:r>
              <a:rPr lang="en-GB" baseline="0" dirty="0"/>
              <a:t> [1288]; </a:t>
            </a:r>
            <a:r>
              <a:rPr lang="en-GB" b="1" baseline="0" dirty="0"/>
              <a:t>temps</a:t>
            </a:r>
            <a:r>
              <a:rPr lang="en-GB" baseline="0" dirty="0"/>
              <a:t> [65]; </a:t>
            </a:r>
            <a:r>
              <a:rPr lang="en-GB" b="1" baseline="0" dirty="0" err="1"/>
              <a:t>ressembler</a:t>
            </a:r>
            <a:r>
              <a:rPr lang="en-GB" b="1" baseline="0" dirty="0"/>
              <a:t> </a:t>
            </a:r>
            <a:r>
              <a:rPr lang="en-GB" baseline="0" dirty="0"/>
              <a:t>[1398].</a:t>
            </a:r>
          </a:p>
          <a:p>
            <a:r>
              <a:rPr lang="en-GB" b="1" baseline="0" dirty="0" err="1"/>
              <a:t>faim</a:t>
            </a:r>
            <a:r>
              <a:rPr lang="en-GB" baseline="0" dirty="0"/>
              <a:t> [1986]; </a:t>
            </a:r>
            <a:r>
              <a:rPr lang="en-GB" b="1" baseline="0" dirty="0"/>
              <a:t>simple </a:t>
            </a:r>
            <a:r>
              <a:rPr lang="en-GB" b="0" baseline="0" dirty="0"/>
              <a:t>[212];</a:t>
            </a:r>
            <a:r>
              <a:rPr lang="en-GB" baseline="0" dirty="0"/>
              <a:t> </a:t>
            </a:r>
            <a:r>
              <a:rPr lang="en-GB" b="1" baseline="0" dirty="0"/>
              <a:t>important</a:t>
            </a:r>
            <a:r>
              <a:rPr lang="en-GB" baseline="0" dirty="0"/>
              <a:t> [215]; </a:t>
            </a:r>
            <a:r>
              <a:rPr lang="en-GB" b="1" baseline="0" dirty="0" err="1"/>
              <a:t>grimper</a:t>
            </a:r>
            <a:r>
              <a:rPr lang="en-GB" baseline="0" dirty="0"/>
              <a:t> [2646]; </a:t>
            </a:r>
            <a:r>
              <a:rPr lang="en-GB" b="1" baseline="0" dirty="0" err="1"/>
              <a:t>imprimer</a:t>
            </a:r>
            <a:r>
              <a:rPr lang="en-GB" baseline="0" dirty="0"/>
              <a:t> [3092]; </a:t>
            </a:r>
            <a:r>
              <a:rPr lang="en-GB" b="1" baseline="0" dirty="0"/>
              <a:t>impossible </a:t>
            </a:r>
            <a:r>
              <a:rPr lang="en-GB" baseline="0" dirty="0"/>
              <a:t>[3092].</a:t>
            </a:r>
            <a:br>
              <a:rPr lang="en-GB" baseline="0" dirty="0"/>
            </a:br>
            <a:r>
              <a:rPr lang="en-GB" b="1" baseline="0" dirty="0"/>
              <a:t>nom</a:t>
            </a:r>
            <a:r>
              <a:rPr lang="en-GB" baseline="0" dirty="0"/>
              <a:t> [171]; </a:t>
            </a:r>
            <a:r>
              <a:rPr lang="en-GB" b="1" baseline="0" dirty="0" err="1"/>
              <a:t>comprendre</a:t>
            </a:r>
            <a:r>
              <a:rPr lang="en-GB" b="1" baseline="0" dirty="0"/>
              <a:t> </a:t>
            </a:r>
            <a:r>
              <a:rPr lang="en-GB" b="0" baseline="0" dirty="0"/>
              <a:t>[95];</a:t>
            </a:r>
            <a:r>
              <a:rPr lang="en-GB" baseline="0" dirty="0"/>
              <a:t> </a:t>
            </a:r>
            <a:r>
              <a:rPr lang="en-GB" b="1" baseline="0" dirty="0" err="1"/>
              <a:t>compte</a:t>
            </a:r>
            <a:r>
              <a:rPr lang="en-GB" baseline="0" dirty="0"/>
              <a:t> [254]; </a:t>
            </a:r>
            <a:r>
              <a:rPr lang="en-GB" b="1" baseline="0" dirty="0" err="1"/>
              <a:t>tomber</a:t>
            </a:r>
            <a:r>
              <a:rPr lang="en-GB" baseline="0" dirty="0"/>
              <a:t> [547]; </a:t>
            </a:r>
            <a:r>
              <a:rPr lang="en-GB" b="1" baseline="0" dirty="0"/>
              <a:t>combat</a:t>
            </a:r>
            <a:r>
              <a:rPr lang="en-GB" baseline="0" dirty="0"/>
              <a:t> [1062]; </a:t>
            </a:r>
            <a:r>
              <a:rPr lang="en-GB" b="1" baseline="0" dirty="0"/>
              <a:t>ombre </a:t>
            </a:r>
            <a:r>
              <a:rPr lang="en-GB" baseline="0" dirty="0"/>
              <a:t>[2001].</a:t>
            </a:r>
            <a:br>
              <a:rPr lang="en-GB" baseline="0" dirty="0"/>
            </a:br>
            <a:r>
              <a:rPr lang="en-GB" b="1" baseline="0" dirty="0"/>
              <a:t>un</a:t>
            </a:r>
            <a:r>
              <a:rPr lang="en-GB" baseline="0" dirty="0"/>
              <a:t> [3]; </a:t>
            </a:r>
            <a:r>
              <a:rPr lang="en-GB" b="1" baseline="0" dirty="0" err="1"/>
              <a:t>aucun</a:t>
            </a:r>
            <a:r>
              <a:rPr lang="en-GB" b="1" baseline="0" dirty="0"/>
              <a:t> </a:t>
            </a:r>
            <a:r>
              <a:rPr lang="en-GB" b="0" baseline="0" dirty="0"/>
              <a:t>[63]</a:t>
            </a:r>
            <a:r>
              <a:rPr lang="en-GB" baseline="0" dirty="0"/>
              <a:t> </a:t>
            </a:r>
            <a:r>
              <a:rPr lang="en-GB" b="1" baseline="0" dirty="0" err="1"/>
              <a:t>chacun</a:t>
            </a:r>
            <a:r>
              <a:rPr lang="en-GB" baseline="0" dirty="0"/>
              <a:t> [323]; </a:t>
            </a:r>
            <a:r>
              <a:rPr lang="en-GB" b="1" baseline="0" dirty="0" err="1"/>
              <a:t>commun</a:t>
            </a:r>
            <a:r>
              <a:rPr lang="en-GB" baseline="0" dirty="0"/>
              <a:t> [780]; </a:t>
            </a:r>
            <a:r>
              <a:rPr lang="en-GB" b="1" baseline="0" dirty="0" err="1"/>
              <a:t>lundi</a:t>
            </a:r>
            <a:r>
              <a:rPr lang="en-GB" baseline="0" dirty="0"/>
              <a:t> [1091]; </a:t>
            </a:r>
            <a:r>
              <a:rPr lang="en-GB" b="1" baseline="0" dirty="0"/>
              <a:t>parfum </a:t>
            </a:r>
            <a:r>
              <a:rPr lang="en-GB" baseline="0" dirty="0"/>
              <a:t>[4477].</a:t>
            </a:r>
            <a:br>
              <a:rPr lang="en-GB" baseline="0" dirty="0"/>
            </a:br>
            <a:r>
              <a:rPr lang="en-GB" b="1" dirty="0"/>
              <a:t>rue </a:t>
            </a:r>
            <a:r>
              <a:rPr lang="en-GB" b="0" dirty="0"/>
              <a:t>[598]; </a:t>
            </a:r>
            <a:r>
              <a:rPr lang="en-GB" sz="1200" b="1" dirty="0">
                <a:solidFill>
                  <a:srgbClr val="115076"/>
                </a:solidFill>
                <a:latin typeface="Century Gothic" panose="020B0502020202020204" pitchFamily="34" charset="0"/>
                <a:cs typeface="Calibri" panose="020F0502020204030204" pitchFamily="34" charset="0"/>
              </a:rPr>
              <a:t>f</a:t>
            </a:r>
            <a:r>
              <a:rPr lang="en-GB" sz="1200" b="1" dirty="0">
                <a:solidFill>
                  <a:srgbClr val="E65D00"/>
                </a:solidFill>
                <a:latin typeface="Century Gothic" panose="020B0502020202020204" pitchFamily="34" charset="0"/>
                <a:cs typeface="Calibri" panose="020F0502020204030204" pitchFamily="34" charset="0"/>
              </a:rPr>
              <a:t>r</a:t>
            </a:r>
            <a:r>
              <a:rPr lang="en-GB" sz="1200" b="1" dirty="0">
                <a:solidFill>
                  <a:srgbClr val="115076"/>
                </a:solidFill>
                <a:latin typeface="Century Gothic" panose="020B0502020202020204" pitchFamily="34" charset="0"/>
                <a:cs typeface="Calibri" panose="020F0502020204030204" pitchFamily="34" charset="0"/>
              </a:rPr>
              <a:t>è</a:t>
            </a:r>
            <a:r>
              <a:rPr lang="en-GB" sz="1200" b="1" dirty="0">
                <a:solidFill>
                  <a:srgbClr val="E65D00"/>
                </a:solidFill>
                <a:latin typeface="Century Gothic" panose="020B0502020202020204" pitchFamily="34" charset="0"/>
                <a:cs typeface="Calibri" panose="020F0502020204030204" pitchFamily="34" charset="0"/>
              </a:rPr>
              <a:t>r</a:t>
            </a:r>
            <a:r>
              <a:rPr lang="en-GB" sz="1200" b="1" dirty="0">
                <a:solidFill>
                  <a:srgbClr val="115076"/>
                </a:solidFill>
                <a:latin typeface="Century Gothic" panose="020B0502020202020204" pitchFamily="34" charset="0"/>
                <a:cs typeface="Calibri" panose="020F0502020204030204" pitchFamily="34" charset="0"/>
              </a:rPr>
              <a:t>e </a:t>
            </a:r>
            <a:r>
              <a:rPr lang="en-GB" sz="1200" b="0" dirty="0">
                <a:solidFill>
                  <a:srgbClr val="115076"/>
                </a:solidFill>
                <a:latin typeface="Century Gothic" panose="020B0502020202020204" pitchFamily="34" charset="0"/>
                <a:cs typeface="Calibri" panose="020F0502020204030204" pitchFamily="34" charset="0"/>
              </a:rPr>
              <a:t>[1043], </a:t>
            </a:r>
            <a:r>
              <a:rPr lang="en-GB" sz="1200" b="1" dirty="0">
                <a:solidFill>
                  <a:srgbClr val="115076"/>
                </a:solidFill>
                <a:latin typeface="Century Gothic" panose="020B0502020202020204" pitchFamily="34" charset="0"/>
                <a:cs typeface="Calibri" panose="020F0502020204030204" pitchFamily="34" charset="0"/>
              </a:rPr>
              <a:t>triste </a:t>
            </a:r>
            <a:r>
              <a:rPr lang="en-GB" sz="1200" b="0" dirty="0">
                <a:solidFill>
                  <a:srgbClr val="115076"/>
                </a:solidFill>
                <a:latin typeface="Century Gothic" panose="020B0502020202020204" pitchFamily="34" charset="0"/>
                <a:cs typeface="Calibri" panose="020F0502020204030204" pitchFamily="34" charset="0"/>
              </a:rPr>
              <a:t>[1843], </a:t>
            </a:r>
            <a:r>
              <a:rPr lang="en-GB" sz="1200" b="1" dirty="0" err="1">
                <a:solidFill>
                  <a:srgbClr val="115076"/>
                </a:solidFill>
                <a:latin typeface="Century Gothic" panose="020B0502020202020204" pitchFamily="34" charset="0"/>
                <a:cs typeface="Calibri" panose="020F0502020204030204" pitchFamily="34" charset="0"/>
              </a:rPr>
              <a:t>mode</a:t>
            </a:r>
            <a:r>
              <a:rPr lang="en-GB" sz="1200" b="1" dirty="0" err="1">
                <a:solidFill>
                  <a:srgbClr val="E65D00"/>
                </a:solidFill>
                <a:latin typeface="Century Gothic" panose="020B0502020202020204" pitchFamily="34" charset="0"/>
                <a:cs typeface="Calibri" panose="020F0502020204030204" pitchFamily="34" charset="0"/>
              </a:rPr>
              <a:t>r</a:t>
            </a:r>
            <a:r>
              <a:rPr lang="en-GB" sz="1200" b="1" dirty="0" err="1">
                <a:solidFill>
                  <a:srgbClr val="115076"/>
                </a:solidFill>
                <a:latin typeface="Century Gothic" panose="020B0502020202020204" pitchFamily="34" charset="0"/>
                <a:cs typeface="Calibri" panose="020F0502020204030204" pitchFamily="34" charset="0"/>
              </a:rPr>
              <a:t>ne</a:t>
            </a:r>
            <a:r>
              <a:rPr lang="en-GB" sz="1200" b="1" dirty="0">
                <a:solidFill>
                  <a:srgbClr val="115076"/>
                </a:solidFill>
                <a:latin typeface="Century Gothic" panose="020B0502020202020204" pitchFamily="34" charset="0"/>
                <a:cs typeface="Calibri" panose="020F0502020204030204" pitchFamily="34" charset="0"/>
              </a:rPr>
              <a:t> </a:t>
            </a:r>
            <a:r>
              <a:rPr lang="en-GB" sz="1200" b="0" dirty="0">
                <a:solidFill>
                  <a:srgbClr val="115076"/>
                </a:solidFill>
                <a:latin typeface="Century Gothic" panose="020B0502020202020204" pitchFamily="34" charset="0"/>
                <a:cs typeface="Calibri" panose="020F0502020204030204" pitchFamily="34" charset="0"/>
              </a:rPr>
              <a:t>[1239], </a:t>
            </a:r>
            <a:r>
              <a:rPr lang="en-GB" sz="1200" b="1" dirty="0" err="1">
                <a:solidFill>
                  <a:srgbClr val="115076"/>
                </a:solidFill>
                <a:latin typeface="Century Gothic" panose="020B0502020202020204" pitchFamily="34" charset="0"/>
                <a:cs typeface="Calibri" panose="020F0502020204030204" pitchFamily="34" charset="0"/>
              </a:rPr>
              <a:t>êt</a:t>
            </a:r>
            <a:r>
              <a:rPr lang="en-GB" sz="1200" b="1" dirty="0" err="1">
                <a:solidFill>
                  <a:srgbClr val="E65D00"/>
                </a:solidFill>
                <a:latin typeface="Century Gothic" panose="020B0502020202020204" pitchFamily="34" charset="0"/>
                <a:cs typeface="Calibri" panose="020F0502020204030204" pitchFamily="34" charset="0"/>
              </a:rPr>
              <a:t>r</a:t>
            </a:r>
            <a:r>
              <a:rPr lang="en-GB" sz="1200" b="1" dirty="0" err="1">
                <a:solidFill>
                  <a:srgbClr val="115076"/>
                </a:solidFill>
                <a:latin typeface="Century Gothic" panose="020B0502020202020204" pitchFamily="34" charset="0"/>
                <a:cs typeface="Calibri" panose="020F0502020204030204" pitchFamily="34" charset="0"/>
              </a:rPr>
              <a:t>e</a:t>
            </a:r>
            <a:r>
              <a:rPr lang="en-GB" sz="1200" b="1" dirty="0">
                <a:solidFill>
                  <a:srgbClr val="115076"/>
                </a:solidFill>
                <a:latin typeface="Century Gothic" panose="020B0502020202020204" pitchFamily="34" charset="0"/>
                <a:cs typeface="Calibri" panose="020F0502020204030204" pitchFamily="34" charset="0"/>
              </a:rPr>
              <a:t> </a:t>
            </a:r>
            <a:r>
              <a:rPr lang="en-GB" sz="1200" b="0" dirty="0">
                <a:solidFill>
                  <a:srgbClr val="115076"/>
                </a:solidFill>
                <a:latin typeface="Century Gothic" panose="020B0502020202020204" pitchFamily="34" charset="0"/>
                <a:cs typeface="Calibri" panose="020F0502020204030204" pitchFamily="34" charset="0"/>
              </a:rPr>
              <a:t>[5], </a:t>
            </a:r>
            <a:r>
              <a:rPr lang="en-GB" sz="1200" b="1" dirty="0" err="1">
                <a:solidFill>
                  <a:srgbClr val="115076"/>
                </a:solidFill>
                <a:latin typeface="Century Gothic" panose="020B0502020202020204" pitchFamily="34" charset="0"/>
                <a:cs typeface="Calibri" panose="020F0502020204030204" pitchFamily="34" charset="0"/>
              </a:rPr>
              <a:t>parler</a:t>
            </a:r>
            <a:r>
              <a:rPr lang="en-GB" sz="1200" b="0" dirty="0">
                <a:solidFill>
                  <a:srgbClr val="115076"/>
                </a:solidFill>
                <a:latin typeface="Century Gothic" panose="020B0502020202020204" pitchFamily="34" charset="0"/>
                <a:cs typeface="Calibri" panose="020F0502020204030204" pitchFamily="34" charset="0"/>
              </a:rPr>
              <a:t> [106]</a:t>
            </a:r>
            <a:br>
              <a:rPr lang="en-GB" baseline="0" dirty="0"/>
            </a:b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solidFill>
                  <a:srgbClr val="000000"/>
                </a:solidFill>
              </a:rPr>
              <a:pPr/>
              <a:t>4</a:t>
            </a:fld>
            <a:endParaRPr lang="en-GB" altLang="en-US">
              <a:solidFill>
                <a:srgbClr val="000000"/>
              </a:solidFill>
            </a:endParaRPr>
          </a:p>
        </p:txBody>
      </p:sp>
    </p:spTree>
    <p:extLst>
      <p:ext uri="{BB962C8B-B14F-4D97-AF65-F5344CB8AC3E}">
        <p14:creationId xmlns:p14="http://schemas.microsoft.com/office/powerpoint/2010/main" val="62552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baseline="0" dirty="0" err="1">
                <a:solidFill>
                  <a:srgbClr val="115076"/>
                </a:solidFill>
                <a:cs typeface="Calibri" panose="020F0502020204030204" pitchFamily="34" charset="0"/>
              </a:rPr>
              <a:t>acteur</a:t>
            </a:r>
            <a:r>
              <a:rPr lang="en-GB" baseline="0" dirty="0"/>
              <a:t> [1552]; </a:t>
            </a:r>
            <a:r>
              <a:rPr lang="en-GB" b="1" baseline="0" dirty="0" err="1"/>
              <a:t>c</a:t>
            </a:r>
            <a:r>
              <a:rPr lang="en-GB" sz="1200" b="1" dirty="0" err="1">
                <a:solidFill>
                  <a:srgbClr val="115076"/>
                </a:solidFill>
                <a:cs typeface="Calibri" panose="020F0502020204030204" pitchFamily="34" charset="0"/>
              </a:rPr>
              <a:t>œur</a:t>
            </a:r>
            <a:r>
              <a:rPr lang="en-GB" b="1" baseline="0" dirty="0"/>
              <a:t> </a:t>
            </a:r>
            <a:r>
              <a:rPr lang="en-GB" b="0" baseline="0" dirty="0"/>
              <a:t>[568];</a:t>
            </a:r>
            <a:r>
              <a:rPr lang="en-GB" baseline="0" dirty="0"/>
              <a:t> </a:t>
            </a:r>
            <a:r>
              <a:rPr lang="en-GB" b="1" baseline="0" dirty="0" err="1"/>
              <a:t>jeune</a:t>
            </a:r>
            <a:r>
              <a:rPr lang="en-GB" baseline="0" dirty="0"/>
              <a:t> [152]; </a:t>
            </a:r>
            <a:r>
              <a:rPr lang="en-GB" b="1" baseline="0" dirty="0" err="1"/>
              <a:t>erreur</a:t>
            </a:r>
            <a:r>
              <a:rPr lang="en-GB" baseline="0" dirty="0"/>
              <a:t> [612]; </a:t>
            </a:r>
            <a:r>
              <a:rPr lang="en-GB" b="1" baseline="0" dirty="0" err="1"/>
              <a:t>neuf</a:t>
            </a:r>
            <a:r>
              <a:rPr lang="en-GB" baseline="0" dirty="0"/>
              <a:t> [787]; </a:t>
            </a:r>
            <a:r>
              <a:rPr lang="en-GB" b="1" baseline="0" dirty="0" err="1"/>
              <a:t>s</a:t>
            </a:r>
            <a:r>
              <a:rPr lang="en-GB" sz="1200" b="1" dirty="0" err="1">
                <a:solidFill>
                  <a:srgbClr val="115076"/>
                </a:solidFill>
                <a:cs typeface="Calibri" panose="020F0502020204030204" pitchFamily="34" charset="0"/>
              </a:rPr>
              <a:t>œur</a:t>
            </a:r>
            <a:r>
              <a:rPr lang="en-GB" baseline="0" dirty="0"/>
              <a:t> [1558].</a:t>
            </a:r>
            <a:br>
              <a:rPr lang="en-GB" baseline="0" dirty="0"/>
            </a:br>
            <a:r>
              <a:rPr lang="en-GB" b="1" baseline="0" dirty="0" err="1"/>
              <a:t>porte</a:t>
            </a:r>
            <a:r>
              <a:rPr lang="en-GB" b="1" baseline="0" dirty="0"/>
              <a:t> </a:t>
            </a:r>
            <a:r>
              <a:rPr lang="en-GB" baseline="0" dirty="0"/>
              <a:t>[696]; </a:t>
            </a:r>
            <a:r>
              <a:rPr lang="en-GB" b="1" baseline="0" dirty="0" err="1"/>
              <a:t>d’accord</a:t>
            </a:r>
            <a:r>
              <a:rPr lang="en-GB" b="1" baseline="0" dirty="0"/>
              <a:t> </a:t>
            </a:r>
            <a:r>
              <a:rPr lang="en-GB" b="0" baseline="0" dirty="0"/>
              <a:t>[736];</a:t>
            </a:r>
            <a:r>
              <a:rPr lang="en-GB" baseline="0" dirty="0"/>
              <a:t> </a:t>
            </a:r>
            <a:r>
              <a:rPr lang="en-GB" b="1" baseline="0" dirty="0" err="1"/>
              <a:t>personne</a:t>
            </a:r>
            <a:r>
              <a:rPr lang="en-GB" baseline="0" dirty="0"/>
              <a:t> [84]; </a:t>
            </a:r>
            <a:r>
              <a:rPr lang="en-GB" b="1" baseline="0" dirty="0" err="1"/>
              <a:t>dormir</a:t>
            </a:r>
            <a:r>
              <a:rPr lang="en-GB" baseline="0" dirty="0"/>
              <a:t> [39]; </a:t>
            </a:r>
            <a:r>
              <a:rPr lang="en-GB" sz="1200" b="1" dirty="0">
                <a:solidFill>
                  <a:srgbClr val="115076"/>
                </a:solidFill>
                <a:latin typeface="Century Gothic" panose="020B0502020202020204" pitchFamily="34" charset="0"/>
                <a:cs typeface="Calibri" panose="020F0502020204030204" pitchFamily="34" charset="0"/>
              </a:rPr>
              <a:t>éc</a:t>
            </a:r>
            <a:r>
              <a:rPr lang="en-GB" sz="1200" b="1" dirty="0">
                <a:solidFill>
                  <a:srgbClr val="F66400"/>
                </a:solidFill>
                <a:latin typeface="Century Gothic" panose="020B0502020202020204" pitchFamily="34" charset="0"/>
                <a:cs typeface="Calibri" panose="020F0502020204030204" pitchFamily="34" charset="0"/>
              </a:rPr>
              <a:t>o</a:t>
            </a:r>
            <a:r>
              <a:rPr lang="en-GB" sz="1200" b="1" dirty="0">
                <a:solidFill>
                  <a:srgbClr val="115076"/>
                </a:solidFill>
                <a:latin typeface="Century Gothic" panose="020B0502020202020204" pitchFamily="34" charset="0"/>
                <a:cs typeface="Calibri" panose="020F0502020204030204" pitchFamily="34" charset="0"/>
              </a:rPr>
              <a:t>le</a:t>
            </a:r>
            <a:r>
              <a:rPr lang="en-GB" b="1" baseline="0" dirty="0"/>
              <a:t> </a:t>
            </a:r>
            <a:r>
              <a:rPr lang="en-GB" baseline="0" dirty="0"/>
              <a:t>[477]; </a:t>
            </a:r>
            <a:r>
              <a:rPr lang="en-GB" b="1" baseline="0" dirty="0"/>
              <a:t>poste </a:t>
            </a:r>
            <a:r>
              <a:rPr lang="en-GB" baseline="0" dirty="0"/>
              <a:t>[489].</a:t>
            </a:r>
          </a:p>
          <a:p>
            <a:r>
              <a:rPr lang="fr-FR" b="1" baseline="0" dirty="0"/>
              <a:t>photo </a:t>
            </a:r>
            <a:r>
              <a:rPr lang="fr-FR" b="0" baseline="0" dirty="0"/>
              <a:t>[1412], </a:t>
            </a:r>
            <a:r>
              <a:rPr lang="fr-FR" b="1" baseline="0" dirty="0"/>
              <a:t>mot </a:t>
            </a:r>
            <a:r>
              <a:rPr lang="fr-FR" b="0" baseline="0" dirty="0"/>
              <a:t>[220], </a:t>
            </a:r>
            <a:r>
              <a:rPr lang="fr-FR" b="1" baseline="0" dirty="0"/>
              <a:t>hôpital </a:t>
            </a:r>
            <a:r>
              <a:rPr lang="fr-FR" b="0" baseline="0" dirty="0"/>
              <a:t>[1310], </a:t>
            </a:r>
            <a:r>
              <a:rPr lang="fr-FR" b="1" baseline="0" dirty="0"/>
              <a:t>chose </a:t>
            </a:r>
            <a:r>
              <a:rPr lang="fr-FR" b="0" baseline="0" dirty="0"/>
              <a:t>[125], </a:t>
            </a:r>
            <a:r>
              <a:rPr lang="fr-FR" b="1" baseline="0" dirty="0"/>
              <a:t>contrôle</a:t>
            </a:r>
            <a:r>
              <a:rPr lang="fr-FR" b="0" baseline="0" dirty="0"/>
              <a:t> [662], </a:t>
            </a:r>
            <a:r>
              <a:rPr lang="en-GB" sz="1200" b="1" dirty="0" err="1">
                <a:solidFill>
                  <a:srgbClr val="115076"/>
                </a:solidFill>
                <a:latin typeface="Century Gothic" panose="020B0502020202020204" pitchFamily="34" charset="0"/>
                <a:cs typeface="Calibri" panose="020F0502020204030204" pitchFamily="34" charset="0"/>
              </a:rPr>
              <a:t>dr</a:t>
            </a:r>
            <a:r>
              <a:rPr lang="en-GB" sz="1200" b="1" dirty="0" err="1">
                <a:solidFill>
                  <a:srgbClr val="E65D00"/>
                </a:solidFill>
                <a:latin typeface="Century Gothic" panose="020B0502020202020204" pitchFamily="34" charset="0"/>
                <a:cs typeface="Calibri" panose="020F0502020204030204" pitchFamily="34" charset="0"/>
              </a:rPr>
              <a:t>ô</a:t>
            </a:r>
            <a:r>
              <a:rPr lang="en-GB" sz="1200" b="1" dirty="0" err="1">
                <a:solidFill>
                  <a:srgbClr val="115076"/>
                </a:solidFill>
                <a:latin typeface="Century Gothic" panose="020B0502020202020204" pitchFamily="34" charset="0"/>
                <a:cs typeface="Calibri" panose="020F0502020204030204" pitchFamily="34" charset="0"/>
              </a:rPr>
              <a:t>le</a:t>
            </a:r>
            <a:r>
              <a:rPr lang="en-GB" sz="1200" b="1" dirty="0">
                <a:solidFill>
                  <a:srgbClr val="115076"/>
                </a:solidFill>
                <a:latin typeface="Century Gothic" panose="020B0502020202020204" pitchFamily="34" charset="0"/>
                <a:cs typeface="Calibri" panose="020F0502020204030204" pitchFamily="34" charset="0"/>
              </a:rPr>
              <a:t> </a:t>
            </a:r>
            <a:r>
              <a:rPr lang="en-GB" sz="1200" b="0" dirty="0">
                <a:solidFill>
                  <a:srgbClr val="115076"/>
                </a:solidFill>
                <a:latin typeface="Century Gothic" panose="020B0502020202020204" pitchFamily="34" charset="0"/>
                <a:cs typeface="Calibri" panose="020F0502020204030204" pitchFamily="34" charset="0"/>
              </a:rPr>
              <a:t>[2166]</a:t>
            </a:r>
            <a:br>
              <a:rPr lang="en-GB" baseline="0" dirty="0"/>
            </a:br>
            <a:r>
              <a:rPr lang="en-GB" b="1" baseline="0" dirty="0" err="1"/>
              <a:t>maison</a:t>
            </a:r>
            <a:r>
              <a:rPr lang="en-GB" baseline="0" dirty="0"/>
              <a:t> [325]; </a:t>
            </a:r>
            <a:r>
              <a:rPr lang="en-GB" b="1" baseline="0" dirty="0"/>
              <a:t>chose </a:t>
            </a:r>
            <a:r>
              <a:rPr lang="en-GB" b="0" baseline="0" dirty="0"/>
              <a:t>[125];</a:t>
            </a:r>
            <a:r>
              <a:rPr lang="en-GB" baseline="0" dirty="0"/>
              <a:t> </a:t>
            </a:r>
            <a:r>
              <a:rPr lang="en-GB" b="1" baseline="0" dirty="0" err="1"/>
              <a:t>magasin</a:t>
            </a:r>
            <a:r>
              <a:rPr lang="en-GB" baseline="0" dirty="0"/>
              <a:t> [1736]; </a:t>
            </a:r>
            <a:r>
              <a:rPr lang="en-GB" b="1" baseline="0" dirty="0" err="1"/>
              <a:t>église</a:t>
            </a:r>
            <a:r>
              <a:rPr lang="en-GB" baseline="0" dirty="0"/>
              <a:t> [1782]; </a:t>
            </a:r>
            <a:r>
              <a:rPr lang="en-GB" b="1" baseline="0" dirty="0" err="1"/>
              <a:t>désolé</a:t>
            </a:r>
            <a:r>
              <a:rPr lang="en-GB" baseline="0" dirty="0"/>
              <a:t> [2081]; </a:t>
            </a:r>
            <a:r>
              <a:rPr lang="en-GB" b="1" baseline="0" dirty="0"/>
              <a:t>cuisine </a:t>
            </a:r>
            <a:r>
              <a:rPr lang="en-GB" baseline="0" dirty="0"/>
              <a:t>[2618].</a:t>
            </a:r>
          </a:p>
          <a:p>
            <a:r>
              <a:rPr lang="en-GB" b="1" baseline="0" dirty="0" err="1"/>
              <a:t>ligne</a:t>
            </a:r>
            <a:r>
              <a:rPr lang="en-GB" baseline="0" dirty="0"/>
              <a:t> [342]; </a:t>
            </a:r>
            <a:r>
              <a:rPr lang="en-GB" b="1" baseline="0" dirty="0" err="1"/>
              <a:t>gagner</a:t>
            </a:r>
            <a:r>
              <a:rPr lang="en-GB" b="1" baseline="0" dirty="0"/>
              <a:t> </a:t>
            </a:r>
            <a:r>
              <a:rPr lang="en-GB" b="0" baseline="0" dirty="0"/>
              <a:t>[258];</a:t>
            </a:r>
            <a:r>
              <a:rPr lang="en-GB" baseline="0" dirty="0"/>
              <a:t> </a:t>
            </a:r>
            <a:r>
              <a:rPr lang="en-GB" b="1" baseline="0" dirty="0"/>
              <a:t>ignorer</a:t>
            </a:r>
            <a:r>
              <a:rPr lang="en-GB" baseline="0" dirty="0"/>
              <a:t> [639]; </a:t>
            </a:r>
            <a:r>
              <a:rPr lang="en-GB" b="1" baseline="0" dirty="0" err="1"/>
              <a:t>espagnol</a:t>
            </a:r>
            <a:r>
              <a:rPr lang="en-GB" baseline="0" dirty="0"/>
              <a:t> [1666]; </a:t>
            </a:r>
            <a:r>
              <a:rPr lang="en-GB" b="1" baseline="0" dirty="0" err="1"/>
              <a:t>montagne</a:t>
            </a:r>
            <a:r>
              <a:rPr lang="en-GB" baseline="0" dirty="0"/>
              <a:t> [1734]; </a:t>
            </a:r>
            <a:r>
              <a:rPr lang="en-GB" b="1" baseline="0" dirty="0" err="1"/>
              <a:t>Allemagne</a:t>
            </a:r>
            <a:r>
              <a:rPr lang="en-GB" b="1" baseline="0" dirty="0"/>
              <a:t> </a:t>
            </a:r>
            <a:r>
              <a:rPr lang="en-GB" baseline="0" dirty="0"/>
              <a:t>[N/A].</a:t>
            </a:r>
          </a:p>
          <a:p>
            <a:r>
              <a:rPr lang="en-GB" b="1" baseline="0" dirty="0" err="1"/>
              <a:t>thé</a:t>
            </a:r>
            <a:r>
              <a:rPr lang="en-GB" baseline="0" dirty="0"/>
              <a:t> [3517]; </a:t>
            </a:r>
            <a:r>
              <a:rPr lang="en-GB" b="1" baseline="0" dirty="0" err="1"/>
              <a:t>méthode</a:t>
            </a:r>
            <a:r>
              <a:rPr lang="en-GB" b="1" baseline="0" dirty="0"/>
              <a:t> </a:t>
            </a:r>
            <a:r>
              <a:rPr lang="en-GB" b="0" baseline="0" dirty="0"/>
              <a:t>[1149];</a:t>
            </a:r>
            <a:r>
              <a:rPr lang="en-GB" baseline="0" dirty="0"/>
              <a:t> </a:t>
            </a:r>
            <a:r>
              <a:rPr lang="en-GB" b="1" baseline="0" dirty="0" err="1"/>
              <a:t>théâtre</a:t>
            </a:r>
            <a:r>
              <a:rPr lang="en-GB" baseline="0" dirty="0"/>
              <a:t> [1701]; </a:t>
            </a:r>
            <a:r>
              <a:rPr lang="en-GB" b="1" baseline="0" dirty="0" err="1"/>
              <a:t>bibliothèque</a:t>
            </a:r>
            <a:r>
              <a:rPr lang="en-GB" baseline="0" dirty="0"/>
              <a:t> [2511]; </a:t>
            </a:r>
            <a:r>
              <a:rPr lang="en-GB" b="1" baseline="0" dirty="0"/>
              <a:t>maths</a:t>
            </a:r>
            <a:r>
              <a:rPr lang="en-GB" baseline="0" dirty="0"/>
              <a:t> [3438]; </a:t>
            </a:r>
            <a:r>
              <a:rPr lang="en-GB" b="1" baseline="0" dirty="0" err="1"/>
              <a:t>sympathique</a:t>
            </a:r>
            <a:r>
              <a:rPr lang="en-GB" b="1" baseline="0" dirty="0"/>
              <a:t> </a:t>
            </a:r>
            <a:r>
              <a:rPr lang="en-GB" baseline="0" dirty="0"/>
              <a:t>[4164].</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solidFill>
                  <a:srgbClr val="000000"/>
                </a:solidFill>
              </a:rPr>
              <a:pPr/>
              <a:t>5</a:t>
            </a:fld>
            <a:endParaRPr lang="en-GB" altLang="en-US">
              <a:solidFill>
                <a:srgbClr val="000000"/>
              </a:solidFill>
            </a:endParaRPr>
          </a:p>
        </p:txBody>
      </p:sp>
    </p:spTree>
    <p:extLst>
      <p:ext uri="{BB962C8B-B14F-4D97-AF65-F5344CB8AC3E}">
        <p14:creationId xmlns:p14="http://schemas.microsoft.com/office/powerpoint/2010/main" val="100121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err="1"/>
              <a:t>brillant</a:t>
            </a:r>
            <a:r>
              <a:rPr lang="en-GB" baseline="0" dirty="0"/>
              <a:t> [2569]; </a:t>
            </a:r>
            <a:r>
              <a:rPr lang="en-GB" b="1" baseline="0" dirty="0" err="1"/>
              <a:t>juillet</a:t>
            </a:r>
            <a:r>
              <a:rPr lang="en-GB" baseline="0" dirty="0"/>
              <a:t> [1326]; </a:t>
            </a:r>
            <a:r>
              <a:rPr lang="en-GB" b="1" baseline="0" dirty="0" err="1"/>
              <a:t>habiller</a:t>
            </a:r>
            <a:r>
              <a:rPr lang="en-GB" baseline="0" dirty="0"/>
              <a:t> [3576]; </a:t>
            </a:r>
            <a:r>
              <a:rPr lang="en-GB" b="1" baseline="0" dirty="0" err="1"/>
              <a:t>famille</a:t>
            </a:r>
            <a:r>
              <a:rPr lang="en-GB" b="1" baseline="0" dirty="0"/>
              <a:t> </a:t>
            </a:r>
            <a:r>
              <a:rPr lang="en-GB" baseline="0" dirty="0"/>
              <a:t>[172]; </a:t>
            </a:r>
            <a:r>
              <a:rPr lang="en-GB" b="1" baseline="0" dirty="0" err="1"/>
              <a:t>pavillon</a:t>
            </a:r>
            <a:r>
              <a:rPr lang="en-GB" b="0" baseline="0" dirty="0"/>
              <a:t> [3412].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a:t>taille</a:t>
            </a:r>
            <a:r>
              <a:rPr lang="en-GB" baseline="0" dirty="0"/>
              <a:t> [1500]; </a:t>
            </a:r>
            <a:r>
              <a:rPr lang="en-GB" b="1" baseline="0" dirty="0"/>
              <a:t>ail </a:t>
            </a:r>
            <a:r>
              <a:rPr lang="en-GB" b="0" baseline="0" dirty="0"/>
              <a:t>[&gt;5000]; </a:t>
            </a:r>
            <a:r>
              <a:rPr lang="en-GB" b="1" dirty="0" err="1"/>
              <a:t>détail</a:t>
            </a:r>
            <a:r>
              <a:rPr lang="en-GB" b="0" dirty="0"/>
              <a:t>[318]; </a:t>
            </a:r>
            <a:r>
              <a:rPr lang="en-GB" b="1" dirty="0" err="1"/>
              <a:t>médaille</a:t>
            </a:r>
            <a:r>
              <a:rPr lang="en-GB" b="1" baseline="0" dirty="0"/>
              <a:t> </a:t>
            </a:r>
            <a:r>
              <a:rPr lang="en-GB" b="0" baseline="0" dirty="0"/>
              <a:t>[3361]</a:t>
            </a:r>
            <a:r>
              <a:rPr lang="en-GB" baseline="0" dirty="0"/>
              <a:t> </a:t>
            </a:r>
            <a:r>
              <a:rPr lang="en-GB" b="1" baseline="0" dirty="0" err="1"/>
              <a:t>travailler</a:t>
            </a:r>
            <a:r>
              <a:rPr lang="en-GB" baseline="0" dirty="0"/>
              <a:t> [290]; </a:t>
            </a:r>
            <a:r>
              <a:rPr lang="en-GB" b="1" baseline="0" dirty="0" err="1"/>
              <a:t>ailleurs</a:t>
            </a:r>
            <a:r>
              <a:rPr lang="en-GB" baseline="0" dirty="0"/>
              <a:t> [360].</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i="0" u="sng" dirty="0">
                <a:solidFill>
                  <a:srgbClr val="222222"/>
                </a:solidFill>
                <a:effectLst/>
                <a:latin typeface="Arial" panose="020B0604020202020204" pitchFamily="34" charset="0"/>
              </a:rPr>
              <a:t>oreille</a:t>
            </a:r>
            <a:r>
              <a:rPr lang="fr-FR" b="0" i="0" dirty="0">
                <a:solidFill>
                  <a:srgbClr val="222222"/>
                </a:solidFill>
                <a:effectLst/>
                <a:latin typeface="Arial" panose="020B0604020202020204" pitchFamily="34" charset="0"/>
              </a:rPr>
              <a:t> [1844], meilleur [194], soleil [1713], bouteille [2979], merveilleux [2209], appareil [1420]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a:t>fauteuil</a:t>
            </a:r>
            <a:r>
              <a:rPr lang="en-GB" baseline="0" dirty="0"/>
              <a:t> [2743]; </a:t>
            </a:r>
            <a:r>
              <a:rPr lang="en-GB" b="1" baseline="0" dirty="0" err="1"/>
              <a:t>feuille</a:t>
            </a:r>
            <a:r>
              <a:rPr lang="en-GB" b="1" baseline="0" dirty="0"/>
              <a:t> </a:t>
            </a:r>
            <a:r>
              <a:rPr lang="en-GB" b="0" baseline="0" dirty="0"/>
              <a:t>[2440]</a:t>
            </a:r>
            <a:r>
              <a:rPr lang="en-GB" baseline="0" dirty="0"/>
              <a:t> </a:t>
            </a:r>
            <a:r>
              <a:rPr lang="en-GB" b="1" baseline="0" dirty="0" err="1"/>
              <a:t>recueillir</a:t>
            </a:r>
            <a:r>
              <a:rPr lang="en-GB" baseline="0" dirty="0"/>
              <a:t> [1230]; </a:t>
            </a:r>
            <a:r>
              <a:rPr lang="en-GB" b="1" baseline="0" dirty="0" err="1"/>
              <a:t>accueil</a:t>
            </a:r>
            <a:r>
              <a:rPr lang="en-GB" baseline="0" dirty="0"/>
              <a:t> [2541], </a:t>
            </a:r>
            <a:r>
              <a:rPr lang="en-GB" b="1" baseline="0" dirty="0" err="1"/>
              <a:t>écureuil</a:t>
            </a:r>
            <a:r>
              <a:rPr lang="en-GB" b="1" baseline="0" dirty="0"/>
              <a:t> </a:t>
            </a:r>
            <a:r>
              <a:rPr lang="en-GB" baseline="0" dirty="0"/>
              <a:t>[&gt;5000], </a:t>
            </a:r>
            <a:r>
              <a:rPr lang="en-GB" b="1" dirty="0"/>
              <a:t>oeil </a:t>
            </a:r>
            <a:r>
              <a:rPr lang="en-GB" b="0" dirty="0"/>
              <a:t>[474]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err="1"/>
              <a:t>fouiller</a:t>
            </a:r>
            <a:r>
              <a:rPr lang="en-GB" baseline="0" dirty="0"/>
              <a:t> [3431]; </a:t>
            </a:r>
            <a:r>
              <a:rPr lang="en-GB" b="1" baseline="0" dirty="0" err="1"/>
              <a:t>brouiller</a:t>
            </a:r>
            <a:r>
              <a:rPr lang="en-GB" b="1" baseline="0" dirty="0"/>
              <a:t> </a:t>
            </a:r>
            <a:r>
              <a:rPr lang="en-GB" b="0" baseline="0" dirty="0"/>
              <a:t>[4682]</a:t>
            </a:r>
            <a:r>
              <a:rPr lang="en-GB" baseline="0" dirty="0"/>
              <a:t> </a:t>
            </a:r>
            <a:r>
              <a:rPr lang="en-GB" b="1" baseline="0" dirty="0" err="1"/>
              <a:t>débrouiller</a:t>
            </a:r>
            <a:r>
              <a:rPr lang="en-GB" baseline="0" dirty="0"/>
              <a:t> [3618]; </a:t>
            </a:r>
            <a:r>
              <a:rPr lang="en-GB" b="1" baseline="0" dirty="0"/>
              <a:t>grenouille</a:t>
            </a:r>
            <a:r>
              <a:rPr lang="en-GB" baseline="0" dirty="0"/>
              <a:t> [&gt;5000], </a:t>
            </a:r>
            <a:r>
              <a:rPr lang="en-GB" b="1" baseline="0" dirty="0" err="1"/>
              <a:t>mouillé</a:t>
            </a:r>
            <a:r>
              <a:rPr lang="en-GB" baseline="0" dirty="0"/>
              <a:t> [&gt;5000]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err="1"/>
              <a:t>système</a:t>
            </a:r>
            <a:r>
              <a:rPr lang="en-GB" baseline="0" dirty="0"/>
              <a:t> [289]; </a:t>
            </a:r>
            <a:r>
              <a:rPr lang="en-GB" b="1" baseline="0" dirty="0"/>
              <a:t>style </a:t>
            </a:r>
            <a:r>
              <a:rPr lang="en-GB" b="0" baseline="0" dirty="0"/>
              <a:t>[1999]</a:t>
            </a:r>
            <a:r>
              <a:rPr lang="en-GB" baseline="0" dirty="0"/>
              <a:t> </a:t>
            </a:r>
            <a:r>
              <a:rPr lang="en-GB" b="1" baseline="0" dirty="0"/>
              <a:t>physique</a:t>
            </a:r>
            <a:r>
              <a:rPr lang="en-GB" baseline="0" dirty="0"/>
              <a:t> [1146]; </a:t>
            </a:r>
            <a:r>
              <a:rPr lang="en-GB" b="1" baseline="0" dirty="0"/>
              <a:t>analyser</a:t>
            </a:r>
            <a:r>
              <a:rPr lang="en-GB" baseline="0" dirty="0"/>
              <a:t> [1209]; </a:t>
            </a:r>
            <a:r>
              <a:rPr lang="en-GB" b="1" baseline="0" dirty="0" err="1"/>
              <a:t>rythme</a:t>
            </a:r>
            <a:r>
              <a:rPr lang="en-GB" baseline="0" dirty="0"/>
              <a:t> [1662]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baseline="0" dirty="0" err="1"/>
              <a:t>envoyer</a:t>
            </a:r>
            <a:r>
              <a:rPr lang="en-GB" baseline="0" dirty="0"/>
              <a:t> [526]; </a:t>
            </a:r>
            <a:r>
              <a:rPr lang="en-GB" b="1" baseline="0" dirty="0"/>
              <a:t>royal </a:t>
            </a:r>
            <a:r>
              <a:rPr lang="en-GB" b="0" baseline="0" dirty="0"/>
              <a:t>[2290];</a:t>
            </a:r>
            <a:r>
              <a:rPr lang="en-GB" baseline="0" dirty="0"/>
              <a:t> </a:t>
            </a:r>
            <a:r>
              <a:rPr lang="en-GB" b="1" baseline="0" dirty="0" err="1"/>
              <a:t>nettoyer</a:t>
            </a:r>
            <a:r>
              <a:rPr lang="en-GB" baseline="0" dirty="0"/>
              <a:t> [3887]; </a:t>
            </a:r>
            <a:r>
              <a:rPr lang="en-GB" b="1" baseline="0" dirty="0" err="1"/>
              <a:t>employé</a:t>
            </a:r>
            <a:r>
              <a:rPr lang="en-GB" baseline="0" dirty="0"/>
              <a:t> [1485]; </a:t>
            </a:r>
            <a:r>
              <a:rPr lang="en-GB" b="1" baseline="0" dirty="0"/>
              <a:t>voyage</a:t>
            </a:r>
            <a:r>
              <a:rPr lang="en-GB" baseline="0" dirty="0"/>
              <a:t> [904]; </a:t>
            </a:r>
            <a:r>
              <a:rPr lang="en-GB" b="1" baseline="0" dirty="0" err="1"/>
              <a:t>moyen</a:t>
            </a:r>
            <a:r>
              <a:rPr lang="en-GB" baseline="0" dirty="0"/>
              <a:t> [186]</a:t>
            </a:r>
            <a:endParaRPr lang="en-GB" dirty="0"/>
          </a:p>
        </p:txBody>
      </p:sp>
      <p:sp>
        <p:nvSpPr>
          <p:cNvPr id="4" name="Slide Number Placeholder 3"/>
          <p:cNvSpPr>
            <a:spLocks noGrp="1"/>
          </p:cNvSpPr>
          <p:nvPr>
            <p:ph type="sldNum" sz="quarter" idx="10"/>
          </p:nvPr>
        </p:nvSpPr>
        <p:spPr/>
        <p:txBody>
          <a:bodyPr/>
          <a:lstStyle/>
          <a:p>
            <a:fld id="{06E82091-1C81-45A9-8E73-11066AF777B4}" type="slidenum">
              <a:rPr lang="en-GB" altLang="en-US" smtClean="0">
                <a:solidFill>
                  <a:srgbClr val="000000"/>
                </a:solidFill>
              </a:rPr>
              <a:pPr/>
              <a:t>6</a:t>
            </a:fld>
            <a:endParaRPr lang="en-GB" altLang="en-US">
              <a:solidFill>
                <a:srgbClr val="000000"/>
              </a:solidFill>
            </a:endParaRPr>
          </a:p>
        </p:txBody>
      </p:sp>
    </p:spTree>
    <p:extLst>
      <p:ext uri="{BB962C8B-B14F-4D97-AF65-F5344CB8AC3E}">
        <p14:creationId xmlns:p14="http://schemas.microsoft.com/office/powerpoint/2010/main" val="284938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886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although not, of course with SFC!).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r>
              <a:rPr lang="en-GB" baseline="0" dirty="0"/>
              <a:t>Word frequency rankings (1 is the most common word in French): </a:t>
            </a:r>
            <a:br>
              <a:rPr lang="en-GB" baseline="0" dirty="0"/>
            </a:br>
            <a:r>
              <a:rPr lang="en-GB" b="1" baseline="0" dirty="0" err="1"/>
              <a:t>dans</a:t>
            </a:r>
            <a:r>
              <a:rPr lang="en-GB" baseline="0" dirty="0"/>
              <a:t> [11]; </a:t>
            </a:r>
            <a:r>
              <a:rPr lang="en-GB" b="1" baseline="0" dirty="0"/>
              <a:t>petit </a:t>
            </a:r>
            <a:r>
              <a:rPr lang="en-GB" b="0" baseline="0" dirty="0"/>
              <a:t>[138]</a:t>
            </a:r>
            <a:r>
              <a:rPr lang="en-GB" baseline="0" dirty="0"/>
              <a:t> </a:t>
            </a:r>
            <a:r>
              <a:rPr lang="en-GB" b="1" baseline="0" dirty="0"/>
              <a:t>prix</a:t>
            </a:r>
            <a:r>
              <a:rPr lang="en-GB" baseline="0" dirty="0"/>
              <a:t> [310]; </a:t>
            </a:r>
            <a:r>
              <a:rPr lang="en-GB" b="1" baseline="0" dirty="0"/>
              <a:t>mot</a:t>
            </a:r>
            <a:r>
              <a:rPr lang="en-GB" baseline="0" dirty="0"/>
              <a:t> [220]; </a:t>
            </a:r>
            <a:r>
              <a:rPr lang="en-GB" b="1" baseline="0" dirty="0" err="1"/>
              <a:t>mais</a:t>
            </a:r>
            <a:r>
              <a:rPr lang="en-GB" baseline="0" dirty="0"/>
              <a:t> [30]; </a:t>
            </a:r>
            <a:r>
              <a:rPr lang="en-GB" b="1" baseline="0" dirty="0"/>
              <a:t>grand </a:t>
            </a:r>
            <a:r>
              <a:rPr lang="en-GB" baseline="0" dirty="0"/>
              <a:t>[59]</a:t>
            </a:r>
            <a:br>
              <a:rPr lang="en-GB" baseline="0" dirty="0"/>
            </a:br>
            <a:r>
              <a:rPr lang="en-GB" b="1" baseline="0" dirty="0" err="1"/>
              <a:t>ça</a:t>
            </a:r>
            <a:r>
              <a:rPr lang="en-GB" b="1" baseline="0" dirty="0"/>
              <a:t> </a:t>
            </a:r>
            <a:r>
              <a:rPr lang="en-GB" b="1" baseline="0" dirty="0" err="1"/>
              <a:t>va</a:t>
            </a:r>
            <a:r>
              <a:rPr lang="en-GB" b="1" baseline="0" dirty="0"/>
              <a:t>?</a:t>
            </a:r>
            <a:r>
              <a:rPr lang="en-GB" baseline="0" dirty="0"/>
              <a:t>[54 (</a:t>
            </a:r>
            <a:r>
              <a:rPr lang="en-GB" baseline="0" dirty="0" err="1"/>
              <a:t>cela</a:t>
            </a:r>
            <a:r>
              <a:rPr lang="en-GB" baseline="0" dirty="0"/>
              <a:t>), 53 (</a:t>
            </a:r>
            <a:r>
              <a:rPr lang="en-GB" baseline="0" dirty="0" err="1"/>
              <a:t>aller</a:t>
            </a:r>
            <a:r>
              <a:rPr lang="en-GB" baseline="0" dirty="0"/>
              <a:t>)]; </a:t>
            </a:r>
            <a:r>
              <a:rPr lang="en-GB" b="1" baseline="0" dirty="0" err="1"/>
              <a:t>malade</a:t>
            </a:r>
            <a:r>
              <a:rPr lang="en-GB" b="1" baseline="0" dirty="0"/>
              <a:t> </a:t>
            </a:r>
            <a:r>
              <a:rPr lang="en-GB" b="0" baseline="0" dirty="0"/>
              <a:t>[1066]</a:t>
            </a:r>
            <a:r>
              <a:rPr lang="en-GB" baseline="0" dirty="0"/>
              <a:t> </a:t>
            </a:r>
            <a:r>
              <a:rPr lang="en-GB" b="1" baseline="0" dirty="0"/>
              <a:t>mal</a:t>
            </a:r>
            <a:r>
              <a:rPr lang="en-GB" baseline="0" dirty="0"/>
              <a:t> [277]; </a:t>
            </a:r>
            <a:r>
              <a:rPr lang="en-GB" b="1" baseline="0" dirty="0"/>
              <a:t>table</a:t>
            </a:r>
            <a:r>
              <a:rPr lang="en-GB" baseline="0" dirty="0"/>
              <a:t> [1019]; </a:t>
            </a:r>
            <a:r>
              <a:rPr lang="en-GB" b="1" baseline="0" dirty="0"/>
              <a:t>sac </a:t>
            </a:r>
            <a:r>
              <a:rPr lang="en-GB" baseline="0" dirty="0"/>
              <a:t>[2343]; </a:t>
            </a:r>
            <a:r>
              <a:rPr lang="en-GB" b="1" baseline="0" dirty="0"/>
              <a:t>animal </a:t>
            </a:r>
            <a:r>
              <a:rPr lang="en-GB" baseline="0" dirty="0"/>
              <a:t>[1002]</a:t>
            </a:r>
            <a:br>
              <a:rPr lang="en-GB" baseline="0" dirty="0"/>
            </a:br>
            <a:r>
              <a:rPr lang="en-GB" b="1" baseline="0" dirty="0"/>
              <a:t>petit</a:t>
            </a:r>
            <a:r>
              <a:rPr lang="en-GB" baseline="0" dirty="0"/>
              <a:t> [138]; </a:t>
            </a:r>
            <a:r>
              <a:rPr lang="en-GB" b="1" baseline="0" dirty="0"/>
              <a:t>lit </a:t>
            </a:r>
            <a:r>
              <a:rPr lang="en-GB" b="0" baseline="0" dirty="0"/>
              <a:t>[1837]</a:t>
            </a:r>
            <a:r>
              <a:rPr lang="en-GB" baseline="0" dirty="0"/>
              <a:t> </a:t>
            </a:r>
            <a:r>
              <a:rPr lang="en-GB" b="1" baseline="0" dirty="0" err="1"/>
              <a:t>ici</a:t>
            </a:r>
            <a:r>
              <a:rPr lang="en-GB" baseline="0" dirty="0"/>
              <a:t> [167]; </a:t>
            </a:r>
            <a:r>
              <a:rPr lang="en-GB" b="1" baseline="0" dirty="0" err="1"/>
              <a:t>il</a:t>
            </a:r>
            <a:r>
              <a:rPr lang="en-GB" baseline="0" dirty="0"/>
              <a:t>[13]; </a:t>
            </a:r>
            <a:r>
              <a:rPr lang="en-GB" b="1" baseline="0" dirty="0"/>
              <a:t>qui</a:t>
            </a:r>
            <a:r>
              <a:rPr lang="en-GB" baseline="0" dirty="0"/>
              <a:t> [14]; </a:t>
            </a:r>
            <a:r>
              <a:rPr lang="en-GB" b="1" baseline="0" dirty="0"/>
              <a:t>midi </a:t>
            </a:r>
            <a:r>
              <a:rPr lang="en-GB" baseline="0" dirty="0"/>
              <a:t>[2483]</a:t>
            </a:r>
            <a:br>
              <a:rPr lang="en-GB" baseline="0" dirty="0"/>
            </a:br>
            <a:r>
              <a:rPr lang="en-GB" b="1" baseline="0" dirty="0" err="1"/>
              <a:t>jeudi</a:t>
            </a:r>
            <a:r>
              <a:rPr lang="en-GB" baseline="0" dirty="0"/>
              <a:t>[1112]; </a:t>
            </a:r>
            <a:r>
              <a:rPr lang="en-GB" b="1" baseline="0" dirty="0"/>
              <a:t>lieu </a:t>
            </a:r>
            <a:r>
              <a:rPr lang="en-GB" b="0" baseline="0" dirty="0"/>
              <a:t>[117]</a:t>
            </a:r>
            <a:r>
              <a:rPr lang="en-GB" baseline="0" dirty="0"/>
              <a:t> </a:t>
            </a:r>
            <a:r>
              <a:rPr lang="en-GB" b="1" baseline="0" dirty="0"/>
              <a:t>feu</a:t>
            </a:r>
            <a:r>
              <a:rPr lang="en-GB" baseline="0" dirty="0"/>
              <a:t> [786]; </a:t>
            </a:r>
            <a:r>
              <a:rPr lang="en-GB" b="1" baseline="0" dirty="0"/>
              <a:t>un </a:t>
            </a:r>
            <a:r>
              <a:rPr lang="en-GB" b="1" baseline="0" dirty="0" err="1"/>
              <a:t>peu</a:t>
            </a:r>
            <a:r>
              <a:rPr lang="en-GB" baseline="0" dirty="0"/>
              <a:t> [138/91]; </a:t>
            </a:r>
            <a:r>
              <a:rPr lang="en-GB" b="1" baseline="0" dirty="0" err="1"/>
              <a:t>jeu</a:t>
            </a:r>
            <a:r>
              <a:rPr lang="en-GB" baseline="0" dirty="0"/>
              <a:t> [291]; </a:t>
            </a:r>
            <a:r>
              <a:rPr lang="en-GB" b="1" baseline="0" dirty="0" err="1"/>
              <a:t>deux</a:t>
            </a:r>
            <a:r>
              <a:rPr lang="en-GB" b="1" baseline="0" dirty="0"/>
              <a:t> </a:t>
            </a:r>
            <a:r>
              <a:rPr lang="en-GB" baseline="0" dirty="0"/>
              <a:t>[41]</a:t>
            </a:r>
            <a:br>
              <a:rPr lang="en-GB" baseline="0" dirty="0"/>
            </a:br>
            <a:r>
              <a:rPr lang="en-GB" b="1" baseline="0" dirty="0" err="1"/>
              <a:t>samedi</a:t>
            </a:r>
            <a:r>
              <a:rPr lang="en-GB" baseline="0" dirty="0"/>
              <a:t> [1355]; </a:t>
            </a:r>
            <a:r>
              <a:rPr lang="en-GB" b="1" baseline="0" dirty="0" err="1"/>
              <a:t>cela</a:t>
            </a:r>
            <a:r>
              <a:rPr lang="en-GB" b="1" baseline="0" dirty="0"/>
              <a:t> </a:t>
            </a:r>
            <a:r>
              <a:rPr lang="en-GB" b="0" baseline="0" dirty="0"/>
              <a:t>[54]</a:t>
            </a:r>
            <a:r>
              <a:rPr lang="en-GB" baseline="0" dirty="0"/>
              <a:t> </a:t>
            </a:r>
            <a:r>
              <a:rPr lang="en-GB" b="1" baseline="0" dirty="0"/>
              <a:t>second</a:t>
            </a:r>
            <a:r>
              <a:rPr lang="en-GB" baseline="0" dirty="0"/>
              <a:t> [379]; </a:t>
            </a:r>
            <a:r>
              <a:rPr lang="en-GB" b="1" baseline="0" dirty="0"/>
              <a:t>devoir</a:t>
            </a:r>
            <a:r>
              <a:rPr lang="en-GB" baseline="0" dirty="0"/>
              <a:t> [39]; </a:t>
            </a:r>
            <a:r>
              <a:rPr lang="en-GB" b="1" baseline="0" dirty="0"/>
              <a:t>cheval </a:t>
            </a:r>
            <a:r>
              <a:rPr lang="en-GB" baseline="0" dirty="0"/>
              <a:t>[2220]; </a:t>
            </a:r>
            <a:r>
              <a:rPr lang="en-GB" b="1" baseline="0" dirty="0"/>
              <a:t>je </a:t>
            </a:r>
            <a:r>
              <a:rPr lang="en-GB" baseline="0" dirty="0"/>
              <a:t>[22]</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042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err="1"/>
              <a:t>tu</a:t>
            </a:r>
            <a:r>
              <a:rPr lang="en-GB" baseline="0" dirty="0"/>
              <a:t> [112]; </a:t>
            </a:r>
            <a:r>
              <a:rPr lang="en-GB" b="1" baseline="0" dirty="0" err="1"/>
              <a:t>salut</a:t>
            </a:r>
            <a:r>
              <a:rPr lang="en-GB" b="1" baseline="0" dirty="0"/>
              <a:t> ! </a:t>
            </a:r>
            <a:r>
              <a:rPr lang="en-GB" b="0" baseline="0" dirty="0"/>
              <a:t>[2205]</a:t>
            </a:r>
            <a:r>
              <a:rPr lang="en-GB" baseline="0" dirty="0"/>
              <a:t> </a:t>
            </a:r>
            <a:r>
              <a:rPr lang="en-GB" b="1" baseline="0" dirty="0" err="1"/>
              <a:t>vue</a:t>
            </a:r>
            <a:r>
              <a:rPr lang="en-GB" baseline="0" dirty="0"/>
              <a:t> [191]; </a:t>
            </a:r>
            <a:r>
              <a:rPr lang="en-GB" b="1" baseline="0" dirty="0"/>
              <a:t>sur</a:t>
            </a:r>
            <a:r>
              <a:rPr lang="en-GB" baseline="0" dirty="0"/>
              <a:t> [16]; </a:t>
            </a:r>
            <a:r>
              <a:rPr lang="en-GB" b="1" baseline="0" dirty="0" err="1"/>
              <a:t>amusant</a:t>
            </a:r>
            <a:r>
              <a:rPr lang="en-GB" baseline="0" dirty="0"/>
              <a:t> [4695]; </a:t>
            </a:r>
            <a:r>
              <a:rPr lang="en-GB" b="1" baseline="0" dirty="0"/>
              <a:t>utiliser </a:t>
            </a:r>
            <a:r>
              <a:rPr lang="en-GB" baseline="0" dirty="0"/>
              <a:t>[345]</a:t>
            </a:r>
            <a:br>
              <a:rPr lang="en-GB" baseline="0" dirty="0"/>
            </a:br>
            <a:r>
              <a:rPr lang="en-GB" b="1" baseline="0" dirty="0"/>
              <a:t>nous</a:t>
            </a:r>
            <a:r>
              <a:rPr lang="en-GB" baseline="0" dirty="0"/>
              <a:t> [31]; </a:t>
            </a:r>
            <a:r>
              <a:rPr lang="en-GB" b="1" baseline="0" dirty="0" err="1"/>
              <a:t>trouver</a:t>
            </a:r>
            <a:r>
              <a:rPr lang="en-GB" b="1" baseline="0" dirty="0"/>
              <a:t> </a:t>
            </a:r>
            <a:r>
              <a:rPr lang="en-GB" b="0" baseline="0" dirty="0"/>
              <a:t>[83]</a:t>
            </a:r>
            <a:r>
              <a:rPr lang="en-GB" baseline="0" dirty="0"/>
              <a:t> </a:t>
            </a:r>
            <a:r>
              <a:rPr lang="en-GB" b="1" baseline="0" dirty="0" err="1"/>
              <a:t>jouer</a:t>
            </a:r>
            <a:r>
              <a:rPr lang="en-GB" baseline="0" dirty="0"/>
              <a:t> [219]; </a:t>
            </a:r>
            <a:r>
              <a:rPr lang="en-GB" b="1" baseline="0" dirty="0"/>
              <a:t>bonjour</a:t>
            </a:r>
            <a:r>
              <a:rPr lang="en-GB" baseline="0" dirty="0"/>
              <a:t> [1972]; </a:t>
            </a:r>
            <a:r>
              <a:rPr lang="en-GB" b="1" baseline="0" dirty="0" err="1"/>
              <a:t>toujours</a:t>
            </a:r>
            <a:r>
              <a:rPr lang="en-GB" baseline="0" dirty="0"/>
              <a:t> [103]; </a:t>
            </a:r>
            <a:r>
              <a:rPr lang="en-GB" b="1" baseline="0" dirty="0" err="1"/>
              <a:t>douze</a:t>
            </a:r>
            <a:r>
              <a:rPr lang="en-GB" b="1" baseline="0" dirty="0"/>
              <a:t> </a:t>
            </a:r>
            <a:r>
              <a:rPr lang="en-GB" baseline="0" dirty="0"/>
              <a:t>[1664]</a:t>
            </a:r>
            <a:br>
              <a:rPr lang="en-GB" baseline="0" dirty="0"/>
            </a:br>
            <a:r>
              <a:rPr lang="en-GB" b="1" baseline="0" dirty="0" err="1"/>
              <a:t>timide</a:t>
            </a:r>
            <a:r>
              <a:rPr lang="en-GB" b="1" baseline="0" dirty="0"/>
              <a:t> </a:t>
            </a:r>
            <a:r>
              <a:rPr lang="en-GB" baseline="0" dirty="0"/>
              <a:t>[3835]; </a:t>
            </a:r>
            <a:r>
              <a:rPr lang="en-GB" b="1" baseline="0" dirty="0"/>
              <a:t>monde</a:t>
            </a:r>
            <a:r>
              <a:rPr lang="en-GB" baseline="0" dirty="0"/>
              <a:t> [77]; </a:t>
            </a:r>
            <a:r>
              <a:rPr lang="en-GB" b="1" baseline="0" dirty="0" err="1"/>
              <a:t>moderne</a:t>
            </a:r>
            <a:r>
              <a:rPr lang="en-GB" b="1" baseline="0" dirty="0"/>
              <a:t> </a:t>
            </a:r>
            <a:r>
              <a:rPr lang="en-GB" b="0" baseline="0" dirty="0"/>
              <a:t>[1239]</a:t>
            </a:r>
            <a:r>
              <a:rPr lang="en-GB" baseline="0" dirty="0"/>
              <a:t> </a:t>
            </a:r>
            <a:r>
              <a:rPr lang="en-GB" b="1" baseline="0" dirty="0"/>
              <a:t>centre </a:t>
            </a:r>
            <a:r>
              <a:rPr lang="en-GB" baseline="0" dirty="0"/>
              <a:t>[491]; </a:t>
            </a:r>
            <a:r>
              <a:rPr lang="en-GB" b="1" baseline="0" dirty="0"/>
              <a:t>vie</a:t>
            </a:r>
            <a:r>
              <a:rPr lang="en-GB" baseline="0" dirty="0"/>
              <a:t> [132]; </a:t>
            </a:r>
            <a:r>
              <a:rPr lang="en-GB" b="1" baseline="0" dirty="0" err="1"/>
              <a:t>douze</a:t>
            </a:r>
            <a:r>
              <a:rPr lang="en-GB" baseline="0" dirty="0"/>
              <a:t> [1664]</a:t>
            </a:r>
            <a:br>
              <a:rPr lang="en-GB" baseline="0" dirty="0"/>
            </a:br>
            <a:r>
              <a:rPr lang="en-GB" b="1" baseline="0" dirty="0" err="1"/>
              <a:t>écrire</a:t>
            </a:r>
            <a:r>
              <a:rPr lang="en-GB" b="1" baseline="0" dirty="0"/>
              <a:t> </a:t>
            </a:r>
            <a:r>
              <a:rPr lang="en-GB" baseline="0" dirty="0"/>
              <a:t>[382]; </a:t>
            </a:r>
            <a:r>
              <a:rPr lang="en-GB" b="1" baseline="0" dirty="0" err="1"/>
              <a:t>bébé</a:t>
            </a:r>
            <a:r>
              <a:rPr lang="en-GB" baseline="0" dirty="0"/>
              <a:t> [&gt;5000]; </a:t>
            </a:r>
            <a:r>
              <a:rPr lang="en-GB" b="1" baseline="0" dirty="0" err="1"/>
              <a:t>aller</a:t>
            </a:r>
            <a:r>
              <a:rPr lang="en-GB" b="1" baseline="0" dirty="0"/>
              <a:t> </a:t>
            </a:r>
            <a:r>
              <a:rPr lang="en-GB" b="0" baseline="0" dirty="0"/>
              <a:t>[55]</a:t>
            </a:r>
            <a:r>
              <a:rPr lang="en-GB" baseline="0" dirty="0"/>
              <a:t> </a:t>
            </a:r>
            <a:r>
              <a:rPr lang="en-GB" b="1" baseline="0" dirty="0"/>
              <a:t>donner </a:t>
            </a:r>
            <a:r>
              <a:rPr lang="en-GB" baseline="0" dirty="0"/>
              <a:t>[46]; </a:t>
            </a:r>
            <a:r>
              <a:rPr lang="en-GB" b="1" baseline="0" dirty="0"/>
              <a:t>et</a:t>
            </a:r>
            <a:r>
              <a:rPr lang="en-GB" baseline="0" dirty="0"/>
              <a:t> [6]; </a:t>
            </a:r>
            <a:r>
              <a:rPr lang="en-GB" b="1" baseline="0" dirty="0" err="1"/>
              <a:t>parler</a:t>
            </a:r>
            <a:r>
              <a:rPr lang="en-GB" baseline="0" dirty="0"/>
              <a:t> [106]</a:t>
            </a:r>
            <a:br>
              <a:rPr lang="en-GB" baseline="0" dirty="0"/>
            </a:br>
            <a:r>
              <a:rPr lang="en-GB" b="1" baseline="0" dirty="0"/>
              <a:t>enfant </a:t>
            </a:r>
            <a:r>
              <a:rPr lang="en-GB" baseline="0" dirty="0"/>
              <a:t>[126]; </a:t>
            </a:r>
            <a:r>
              <a:rPr lang="en-GB" b="1" baseline="0" dirty="0"/>
              <a:t>grand </a:t>
            </a:r>
            <a:r>
              <a:rPr lang="en-GB" baseline="0" dirty="0"/>
              <a:t>[59]; </a:t>
            </a:r>
            <a:r>
              <a:rPr lang="en-GB" b="1" baseline="0" dirty="0" err="1"/>
              <a:t>quand</a:t>
            </a:r>
            <a:r>
              <a:rPr lang="en-GB" b="1" baseline="0" dirty="0"/>
              <a:t> </a:t>
            </a:r>
            <a:r>
              <a:rPr lang="en-GB" b="0" baseline="0" dirty="0"/>
              <a:t>[119]</a:t>
            </a:r>
            <a:r>
              <a:rPr lang="en-GB" baseline="0" dirty="0"/>
              <a:t> </a:t>
            </a:r>
            <a:r>
              <a:rPr lang="en-GB" b="1" baseline="0" dirty="0" err="1"/>
              <a:t>penser</a:t>
            </a:r>
            <a:r>
              <a:rPr lang="en-GB" b="1" baseline="0" dirty="0"/>
              <a:t> </a:t>
            </a:r>
            <a:r>
              <a:rPr lang="en-GB" baseline="0" dirty="0"/>
              <a:t>[116]; </a:t>
            </a:r>
            <a:r>
              <a:rPr lang="en-GB" b="1" baseline="0" dirty="0" err="1"/>
              <a:t>prendre</a:t>
            </a:r>
            <a:r>
              <a:rPr lang="en-GB" baseline="0" dirty="0"/>
              <a:t>[43]; </a:t>
            </a:r>
            <a:r>
              <a:rPr lang="en-GB" b="1" baseline="0" dirty="0"/>
              <a:t>encore </a:t>
            </a:r>
            <a:r>
              <a:rPr lang="en-GB" baseline="0" dirty="0"/>
              <a:t>[51]; </a:t>
            </a:r>
            <a:br>
              <a:rPr lang="en-GB" baseline="0" dirty="0"/>
            </a:br>
            <a:r>
              <a:rPr lang="en-GB" b="1" baseline="0" dirty="0"/>
              <a:t>non </a:t>
            </a:r>
            <a:r>
              <a:rPr lang="en-GB" baseline="0" dirty="0"/>
              <a:t>[72]; </a:t>
            </a:r>
            <a:r>
              <a:rPr lang="en-GB" b="1" baseline="0" dirty="0" err="1"/>
              <a:t>onze</a:t>
            </a:r>
            <a:r>
              <a:rPr lang="en-GB" baseline="0" dirty="0"/>
              <a:t> [2447]; </a:t>
            </a:r>
            <a:r>
              <a:rPr lang="en-GB" b="1" baseline="0" dirty="0"/>
              <a:t>continuer </a:t>
            </a:r>
            <a:r>
              <a:rPr lang="en-GB" b="0" baseline="0" dirty="0"/>
              <a:t>[113]</a:t>
            </a:r>
            <a:r>
              <a:rPr lang="en-GB" baseline="0" dirty="0"/>
              <a:t> </a:t>
            </a:r>
            <a:r>
              <a:rPr lang="en-GB" b="1" baseline="0" dirty="0"/>
              <a:t>monde</a:t>
            </a:r>
            <a:r>
              <a:rPr lang="en-GB" baseline="0" dirty="0"/>
              <a:t> [77]; </a:t>
            </a:r>
            <a:r>
              <a:rPr lang="en-GB" b="1" baseline="0" dirty="0" err="1"/>
              <a:t>montrer</a:t>
            </a:r>
            <a:r>
              <a:rPr lang="en-GB" baseline="0" dirty="0"/>
              <a:t> [108]; </a:t>
            </a:r>
            <a:r>
              <a:rPr lang="en-GB" b="1" baseline="0" dirty="0"/>
              <a:t>au fond</a:t>
            </a:r>
            <a:r>
              <a:rPr lang="en-GB" baseline="0" dirty="0"/>
              <a:t> [553];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82091-1C81-45A9-8E73-11066AF777B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433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737E3B-7B14-4474-8386-57FC264108F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6052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0D45D1-97FF-45F8-8B80-856B80352E7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8546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621D79-F5F1-4398-A675-F2F8C8432CD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6748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688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477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141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432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953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4306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179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888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5B665DA-344C-4C7B-92F8-A0C1DB1998D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88512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38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114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3656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5328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250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6096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6258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9050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6070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70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1CE1FA-769F-48A4-B2F5-E9BECCA78F8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28840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3073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495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598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2548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3737E3B-7B14-4474-8386-57FC264108F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06653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5B665DA-344C-4C7B-92F8-A0C1DB1998D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4861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1CE1FA-769F-48A4-B2F5-E9BECCA78F8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78025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D0EBE2-A0D2-4F25-9D8C-7D6A090856B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6152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70CCB19-B0E9-4DC5-8C6D-59860307113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58800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DA0D1B-787C-4C9A-86FA-21C7100F31A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1659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D0EBE2-A0D2-4F25-9D8C-7D6A090856B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92490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BAA6A7-2E61-4DA3-991F-C82CA38719C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633230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5F43C4-4A1C-46E7-AC83-B2DBC48B2FD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31245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3E7245-7BE6-4A0F-94A6-256A8F3855F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85867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0D45D1-97FF-45F8-8B80-856B80352E7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92467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621D79-F5F1-4398-A675-F2F8C8432CD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7360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70CCB19-B0E9-4DC5-8C6D-59860307113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1861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DA0D1B-787C-4C9A-86FA-21C7100F31A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7965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BAA6A7-2E61-4DA3-991F-C82CA38719C7}"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73870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5F43C4-4A1C-46E7-AC83-B2DBC48B2FD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7123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3E7245-7BE6-4A0F-94A6-256A8F3855F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3726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15193E-B882-4D4A-A08C-5FE85955E6BB}"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170832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FA9F171-9D58-42E8-8EE2-6F6DCC4D89C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5946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8FA9F171-9D58-42E8-8EE2-6F6DCC4D89CC}" type="slidenum">
              <a:rPr lang="en-GB" smtClean="0">
                <a:solidFill>
                  <a:prstClr val="black">
                    <a:tint val="75000"/>
                  </a:prstClr>
                </a:solidFill>
                <a:latin typeface="Calibri" panose="020F0502020204030204"/>
              </a:rPr>
              <a:pPr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849379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15193E-B882-4D4A-A08C-5FE85955E6BB}"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24956426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18" Type="http://schemas.openxmlformats.org/officeDocument/2006/relationships/image" Target="../media/image166.png"/><Relationship Id="rId26" Type="http://schemas.openxmlformats.org/officeDocument/2006/relationships/image" Target="../media/image174.png"/><Relationship Id="rId3" Type="http://schemas.openxmlformats.org/officeDocument/2006/relationships/image" Target="../media/image151.png"/><Relationship Id="rId21" Type="http://schemas.openxmlformats.org/officeDocument/2006/relationships/image" Target="../media/image169.png"/><Relationship Id="rId7" Type="http://schemas.openxmlformats.org/officeDocument/2006/relationships/image" Target="../media/image155.png"/><Relationship Id="rId12" Type="http://schemas.openxmlformats.org/officeDocument/2006/relationships/image" Target="../media/image160.png"/><Relationship Id="rId17" Type="http://schemas.openxmlformats.org/officeDocument/2006/relationships/image" Target="../media/image165.png"/><Relationship Id="rId25" Type="http://schemas.openxmlformats.org/officeDocument/2006/relationships/image" Target="../media/image173.png"/><Relationship Id="rId2" Type="http://schemas.openxmlformats.org/officeDocument/2006/relationships/notesSlide" Target="../notesSlides/notesSlide10.xml"/><Relationship Id="rId16" Type="http://schemas.openxmlformats.org/officeDocument/2006/relationships/image" Target="../media/image164.png"/><Relationship Id="rId20" Type="http://schemas.openxmlformats.org/officeDocument/2006/relationships/image" Target="../media/image168.png"/><Relationship Id="rId1" Type="http://schemas.openxmlformats.org/officeDocument/2006/relationships/slideLayout" Target="../slideLayouts/slideLayout29.xml"/><Relationship Id="rId6" Type="http://schemas.openxmlformats.org/officeDocument/2006/relationships/image" Target="../media/image154.png"/><Relationship Id="rId11" Type="http://schemas.openxmlformats.org/officeDocument/2006/relationships/image" Target="../media/image159.png"/><Relationship Id="rId24" Type="http://schemas.openxmlformats.org/officeDocument/2006/relationships/image" Target="../media/image172.png"/><Relationship Id="rId5" Type="http://schemas.openxmlformats.org/officeDocument/2006/relationships/image" Target="../media/image153.png"/><Relationship Id="rId15" Type="http://schemas.openxmlformats.org/officeDocument/2006/relationships/image" Target="../media/image163.png"/><Relationship Id="rId23" Type="http://schemas.openxmlformats.org/officeDocument/2006/relationships/image" Target="../media/image171.jpg"/><Relationship Id="rId10" Type="http://schemas.openxmlformats.org/officeDocument/2006/relationships/image" Target="../media/image158.png"/><Relationship Id="rId19" Type="http://schemas.openxmlformats.org/officeDocument/2006/relationships/image" Target="../media/image167.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png"/><Relationship Id="rId22"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185.png"/><Relationship Id="rId3" Type="http://schemas.openxmlformats.org/officeDocument/2006/relationships/image" Target="../media/image175.png"/><Relationship Id="rId7" Type="http://schemas.openxmlformats.org/officeDocument/2006/relationships/image" Target="../media/image179.png"/><Relationship Id="rId12" Type="http://schemas.openxmlformats.org/officeDocument/2006/relationships/image" Target="../media/image184.png"/><Relationship Id="rId2" Type="http://schemas.openxmlformats.org/officeDocument/2006/relationships/notesSlide" Target="../notesSlides/notesSlide11.xml"/><Relationship Id="rId16" Type="http://schemas.openxmlformats.org/officeDocument/2006/relationships/image" Target="../media/image188.png"/><Relationship Id="rId1" Type="http://schemas.openxmlformats.org/officeDocument/2006/relationships/slideLayout" Target="../slideLayouts/slideLayout29.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5" Type="http://schemas.openxmlformats.org/officeDocument/2006/relationships/image" Target="../media/image18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 Id="rId14" Type="http://schemas.openxmlformats.org/officeDocument/2006/relationships/image" Target="../media/image186.png"/></Relationships>
</file>

<file path=ppt/slides/_rels/slide12.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1.png"/></Relationships>
</file>

<file path=ppt/slides/_rels/slide14.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 Id="rId9" Type="http://schemas.openxmlformats.org/officeDocument/2006/relationships/image" Target="../media/image198.png"/></Relationships>
</file>

<file path=ppt/slides/_rels/slide15.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 Id="rId9" Type="http://schemas.openxmlformats.org/officeDocument/2006/relationships/image" Target="../media/image205.png"/></Relationships>
</file>

<file path=ppt/slides/_rels/slide16.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1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12.png"/><Relationship Id="rId4" Type="http://schemas.openxmlformats.org/officeDocument/2006/relationships/image" Target="../media/image211.png"/></Relationships>
</file>

<file path=ppt/slides/_rels/slide18.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13.png"/><Relationship Id="rId4" Type="http://schemas.openxmlformats.org/officeDocument/2006/relationships/image" Target="../media/image2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23.png"/><Relationship Id="rId4" Type="http://schemas.openxmlformats.org/officeDocument/2006/relationships/image" Target="../media/image222.png"/></Relationships>
</file>

<file path=ppt/slides/_rels/slide24.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224.png"/><Relationship Id="rId7" Type="http://schemas.openxmlformats.org/officeDocument/2006/relationships/image" Target="../media/image22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png"/></Relationships>
</file>

<file path=ppt/slides/_rels/slide2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221.png"/><Relationship Id="rId7" Type="http://schemas.openxmlformats.org/officeDocument/2006/relationships/image" Target="../media/image23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31.png"/><Relationship Id="rId5" Type="http://schemas.openxmlformats.org/officeDocument/2006/relationships/image" Target="../media/image223.png"/><Relationship Id="rId10" Type="http://schemas.microsoft.com/office/2007/relationships/hdphoto" Target="../media/hdphoto2.wdp"/><Relationship Id="rId4" Type="http://schemas.openxmlformats.org/officeDocument/2006/relationships/image" Target="../media/image222.png"/><Relationship Id="rId9" Type="http://schemas.openxmlformats.org/officeDocument/2006/relationships/image" Target="../media/image234.png"/></Relationships>
</file>

<file path=ppt/slides/_rels/slide27.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6.xml"/><Relationship Id="rId5" Type="http://schemas.openxmlformats.org/officeDocument/2006/relationships/image" Target="../media/image205.png"/><Relationship Id="rId4" Type="http://schemas.openxmlformats.org/officeDocument/2006/relationships/image" Target="../media/image204.png"/></Relationships>
</file>

<file path=ppt/slides/_rels/slide28.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37.png"/><Relationship Id="rId4" Type="http://schemas.openxmlformats.org/officeDocument/2006/relationships/image" Target="../media/image236.png"/></Relationships>
</file>

<file path=ppt/slides/_rels/slide29.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s>
</file>

<file path=ppt/slides/_rels/slide31.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png"/></Relationships>
</file>

<file path=ppt/slides/_rels/slide32.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53.png"/><Relationship Id="rId5" Type="http://schemas.openxmlformats.org/officeDocument/2006/relationships/image" Target="../media/image100.png"/><Relationship Id="rId4" Type="http://schemas.openxmlformats.org/officeDocument/2006/relationships/image" Target="../media/image252.png"/></Relationships>
</file>

<file path=ppt/slides/_rels/slide33.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54.png"/><Relationship Id="rId7" Type="http://schemas.openxmlformats.org/officeDocument/2006/relationships/image" Target="../media/image258.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57.png"/><Relationship Id="rId5" Type="http://schemas.openxmlformats.org/officeDocument/2006/relationships/image" Target="../media/image256.png"/><Relationship Id="rId4" Type="http://schemas.openxmlformats.org/officeDocument/2006/relationships/image" Target="../media/image255.png"/></Relationships>
</file>

<file path=ppt/slides/_rels/slide34.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62.png"/></Relationships>
</file>

<file path=ppt/slides/_rels/slide3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65.png"/><Relationship Id="rId4" Type="http://schemas.openxmlformats.org/officeDocument/2006/relationships/image" Target="../media/image264.png"/></Relationships>
</file>

<file path=ppt/slides/_rels/slide38.xml.rels><?xml version="1.0" encoding="UTF-8" standalone="yes"?>
<Relationships xmlns="http://schemas.openxmlformats.org/package/2006/relationships"><Relationship Id="rId2" Type="http://schemas.openxmlformats.org/officeDocument/2006/relationships/image" Target="../media/image26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image" Target="../media/image262.png"/><Relationship Id="rId1" Type="http://schemas.openxmlformats.org/officeDocument/2006/relationships/slideLayout" Target="../slideLayouts/slideLayout6.xml"/><Relationship Id="rId4" Type="http://schemas.openxmlformats.org/officeDocument/2006/relationships/image" Target="../media/image267.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70.png"/><Relationship Id="rId4" Type="http://schemas.openxmlformats.org/officeDocument/2006/relationships/image" Target="../media/image269.png"/></Relationships>
</file>

<file path=ppt/slides/_rels/slide41.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271.png"/><Relationship Id="rId7" Type="http://schemas.openxmlformats.org/officeDocument/2006/relationships/image" Target="../media/image275.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s>
</file>

<file path=ppt/slides/_rels/slide42.xml.rels><?xml version="1.0" encoding="UTF-8" standalone="yes"?>
<Relationships xmlns="http://schemas.openxmlformats.org/package/2006/relationships"><Relationship Id="rId3" Type="http://schemas.openxmlformats.org/officeDocument/2006/relationships/image" Target="../media/image277.e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277.emf"/><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40.png"/><Relationship Id="rId21" Type="http://schemas.openxmlformats.org/officeDocument/2006/relationships/image" Target="../media/image57.png"/><Relationship Id="rId7" Type="http://schemas.openxmlformats.org/officeDocument/2006/relationships/image" Target="../media/image44.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2.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1.jpeg"/><Relationship Id="rId9" Type="http://schemas.microsoft.com/office/2007/relationships/hdphoto" Target="../media/hdphoto1.wdp"/><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6.png"/><Relationship Id="rId2" Type="http://schemas.openxmlformats.org/officeDocument/2006/relationships/notesSlide" Target="../notesSlides/notesSlide6.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85.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28" Type="http://schemas.openxmlformats.org/officeDocument/2006/relationships/image" Target="../media/image89.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image" Target="../media/image109.png"/><Relationship Id="rId26" Type="http://schemas.openxmlformats.org/officeDocument/2006/relationships/image" Target="../media/image117.png"/><Relationship Id="rId3" Type="http://schemas.openxmlformats.org/officeDocument/2006/relationships/image" Target="../media/image94.png"/><Relationship Id="rId21" Type="http://schemas.openxmlformats.org/officeDocument/2006/relationships/image" Target="../media/image112.png"/><Relationship Id="rId7" Type="http://schemas.openxmlformats.org/officeDocument/2006/relationships/image" Target="../media/image98.png"/><Relationship Id="rId12" Type="http://schemas.openxmlformats.org/officeDocument/2006/relationships/image" Target="../media/image103.jpg"/><Relationship Id="rId17" Type="http://schemas.openxmlformats.org/officeDocument/2006/relationships/image" Target="../media/image108.png"/><Relationship Id="rId25" Type="http://schemas.openxmlformats.org/officeDocument/2006/relationships/image" Target="../media/image116.png"/><Relationship Id="rId33" Type="http://schemas.openxmlformats.org/officeDocument/2006/relationships/image" Target="../media/image124.png"/><Relationship Id="rId2" Type="http://schemas.openxmlformats.org/officeDocument/2006/relationships/notesSlide" Target="../notesSlides/notesSlide8.xml"/><Relationship Id="rId16" Type="http://schemas.openxmlformats.org/officeDocument/2006/relationships/image" Target="../media/image107.png"/><Relationship Id="rId20" Type="http://schemas.openxmlformats.org/officeDocument/2006/relationships/image" Target="../media/image111.png"/><Relationship Id="rId29" Type="http://schemas.openxmlformats.org/officeDocument/2006/relationships/image" Target="../media/image120.png"/><Relationship Id="rId1" Type="http://schemas.openxmlformats.org/officeDocument/2006/relationships/slideLayout" Target="../slideLayouts/slideLayout28.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5.png"/><Relationship Id="rId32" Type="http://schemas.openxmlformats.org/officeDocument/2006/relationships/image" Target="../media/image123.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4.png"/><Relationship Id="rId28" Type="http://schemas.openxmlformats.org/officeDocument/2006/relationships/image" Target="../media/image119.png"/><Relationship Id="rId10" Type="http://schemas.openxmlformats.org/officeDocument/2006/relationships/image" Target="../media/image101.png"/><Relationship Id="rId19" Type="http://schemas.openxmlformats.org/officeDocument/2006/relationships/image" Target="../media/image110.png"/><Relationship Id="rId31" Type="http://schemas.openxmlformats.org/officeDocument/2006/relationships/image" Target="../media/image122.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8.png"/><Relationship Id="rId30" Type="http://schemas.openxmlformats.org/officeDocument/2006/relationships/image" Target="../media/image121.png"/><Relationship Id="rId8" Type="http://schemas.openxmlformats.org/officeDocument/2006/relationships/image" Target="../media/image99.png"/></Relationships>
</file>

<file path=ppt/slides/_rels/slide9.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 Type="http://schemas.openxmlformats.org/officeDocument/2006/relationships/image" Target="../media/image125.png"/><Relationship Id="rId21" Type="http://schemas.openxmlformats.org/officeDocument/2006/relationships/image" Target="../media/image143.jpe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notesSlide" Target="../notesSlides/notesSlide9.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29.xml"/><Relationship Id="rId6" Type="http://schemas.openxmlformats.org/officeDocument/2006/relationships/image" Target="../media/image128.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5.png"/><Relationship Id="rId28" Type="http://schemas.openxmlformats.org/officeDocument/2006/relationships/image" Target="../media/image150.png"/><Relationship Id="rId10" Type="http://schemas.openxmlformats.org/officeDocument/2006/relationships/image" Target="../media/image132.jpeg"/><Relationship Id="rId19" Type="http://schemas.openxmlformats.org/officeDocument/2006/relationships/image" Target="../media/image141.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 Id="rId27" Type="http://schemas.openxmlformats.org/officeDocument/2006/relationships/image" Target="../media/image1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3262" y="5432911"/>
            <a:ext cx="6343650" cy="1800000"/>
          </a:xfrm>
        </p:spPr>
        <p:txBody>
          <a:bodyPr/>
          <a:lstStyle/>
          <a:p>
            <a:pPr eaLnBrk="1" hangingPunct="1"/>
            <a:r>
              <a:rPr lang="en-GB" altLang="en-US" sz="9200" b="1" dirty="0" err="1">
                <a:latin typeface="Century Gothic" panose="020B0502020202020204" pitchFamily="34" charset="0"/>
              </a:rPr>
              <a:t>Français</a:t>
            </a:r>
            <a:endParaRPr lang="en-US" altLang="en-US" sz="9200" b="1" dirty="0">
              <a:latin typeface="Century Gothic" panose="020B0502020202020204" pitchFamily="34" charset="0"/>
              <a:cs typeface="Arial" panose="020B0604020202020204" pitchFamily="34" charset="0"/>
            </a:endParaRPr>
          </a:p>
        </p:txBody>
      </p:sp>
      <p:sp>
        <p:nvSpPr>
          <p:cNvPr id="3075" name="Rectangle 3"/>
          <p:cNvSpPr>
            <a:spLocks noGrp="1" noChangeArrowheads="1"/>
          </p:cNvSpPr>
          <p:nvPr>
            <p:ph type="subTitle" idx="1"/>
          </p:nvPr>
        </p:nvSpPr>
        <p:spPr>
          <a:xfrm>
            <a:off x="0" y="7146363"/>
            <a:ext cx="6858000" cy="1800000"/>
          </a:xfrm>
        </p:spPr>
        <p:txBody>
          <a:bodyPr/>
          <a:lstStyle/>
          <a:p>
            <a:pPr eaLnBrk="1" hangingPunct="1">
              <a:lnSpc>
                <a:spcPct val="90000"/>
              </a:lnSpc>
            </a:pPr>
            <a:r>
              <a:rPr lang="en-GB" altLang="en-US" sz="2800" b="1" dirty="0">
                <a:latin typeface="Century Gothic" panose="020B0502020202020204" pitchFamily="34" charset="0"/>
                <a:cs typeface="Segoe UI" panose="020B0502040204020203" pitchFamily="34" charset="0"/>
              </a:rPr>
              <a:t>Year 9 Language Guide 2023-2024</a:t>
            </a:r>
          </a:p>
        </p:txBody>
      </p:sp>
      <p:sp>
        <p:nvSpPr>
          <p:cNvPr id="3077" name="Text Box 5"/>
          <p:cNvSpPr txBox="1">
            <a:spLocks noChangeArrowheads="1"/>
          </p:cNvSpPr>
          <p:nvPr/>
        </p:nvSpPr>
        <p:spPr bwMode="auto">
          <a:xfrm>
            <a:off x="194468" y="7721497"/>
            <a:ext cx="640873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400" dirty="0">
                <a:solidFill>
                  <a:srgbClr val="000000"/>
                </a:solidFill>
                <a:latin typeface="Century Gothic" panose="020B0502020202020204" pitchFamily="34" charset="0"/>
                <a:cs typeface="Segoe UI" panose="020B0502040204020203" pitchFamily="34" charset="0"/>
              </a:rPr>
              <a:t>Nom: …………………………………………..</a:t>
            </a:r>
          </a:p>
        </p:txBody>
      </p:sp>
      <p:sp>
        <p:nvSpPr>
          <p:cNvPr id="3079" name="Text Box 7"/>
          <p:cNvSpPr txBox="1">
            <a:spLocks noChangeArrowheads="1"/>
          </p:cNvSpPr>
          <p:nvPr/>
        </p:nvSpPr>
        <p:spPr bwMode="auto">
          <a:xfrm>
            <a:off x="194468" y="8324747"/>
            <a:ext cx="640873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400" dirty="0" err="1">
                <a:solidFill>
                  <a:srgbClr val="000000"/>
                </a:solidFill>
                <a:latin typeface="Century Gothic" panose="020B0502020202020204" pitchFamily="34" charset="0"/>
                <a:cs typeface="Segoe UI" panose="020B0502040204020203" pitchFamily="34" charset="0"/>
              </a:rPr>
              <a:t>Professeur</a:t>
            </a:r>
            <a:r>
              <a:rPr lang="en-GB" altLang="en-US" sz="2400" dirty="0">
                <a:solidFill>
                  <a:srgbClr val="000000"/>
                </a:solidFill>
                <a:latin typeface="Century Gothic" panose="020B0502020202020204" pitchFamily="34" charset="0"/>
                <a:cs typeface="Segoe UI" panose="020B0502040204020203" pitchFamily="34" charset="0"/>
              </a:rPr>
              <a:t>/</a:t>
            </a:r>
            <a:r>
              <a:rPr lang="en-GB" altLang="en-US" sz="2400" dirty="0" err="1">
                <a:solidFill>
                  <a:srgbClr val="000000"/>
                </a:solidFill>
                <a:latin typeface="Century Gothic" panose="020B0502020202020204" pitchFamily="34" charset="0"/>
                <a:cs typeface="Segoe UI" panose="020B0502040204020203" pitchFamily="34" charset="0"/>
              </a:rPr>
              <a:t>Professeure</a:t>
            </a:r>
            <a:r>
              <a:rPr lang="en-GB" altLang="en-US" sz="2400" dirty="0">
                <a:solidFill>
                  <a:srgbClr val="000000"/>
                </a:solidFill>
                <a:latin typeface="Century Gothic" panose="020B0502020202020204" pitchFamily="34" charset="0"/>
                <a:cs typeface="Segoe UI" panose="020B0502040204020203" pitchFamily="34" charset="0"/>
              </a:rPr>
              <a:t>: ……………………</a:t>
            </a:r>
          </a:p>
        </p:txBody>
      </p:sp>
      <p:pic>
        <p:nvPicPr>
          <p:cNvPr id="23" name="Picture 22" descr="Image of a camel shepherd in Algeria.">
            <a:extLst>
              <a:ext uri="{FF2B5EF4-FFF2-40B4-BE49-F238E27FC236}">
                <a16:creationId xmlns:a16="http://schemas.microsoft.com/office/drawing/2014/main" id="{8D4C556D-92E0-DC4C-AA82-B2598E1D8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290" y="4260929"/>
            <a:ext cx="2233003" cy="1490287"/>
          </a:xfrm>
          <a:prstGeom prst="rect">
            <a:avLst/>
          </a:prstGeom>
        </p:spPr>
      </p:pic>
      <p:pic>
        <p:nvPicPr>
          <p:cNvPr id="39" name="Picture 38" descr="A group of people on bicycles in a road with mountains in the background.">
            <a:extLst>
              <a:ext uri="{FF2B5EF4-FFF2-40B4-BE49-F238E27FC236}">
                <a16:creationId xmlns:a16="http://schemas.microsoft.com/office/drawing/2014/main" id="{13812868-672B-7E4C-A6A3-2717A5445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46" y="2828422"/>
            <a:ext cx="2253033" cy="1490287"/>
          </a:xfrm>
          <a:prstGeom prst="rect">
            <a:avLst/>
          </a:prstGeom>
        </p:spPr>
      </p:pic>
      <p:pic>
        <p:nvPicPr>
          <p:cNvPr id="58" name="Picture 2" descr="Picture of a famous French music event.">
            <a:extLst>
              <a:ext uri="{FF2B5EF4-FFF2-40B4-BE49-F238E27FC236}">
                <a16:creationId xmlns:a16="http://schemas.microsoft.com/office/drawing/2014/main" id="{76166168-FEAB-1246-9C41-828A2E1D7E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3016" y="4123911"/>
            <a:ext cx="2431755" cy="162196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Picture of Coco Chanel with a dog. ">
            <a:extLst>
              <a:ext uri="{FF2B5EF4-FFF2-40B4-BE49-F238E27FC236}">
                <a16:creationId xmlns:a16="http://schemas.microsoft.com/office/drawing/2014/main" id="{ED81B5B5-0583-C248-9BDD-621E1CFB9CB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5758" y="1386218"/>
            <a:ext cx="1075535" cy="1616885"/>
          </a:xfrm>
          <a:prstGeom prst="rect">
            <a:avLst/>
          </a:prstGeom>
          <a:noFill/>
        </p:spPr>
      </p:pic>
      <p:pic>
        <p:nvPicPr>
          <p:cNvPr id="60" name="Picture 59" descr="Picture of the French poet, Victor Hugo">
            <a:extLst>
              <a:ext uri="{FF2B5EF4-FFF2-40B4-BE49-F238E27FC236}">
                <a16:creationId xmlns:a16="http://schemas.microsoft.com/office/drawing/2014/main" id="{9460E155-BAA6-1D40-B2C0-47221D86C7E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5043" y="1413570"/>
            <a:ext cx="1071556" cy="1481290"/>
          </a:xfrm>
          <a:prstGeom prst="rect">
            <a:avLst/>
          </a:prstGeom>
          <a:noFill/>
        </p:spPr>
      </p:pic>
      <p:pic>
        <p:nvPicPr>
          <p:cNvPr id="61" name="Picture 60" descr="Picture of the philosopher Jean-Jacques Rousseau.">
            <a:extLst>
              <a:ext uri="{FF2B5EF4-FFF2-40B4-BE49-F238E27FC236}">
                <a16:creationId xmlns:a16="http://schemas.microsoft.com/office/drawing/2014/main" id="{7EAA3433-F32B-3141-B592-6E1400CE246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214287" y="4116856"/>
            <a:ext cx="1122407" cy="1626790"/>
          </a:xfrm>
          <a:prstGeom prst="rect">
            <a:avLst/>
          </a:prstGeom>
          <a:noFill/>
        </p:spPr>
      </p:pic>
      <p:pic>
        <p:nvPicPr>
          <p:cNvPr id="62" name="Picture 61" descr="Picture of the actress Marion Cotillard.">
            <a:extLst>
              <a:ext uri="{FF2B5EF4-FFF2-40B4-BE49-F238E27FC236}">
                <a16:creationId xmlns:a16="http://schemas.microsoft.com/office/drawing/2014/main" id="{6C279E83-6BCC-574C-8585-DF02BA81810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48383" y="8847"/>
            <a:ext cx="1069108" cy="1402494"/>
          </a:xfrm>
          <a:prstGeom prst="rect">
            <a:avLst/>
          </a:prstGeom>
          <a:noFill/>
        </p:spPr>
      </p:pic>
      <p:pic>
        <p:nvPicPr>
          <p:cNvPr id="63" name="Picture 62" descr="Picture of the scientist Marie Curie">
            <a:extLst>
              <a:ext uri="{FF2B5EF4-FFF2-40B4-BE49-F238E27FC236}">
                <a16:creationId xmlns:a16="http://schemas.microsoft.com/office/drawing/2014/main" id="{6C614782-2F24-254F-B25D-828B7E834A3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9275" y="8847"/>
            <a:ext cx="1069108" cy="1402494"/>
          </a:xfrm>
          <a:prstGeom prst="rect">
            <a:avLst/>
          </a:prstGeom>
          <a:noFill/>
        </p:spPr>
      </p:pic>
      <p:pic>
        <p:nvPicPr>
          <p:cNvPr id="64" name="Picture 63" descr="Picture of the singer Stromae.">
            <a:extLst>
              <a:ext uri="{FF2B5EF4-FFF2-40B4-BE49-F238E27FC236}">
                <a16:creationId xmlns:a16="http://schemas.microsoft.com/office/drawing/2014/main" id="{540A087E-B33C-C34A-BB59-DA759DCE570F}"/>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2128" y="1329750"/>
            <a:ext cx="1329606" cy="1570301"/>
          </a:xfrm>
          <a:prstGeom prst="rect">
            <a:avLst/>
          </a:prstGeom>
          <a:noFill/>
        </p:spPr>
      </p:pic>
      <p:pic>
        <p:nvPicPr>
          <p:cNvPr id="65" name="Picture 64" descr="Picture of the singer Celine Dion.">
            <a:extLst>
              <a:ext uri="{FF2B5EF4-FFF2-40B4-BE49-F238E27FC236}">
                <a16:creationId xmlns:a16="http://schemas.microsoft.com/office/drawing/2014/main" id="{6CB9E608-9514-2143-A80B-0FD2EAFE713C}"/>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446" y="4116856"/>
            <a:ext cx="1061521" cy="1626790"/>
          </a:xfrm>
          <a:prstGeom prst="rect">
            <a:avLst/>
          </a:prstGeom>
          <a:noFill/>
        </p:spPr>
      </p:pic>
      <p:pic>
        <p:nvPicPr>
          <p:cNvPr id="67" name="Picture 2" descr="Picture of the Atomium, a landmark building in Brussels, Belgium.">
            <a:extLst>
              <a:ext uri="{FF2B5EF4-FFF2-40B4-BE49-F238E27FC236}">
                <a16:creationId xmlns:a16="http://schemas.microsoft.com/office/drawing/2014/main" id="{95DCE5B2-D59F-D544-A208-D90F74B387A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14771" y="2884499"/>
            <a:ext cx="2113200" cy="140439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Picture of the Cathedral of St. Michael and St. Gudula in Brussels, Belgium.">
            <a:extLst>
              <a:ext uri="{FF2B5EF4-FFF2-40B4-BE49-F238E27FC236}">
                <a16:creationId xmlns:a16="http://schemas.microsoft.com/office/drawing/2014/main" id="{A7461CE1-D2E8-C94C-B9B5-0F165D709D5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4157" y="1411340"/>
            <a:ext cx="1116851" cy="14887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n image of Biskra in Algeria. ">
            <a:extLst>
              <a:ext uri="{FF2B5EF4-FFF2-40B4-BE49-F238E27FC236}">
                <a16:creationId xmlns:a16="http://schemas.microsoft.com/office/drawing/2014/main" id="{EE2DAD6B-F261-1F4E-834B-A3291862E09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17491" y="8847"/>
            <a:ext cx="2108325" cy="1402494"/>
          </a:xfrm>
          <a:prstGeom prst="rect">
            <a:avLst/>
          </a:prstGeom>
        </p:spPr>
      </p:pic>
      <p:pic>
        <p:nvPicPr>
          <p:cNvPr id="57" name="Picture 56" descr="Picture of a castle.">
            <a:extLst>
              <a:ext uri="{FF2B5EF4-FFF2-40B4-BE49-F238E27FC236}">
                <a16:creationId xmlns:a16="http://schemas.microsoft.com/office/drawing/2014/main" id="{5FC998F7-48C9-094E-93BB-1EC00ECDFAB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0030" y="8846"/>
            <a:ext cx="2157683" cy="1402494"/>
          </a:xfrm>
          <a:prstGeom prst="rect">
            <a:avLst/>
          </a:prstGeom>
        </p:spPr>
      </p:pic>
      <p:pic>
        <p:nvPicPr>
          <p:cNvPr id="46" name="Picture 45" descr="Logo for the Organisation internationale de la Francophonie&#10;">
            <a:extLst>
              <a:ext uri="{FF2B5EF4-FFF2-40B4-BE49-F238E27FC236}">
                <a16:creationId xmlns:a16="http://schemas.microsoft.com/office/drawing/2014/main" id="{9653E0DF-48CC-534E-B10C-8D853CE2EC9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1616" t="19699" r="29218" b="41203"/>
          <a:stretch/>
        </p:blipFill>
        <p:spPr>
          <a:xfrm>
            <a:off x="2804676" y="1949755"/>
            <a:ext cx="1406882" cy="1404398"/>
          </a:xfrm>
          <a:prstGeom prst="rect">
            <a:avLst/>
          </a:prstGeom>
        </p:spPr>
      </p:pic>
      <p:pic>
        <p:nvPicPr>
          <p:cNvPr id="3" name="Picture 2" descr="Canada flag">
            <a:extLst>
              <a:ext uri="{FF2B5EF4-FFF2-40B4-BE49-F238E27FC236}">
                <a16:creationId xmlns:a16="http://schemas.microsoft.com/office/drawing/2014/main" id="{D10ABD6A-AED9-FA47-9156-C918660DD46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01007" y="1411339"/>
            <a:ext cx="893676" cy="446839"/>
          </a:xfrm>
          <a:prstGeom prst="rect">
            <a:avLst/>
          </a:prstGeom>
        </p:spPr>
      </p:pic>
      <p:pic>
        <p:nvPicPr>
          <p:cNvPr id="5" name="Picture 4" descr="Algeria flag">
            <a:extLst>
              <a:ext uri="{FF2B5EF4-FFF2-40B4-BE49-F238E27FC236}">
                <a16:creationId xmlns:a16="http://schemas.microsoft.com/office/drawing/2014/main" id="{92B50AB8-F01F-314C-864C-E14EE54BE03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55510" y="3690000"/>
            <a:ext cx="696423" cy="432000"/>
          </a:xfrm>
          <a:prstGeom prst="rect">
            <a:avLst/>
          </a:prstGeom>
        </p:spPr>
      </p:pic>
      <p:pic>
        <p:nvPicPr>
          <p:cNvPr id="9" name="Picture 8" descr="Switzerland flag">
            <a:extLst>
              <a:ext uri="{FF2B5EF4-FFF2-40B4-BE49-F238E27FC236}">
                <a16:creationId xmlns:a16="http://schemas.microsoft.com/office/drawing/2014/main" id="{7D8CF232-C572-C548-A7DC-D88F20CF9BC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64202" y="1412046"/>
            <a:ext cx="446400" cy="446400"/>
          </a:xfrm>
          <a:prstGeom prst="rect">
            <a:avLst/>
          </a:prstGeom>
        </p:spPr>
      </p:pic>
      <p:pic>
        <p:nvPicPr>
          <p:cNvPr id="11" name="Picture 10" descr="France flag">
            <a:extLst>
              <a:ext uri="{FF2B5EF4-FFF2-40B4-BE49-F238E27FC236}">
                <a16:creationId xmlns:a16="http://schemas.microsoft.com/office/drawing/2014/main" id="{505DF62B-8D85-344E-B670-26ADC632AB8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63491" y="3690000"/>
            <a:ext cx="649014" cy="432000"/>
          </a:xfrm>
          <a:prstGeom prst="rect">
            <a:avLst/>
          </a:prstGeom>
        </p:spPr>
      </p:pic>
      <p:pic>
        <p:nvPicPr>
          <p:cNvPr id="15" name="Picture 14" descr="Belgium flag">
            <a:extLst>
              <a:ext uri="{FF2B5EF4-FFF2-40B4-BE49-F238E27FC236}">
                <a16:creationId xmlns:a16="http://schemas.microsoft.com/office/drawing/2014/main" id="{286ABFC6-0E02-4F4C-AB9E-612AB19ECBB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99198" y="3690000"/>
            <a:ext cx="648000" cy="431325"/>
          </a:xfrm>
          <a:prstGeom prst="rect">
            <a:avLst/>
          </a:prstGeom>
        </p:spPr>
      </p:pic>
      <p:pic>
        <p:nvPicPr>
          <p:cNvPr id="19" name="Picture 18" descr="Flag of the Democratic Republic of the Congo">
            <a:extLst>
              <a:ext uri="{FF2B5EF4-FFF2-40B4-BE49-F238E27FC236}">
                <a16:creationId xmlns:a16="http://schemas.microsoft.com/office/drawing/2014/main" id="{7F6FBE12-96B5-BA48-9A95-2CE5356193F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94683" y="1413183"/>
            <a:ext cx="670649" cy="446400"/>
          </a:xfrm>
          <a:prstGeom prst="rect">
            <a:avLst/>
          </a:prstGeom>
        </p:spPr>
      </p:pic>
    </p:spTree>
    <p:extLst>
      <p:ext uri="{BB962C8B-B14F-4D97-AF65-F5344CB8AC3E}">
        <p14:creationId xmlns:p14="http://schemas.microsoft.com/office/powerpoint/2010/main" val="365168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8000" y="118632"/>
            <a:ext cx="652668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These words have been especially chosen for their high-frequency.  This means words that are used a lot when you speak French, and therefore they are very useful words for you to know!</a:t>
            </a:r>
          </a:p>
        </p:txBody>
      </p:sp>
      <p:pic>
        <p:nvPicPr>
          <p:cNvPr id="5" name="Picture 4" descr="Picture of a train [train] to show SSC [ain/in]"/>
          <p:cNvPicPr>
            <a:picLocks noChangeAspect="1"/>
          </p:cNvPicPr>
          <p:nvPr/>
        </p:nvPicPr>
        <p:blipFill>
          <a:blip r:embed="rId3"/>
          <a:stretch>
            <a:fillRect/>
          </a:stretch>
        </p:blipFill>
        <p:spPr>
          <a:xfrm>
            <a:off x="131773" y="1249191"/>
            <a:ext cx="1125207" cy="1039348"/>
          </a:xfrm>
          <a:prstGeom prst="rect">
            <a:avLst/>
          </a:prstGeom>
        </p:spPr>
      </p:pic>
      <p:pic>
        <p:nvPicPr>
          <p:cNvPr id="6" name="Picture 5" descr="Picture of a head [tête] for SSC ê/è"/>
          <p:cNvPicPr>
            <a:picLocks noChangeAspect="1"/>
          </p:cNvPicPr>
          <p:nvPr/>
        </p:nvPicPr>
        <p:blipFill>
          <a:blip r:embed="rId4"/>
          <a:stretch>
            <a:fillRect/>
          </a:stretch>
        </p:blipFill>
        <p:spPr>
          <a:xfrm>
            <a:off x="131773" y="2545335"/>
            <a:ext cx="1125207" cy="1043867"/>
          </a:xfrm>
          <a:prstGeom prst="rect">
            <a:avLst/>
          </a:prstGeom>
        </p:spPr>
      </p:pic>
      <p:pic>
        <p:nvPicPr>
          <p:cNvPr id="7" name="Picture 6" descr="Picture of a tick to show true [vrai] for SSC ai"/>
          <p:cNvPicPr>
            <a:picLocks noChangeAspect="1"/>
          </p:cNvPicPr>
          <p:nvPr/>
        </p:nvPicPr>
        <p:blipFill>
          <a:blip r:embed="rId5"/>
          <a:stretch>
            <a:fillRect/>
          </a:stretch>
        </p:blipFill>
        <p:spPr>
          <a:xfrm>
            <a:off x="108000" y="3845998"/>
            <a:ext cx="1148980" cy="1070219"/>
          </a:xfrm>
          <a:prstGeom prst="rect">
            <a:avLst/>
          </a:prstGeom>
        </p:spPr>
      </p:pic>
      <p:pic>
        <p:nvPicPr>
          <p:cNvPr id="8" name="Picture 7" descr="Boy looking into microscope to show the word see [voir] for SSC [oi]"/>
          <p:cNvPicPr>
            <a:picLocks noChangeAspect="1"/>
          </p:cNvPicPr>
          <p:nvPr/>
        </p:nvPicPr>
        <p:blipFill>
          <a:blip r:embed="rId6"/>
          <a:stretch>
            <a:fillRect/>
          </a:stretch>
        </p:blipFill>
        <p:spPr>
          <a:xfrm>
            <a:off x="139258" y="5137623"/>
            <a:ext cx="1121949" cy="1044730"/>
          </a:xfrm>
          <a:prstGeom prst="rect">
            <a:avLst/>
          </a:prstGeom>
        </p:spPr>
      </p:pic>
      <p:pic>
        <p:nvPicPr>
          <p:cNvPr id="9" name="Picture 8" descr="Picture of a magnifying class for SSC ch"/>
          <p:cNvPicPr>
            <a:picLocks noChangeAspect="1"/>
          </p:cNvPicPr>
          <p:nvPr/>
        </p:nvPicPr>
        <p:blipFill>
          <a:blip r:embed="rId7"/>
          <a:stretch>
            <a:fillRect/>
          </a:stretch>
        </p:blipFill>
        <p:spPr>
          <a:xfrm>
            <a:off x="147306" y="6435231"/>
            <a:ext cx="1090862" cy="1003593"/>
          </a:xfrm>
          <a:prstGeom prst="rect">
            <a:avLst/>
          </a:prstGeom>
        </p:spPr>
      </p:pic>
      <p:pic>
        <p:nvPicPr>
          <p:cNvPr id="10" name="Picture 9" descr="Picture of a map pointing to a location for SSC c"/>
          <p:cNvPicPr>
            <a:picLocks noChangeAspect="1"/>
          </p:cNvPicPr>
          <p:nvPr/>
        </p:nvPicPr>
        <p:blipFill>
          <a:blip r:embed="rId8"/>
          <a:stretch>
            <a:fillRect/>
          </a:stretch>
        </p:blipFill>
        <p:spPr>
          <a:xfrm>
            <a:off x="139258" y="7727873"/>
            <a:ext cx="1063219" cy="998651"/>
          </a:xfrm>
          <a:prstGeom prst="rect">
            <a:avLst/>
          </a:prstGeom>
        </p:spPr>
      </p:pic>
      <p:sp>
        <p:nvSpPr>
          <p:cNvPr id="11" name="TextBox 10"/>
          <p:cNvSpPr txBox="1"/>
          <p:nvPr/>
        </p:nvSpPr>
        <p:spPr>
          <a:xfrm rot="10800000" flipV="1">
            <a:off x="1195761" y="18880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fin</a:t>
            </a:r>
          </a:p>
        </p:txBody>
      </p:sp>
      <p:sp>
        <p:nvSpPr>
          <p:cNvPr id="12" name="TextBox 11"/>
          <p:cNvSpPr txBox="1"/>
          <p:nvPr/>
        </p:nvSpPr>
        <p:spPr>
          <a:xfrm rot="10800000" flipV="1">
            <a:off x="2249259" y="18880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matin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3" name="TextBox 12"/>
          <p:cNvSpPr txBox="1"/>
          <p:nvPr/>
        </p:nvSpPr>
        <p:spPr>
          <a:xfrm rot="10800000" flipV="1">
            <a:off x="3256505" y="18880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vingt</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 name="TextBox 13"/>
          <p:cNvSpPr txBox="1"/>
          <p:nvPr/>
        </p:nvSpPr>
        <p:spPr>
          <a:xfrm rot="10800000" flipV="1">
            <a:off x="4298634" y="1888097"/>
            <a:ext cx="163152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maintenant</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rot="10800000" flipV="1">
            <a:off x="5768374" y="18880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main</a:t>
            </a:r>
          </a:p>
        </p:txBody>
      </p:sp>
      <p:sp>
        <p:nvSpPr>
          <p:cNvPr id="16" name="TextBox 15"/>
          <p:cNvSpPr txBox="1"/>
          <p:nvPr/>
        </p:nvSpPr>
        <p:spPr>
          <a:xfrm rot="10800000" flipV="1">
            <a:off x="1195761" y="31876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fête</a:t>
            </a:r>
          </a:p>
        </p:txBody>
      </p:sp>
      <p:sp>
        <p:nvSpPr>
          <p:cNvPr id="17" name="TextBox 16"/>
          <p:cNvSpPr txBox="1"/>
          <p:nvPr/>
        </p:nvSpPr>
        <p:spPr>
          <a:xfrm rot="10800000" flipV="1">
            <a:off x="2294675" y="31876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frère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rot="10800000" flipV="1">
            <a:off x="3393589" y="31876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collège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9" name="TextBox 18"/>
          <p:cNvSpPr txBox="1"/>
          <p:nvPr/>
        </p:nvSpPr>
        <p:spPr>
          <a:xfrm rot="10800000" flipV="1">
            <a:off x="4498391" y="3187697"/>
            <a:ext cx="142308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problème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rot="10800000" flipV="1">
            <a:off x="5638802" y="31876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être</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1" name="TextBox 20"/>
          <p:cNvSpPr txBox="1"/>
          <p:nvPr/>
        </p:nvSpPr>
        <p:spPr>
          <a:xfrm rot="10800000" flipV="1">
            <a:off x="1215832" y="4503658"/>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maison</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2" name="TextBox 21"/>
          <p:cNvSpPr txBox="1"/>
          <p:nvPr/>
        </p:nvSpPr>
        <p:spPr>
          <a:xfrm rot="10800000" flipV="1">
            <a:off x="2274393" y="4506435"/>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raison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rot="10800000" flipV="1">
            <a:off x="3397203" y="4510309"/>
            <a:ext cx="117343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mauvais</a:t>
            </a:r>
            <a:endParaRPr kumimoji="0" lang="en-GB" sz="18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rot="10800000" flipV="1">
            <a:off x="4469073" y="4492815"/>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faire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5" name="TextBox 24"/>
          <p:cNvSpPr txBox="1"/>
          <p:nvPr/>
        </p:nvSpPr>
        <p:spPr>
          <a:xfrm rot="10800000" flipV="1">
            <a:off x="5562481" y="4520914"/>
            <a:ext cx="117343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semaine</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rot="10800000" flipV="1">
            <a:off x="1195761" y="57724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droite</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7" name="TextBox 26"/>
          <p:cNvSpPr txBox="1"/>
          <p:nvPr/>
        </p:nvSpPr>
        <p:spPr>
          <a:xfrm rot="10800000" flipV="1">
            <a:off x="2207382" y="57724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avoir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8" name="TextBox 27"/>
          <p:cNvSpPr txBox="1"/>
          <p:nvPr/>
        </p:nvSpPr>
        <p:spPr>
          <a:xfrm rot="10800000" flipV="1">
            <a:off x="3226312" y="5772497"/>
            <a:ext cx="13279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au revoir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9" name="TextBox 28"/>
          <p:cNvSpPr txBox="1"/>
          <p:nvPr/>
        </p:nvSpPr>
        <p:spPr>
          <a:xfrm rot="10800000" flipV="1">
            <a:off x="4378676" y="5772497"/>
            <a:ext cx="168687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pourquoi</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0" name="TextBox 29"/>
          <p:cNvSpPr txBox="1"/>
          <p:nvPr/>
        </p:nvSpPr>
        <p:spPr>
          <a:xfrm rot="10800000" flipV="1">
            <a:off x="5674594" y="57724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trois</a:t>
            </a:r>
          </a:p>
        </p:txBody>
      </p:sp>
      <p:sp>
        <p:nvSpPr>
          <p:cNvPr id="31" name="TextBox 30"/>
          <p:cNvSpPr txBox="1"/>
          <p:nvPr/>
        </p:nvSpPr>
        <p:spPr>
          <a:xfrm rot="10800000" flipV="1">
            <a:off x="1175477" y="7067031"/>
            <a:ext cx="151780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dimanche</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2" name="TextBox 31"/>
          <p:cNvSpPr txBox="1"/>
          <p:nvPr/>
        </p:nvSpPr>
        <p:spPr>
          <a:xfrm rot="10800000" flipV="1">
            <a:off x="2580257" y="7069065"/>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chanter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3" name="TextBox 32"/>
          <p:cNvSpPr txBox="1"/>
          <p:nvPr/>
        </p:nvSpPr>
        <p:spPr>
          <a:xfrm rot="10800000" flipV="1">
            <a:off x="3732560" y="7068156"/>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bouche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4" name="TextBox 33"/>
          <p:cNvSpPr txBox="1"/>
          <p:nvPr/>
        </p:nvSpPr>
        <p:spPr>
          <a:xfrm rot="10800000" flipV="1">
            <a:off x="4810343" y="70684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champ</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5" name="TextBox 34"/>
          <p:cNvSpPr txBox="1"/>
          <p:nvPr/>
        </p:nvSpPr>
        <p:spPr>
          <a:xfrm rot="10800000" flipV="1">
            <a:off x="5663939" y="7067031"/>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chat</a:t>
            </a:r>
          </a:p>
        </p:txBody>
      </p:sp>
      <p:sp>
        <p:nvSpPr>
          <p:cNvPr id="36" name="TextBox 35"/>
          <p:cNvSpPr txBox="1"/>
          <p:nvPr/>
        </p:nvSpPr>
        <p:spPr>
          <a:xfrm rot="10800000" flipV="1">
            <a:off x="1177713" y="8337442"/>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français</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7" name="TextBox 36"/>
          <p:cNvSpPr txBox="1"/>
          <p:nvPr/>
        </p:nvSpPr>
        <p:spPr>
          <a:xfrm rot="10800000" flipV="1">
            <a:off x="2276627" y="8340219"/>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garçon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8" name="TextBox 37"/>
          <p:cNvSpPr txBox="1"/>
          <p:nvPr/>
        </p:nvSpPr>
        <p:spPr>
          <a:xfrm rot="10800000" flipV="1">
            <a:off x="3375541" y="83392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cinéma</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9" name="TextBox 38"/>
          <p:cNvSpPr txBox="1"/>
          <p:nvPr/>
        </p:nvSpPr>
        <p:spPr>
          <a:xfrm rot="10800000" flipV="1">
            <a:off x="4480344" y="8339297"/>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décider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0" name="TextBox 39"/>
          <p:cNvSpPr txBox="1"/>
          <p:nvPr/>
        </p:nvSpPr>
        <p:spPr>
          <a:xfrm rot="10800000" flipV="1">
            <a:off x="5564715" y="8339309"/>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cinq</a:t>
            </a:r>
          </a:p>
        </p:txBody>
      </p:sp>
      <p:sp>
        <p:nvSpPr>
          <p:cNvPr id="41" name="Rectangle 40"/>
          <p:cNvSpPr/>
          <p:nvPr/>
        </p:nvSpPr>
        <p:spPr>
          <a:xfrm>
            <a:off x="4611964" y="1520545"/>
            <a:ext cx="870751"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[now]</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2" name="Rectangle 41"/>
          <p:cNvSpPr/>
          <p:nvPr/>
        </p:nvSpPr>
        <p:spPr>
          <a:xfrm>
            <a:off x="1366669" y="1520897"/>
            <a:ext cx="835486"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[end]</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43" name="Picture 42" descr="Picture of morn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80257" y="1195850"/>
            <a:ext cx="520924" cy="729522"/>
          </a:xfrm>
          <a:prstGeom prst="rect">
            <a:avLst/>
          </a:prstGeom>
        </p:spPr>
      </p:pic>
      <p:pic>
        <p:nvPicPr>
          <p:cNvPr id="44" name="Picture 43" descr="Number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5931" y="1256593"/>
            <a:ext cx="737261" cy="571377"/>
          </a:xfrm>
          <a:prstGeom prst="rect">
            <a:avLst/>
          </a:prstGeom>
          <a:effectLst>
            <a:outerShdw blurRad="50800" dist="38100" dir="5400000" algn="t" rotWithShape="0">
              <a:prstClr val="black">
                <a:alpha val="40000"/>
              </a:prstClr>
            </a:outerShdw>
          </a:effectLst>
        </p:spPr>
      </p:pic>
      <p:pic>
        <p:nvPicPr>
          <p:cNvPr id="45" name="Picture 44" descr="Picture of a han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78282" y="1365587"/>
            <a:ext cx="877915" cy="620713"/>
          </a:xfrm>
          <a:prstGeom prst="rect">
            <a:avLst/>
          </a:prstGeom>
        </p:spPr>
      </p:pic>
      <p:pic>
        <p:nvPicPr>
          <p:cNvPr id="46" name="Picture 45" descr="Picture of a party"/>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92894" y="2518187"/>
            <a:ext cx="749047" cy="669149"/>
          </a:xfrm>
          <a:prstGeom prst="rect">
            <a:avLst/>
          </a:prstGeom>
        </p:spPr>
      </p:pic>
      <p:pic>
        <p:nvPicPr>
          <p:cNvPr id="47" name="Picture 46" descr="Picture of a brother and sister with an arrow pointing to the brother"/>
          <p:cNvPicPr>
            <a:picLocks noChangeAspect="1"/>
          </p:cNvPicPr>
          <p:nvPr/>
        </p:nvPicPr>
        <p:blipFill>
          <a:blip r:embed="rId13"/>
          <a:stretch>
            <a:fillRect/>
          </a:stretch>
        </p:blipFill>
        <p:spPr>
          <a:xfrm>
            <a:off x="2491615" y="2508649"/>
            <a:ext cx="734697" cy="707145"/>
          </a:xfrm>
          <a:prstGeom prst="rect">
            <a:avLst/>
          </a:prstGeom>
        </p:spPr>
      </p:pic>
      <p:pic>
        <p:nvPicPr>
          <p:cNvPr id="48" name="Picture 47" descr="Picture of a school"/>
          <p:cNvPicPr>
            <a:picLocks noChangeAspect="1"/>
          </p:cNvPicPr>
          <p:nvPr/>
        </p:nvPicPr>
        <p:blipFill>
          <a:blip r:embed="rId14"/>
          <a:stretch>
            <a:fillRect/>
          </a:stretch>
        </p:blipFill>
        <p:spPr>
          <a:xfrm>
            <a:off x="3556426" y="2726652"/>
            <a:ext cx="847760" cy="433045"/>
          </a:xfrm>
          <a:prstGeom prst="rect">
            <a:avLst/>
          </a:prstGeom>
        </p:spPr>
      </p:pic>
      <p:sp>
        <p:nvSpPr>
          <p:cNvPr id="49" name="Rectangle 48"/>
          <p:cNvSpPr/>
          <p:nvPr/>
        </p:nvSpPr>
        <p:spPr>
          <a:xfrm>
            <a:off x="4416832" y="2821589"/>
            <a:ext cx="1277914"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[problem]</a:t>
            </a:r>
          </a:p>
        </p:txBody>
      </p:sp>
      <p:sp>
        <p:nvSpPr>
          <p:cNvPr id="50" name="Rectangle 49"/>
          <p:cNvSpPr/>
          <p:nvPr/>
        </p:nvSpPr>
        <p:spPr>
          <a:xfrm>
            <a:off x="5762234" y="2820497"/>
            <a:ext cx="912429"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be]</a:t>
            </a:r>
          </a:p>
        </p:txBody>
      </p:sp>
      <p:pic>
        <p:nvPicPr>
          <p:cNvPr id="51" name="Picture 9" descr="Picture of a hous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0228" y="3859184"/>
            <a:ext cx="914820" cy="6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2262485" y="4069697"/>
            <a:ext cx="1192955"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[reason]</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3" name="Rectangle 52"/>
          <p:cNvSpPr/>
          <p:nvPr/>
        </p:nvSpPr>
        <p:spPr>
          <a:xfrm>
            <a:off x="3520748" y="4069697"/>
            <a:ext cx="857928"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[bad]</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4" name="Rectangle 53"/>
          <p:cNvSpPr/>
          <p:nvPr/>
        </p:nvSpPr>
        <p:spPr>
          <a:xfrm>
            <a:off x="4532607" y="4069697"/>
            <a:ext cx="994183"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do]</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5" name="Rectangle 54"/>
          <p:cNvSpPr/>
          <p:nvPr/>
        </p:nvSpPr>
        <p:spPr>
          <a:xfrm>
            <a:off x="5626898" y="4069697"/>
            <a:ext cx="1029449"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[week]</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56" name="Picture 2" descr="Right Arrow Clip Ar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6902" y="5228731"/>
            <a:ext cx="546962" cy="56975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2220116" y="5350931"/>
            <a:ext cx="1292341"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have]</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58" name="Picture 6" descr="Boy saying goodbye"/>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3743268" y="5020782"/>
            <a:ext cx="547186" cy="804684"/>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4596478" y="5337459"/>
            <a:ext cx="1000595"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[why?]</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60" name="Picture 59" descr="Picture of the number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13304" y="5074133"/>
            <a:ext cx="421315" cy="709333"/>
          </a:xfrm>
          <a:prstGeom prst="rect">
            <a:avLst/>
          </a:prstGeom>
        </p:spPr>
      </p:pic>
      <p:pic>
        <p:nvPicPr>
          <p:cNvPr id="62" name="Picture 61" descr="Picture of a calendar with an arrow pointing to Sunday"/>
          <p:cNvPicPr>
            <a:picLocks noChangeAspect="1"/>
          </p:cNvPicPr>
          <p:nvPr/>
        </p:nvPicPr>
        <p:blipFill>
          <a:blip r:embed="rId19"/>
          <a:stretch>
            <a:fillRect/>
          </a:stretch>
        </p:blipFill>
        <p:spPr>
          <a:xfrm>
            <a:off x="1580150" y="6487649"/>
            <a:ext cx="881873" cy="560552"/>
          </a:xfrm>
          <a:prstGeom prst="rect">
            <a:avLst/>
          </a:prstGeom>
        </p:spPr>
      </p:pic>
      <p:pic>
        <p:nvPicPr>
          <p:cNvPr id="63" name="Picture 62" descr="Picture of someone singi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65839" y="6232454"/>
            <a:ext cx="437527" cy="875054"/>
          </a:xfrm>
          <a:prstGeom prst="rect">
            <a:avLst/>
          </a:prstGeom>
        </p:spPr>
      </p:pic>
      <p:pic>
        <p:nvPicPr>
          <p:cNvPr id="64" name="Picture 63" descr="Mouth"/>
          <p:cNvPicPr>
            <a:picLocks noChangeAspect="1"/>
          </p:cNvPicPr>
          <p:nvPr/>
        </p:nvPicPr>
        <p:blipFill>
          <a:blip r:embed="rId21"/>
          <a:stretch>
            <a:fillRect/>
          </a:stretch>
        </p:blipFill>
        <p:spPr>
          <a:xfrm>
            <a:off x="4026652" y="6377476"/>
            <a:ext cx="528100" cy="731796"/>
          </a:xfrm>
          <a:prstGeom prst="rect">
            <a:avLst/>
          </a:prstGeom>
        </p:spPr>
      </p:pic>
      <p:sp>
        <p:nvSpPr>
          <p:cNvPr id="65" name="Rectangle 64"/>
          <p:cNvSpPr/>
          <p:nvPr/>
        </p:nvSpPr>
        <p:spPr>
          <a:xfrm>
            <a:off x="4840069" y="6594179"/>
            <a:ext cx="875561"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[field]</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66" name="Picture 65" descr="Picture of a cat"/>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778607" y="6548478"/>
            <a:ext cx="741180" cy="555885"/>
          </a:xfrm>
          <a:prstGeom prst="rect">
            <a:avLst/>
          </a:prstGeom>
        </p:spPr>
      </p:pic>
      <p:pic>
        <p:nvPicPr>
          <p:cNvPr id="67" name="Picture 66" descr="Flag of France"/>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72284" y="7775302"/>
            <a:ext cx="750707" cy="500471"/>
          </a:xfrm>
          <a:prstGeom prst="rect">
            <a:avLst/>
          </a:prstGeom>
        </p:spPr>
      </p:pic>
      <p:pic>
        <p:nvPicPr>
          <p:cNvPr id="68" name="Picture 67" descr="Picture of a boy"/>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82774" y="7614593"/>
            <a:ext cx="543141" cy="722849"/>
          </a:xfrm>
          <a:prstGeom prst="rect">
            <a:avLst/>
          </a:prstGeom>
        </p:spPr>
      </p:pic>
      <p:pic>
        <p:nvPicPr>
          <p:cNvPr id="69" name="Picture 68" descr="Picture of a film clip"/>
          <p:cNvPicPr>
            <a:picLocks noChangeAspect="1"/>
          </p:cNvPicPr>
          <p:nvPr/>
        </p:nvPicPr>
        <p:blipFill>
          <a:blip r:embed="rId25"/>
          <a:stretch>
            <a:fillRect/>
          </a:stretch>
        </p:blipFill>
        <p:spPr>
          <a:xfrm>
            <a:off x="3623654" y="7614593"/>
            <a:ext cx="643426" cy="760621"/>
          </a:xfrm>
          <a:prstGeom prst="rect">
            <a:avLst/>
          </a:prstGeom>
        </p:spPr>
      </p:pic>
      <p:sp>
        <p:nvSpPr>
          <p:cNvPr id="70" name="Rectangle 69"/>
          <p:cNvSpPr/>
          <p:nvPr/>
        </p:nvSpPr>
        <p:spPr>
          <a:xfrm>
            <a:off x="4442930" y="7928013"/>
            <a:ext cx="1282722"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decide]</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71" name="Picture 70" descr="Five"/>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842881" y="7637558"/>
            <a:ext cx="597482" cy="745608"/>
          </a:xfrm>
          <a:prstGeom prst="rect">
            <a:avLst/>
          </a:prstGeom>
          <a:effectLst>
            <a:outerShdw blurRad="50800" dist="38100" dir="5400000" algn="t" rotWithShape="0">
              <a:prstClr val="black">
                <a:alpha val="40000"/>
              </a:prstClr>
            </a:outerShdw>
          </a:effectLst>
        </p:spPr>
      </p:pic>
      <p:sp>
        <p:nvSpPr>
          <p:cNvPr id="72"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a:t>
            </a:r>
          </a:p>
        </p:txBody>
      </p:sp>
    </p:spTree>
    <p:extLst>
      <p:ext uri="{BB962C8B-B14F-4D97-AF65-F5344CB8AC3E}">
        <p14:creationId xmlns:p14="http://schemas.microsoft.com/office/powerpoint/2010/main" val="400545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 of question mark for SSC qu"/>
          <p:cNvPicPr>
            <a:picLocks noChangeAspect="1"/>
          </p:cNvPicPr>
          <p:nvPr/>
        </p:nvPicPr>
        <p:blipFill>
          <a:blip r:embed="rId3"/>
          <a:stretch>
            <a:fillRect/>
          </a:stretch>
        </p:blipFill>
        <p:spPr>
          <a:xfrm>
            <a:off x="228084" y="430353"/>
            <a:ext cx="1087008" cy="1008112"/>
          </a:xfrm>
          <a:prstGeom prst="rect">
            <a:avLst/>
          </a:prstGeom>
        </p:spPr>
      </p:pic>
      <p:pic>
        <p:nvPicPr>
          <p:cNvPr id="6" name="Picture 5" descr="Picture of a warning sign for SSC tion"/>
          <p:cNvPicPr>
            <a:picLocks noChangeAspect="1"/>
          </p:cNvPicPr>
          <p:nvPr/>
        </p:nvPicPr>
        <p:blipFill>
          <a:blip r:embed="rId4"/>
          <a:stretch>
            <a:fillRect/>
          </a:stretch>
        </p:blipFill>
        <p:spPr>
          <a:xfrm>
            <a:off x="228083" y="3022643"/>
            <a:ext cx="1087009" cy="1016595"/>
          </a:xfrm>
          <a:prstGeom prst="rect">
            <a:avLst/>
          </a:prstGeom>
        </p:spPr>
      </p:pic>
      <p:pic>
        <p:nvPicPr>
          <p:cNvPr id="7" name="Picture 6" descr="Picture of a thumbs up for SSC ien"/>
          <p:cNvPicPr>
            <a:picLocks noChangeAspect="1"/>
          </p:cNvPicPr>
          <p:nvPr/>
        </p:nvPicPr>
        <p:blipFill>
          <a:blip r:embed="rId5"/>
          <a:stretch>
            <a:fillRect/>
          </a:stretch>
        </p:blipFill>
        <p:spPr>
          <a:xfrm>
            <a:off x="228083" y="4247627"/>
            <a:ext cx="1100918" cy="1020689"/>
          </a:xfrm>
          <a:prstGeom prst="rect">
            <a:avLst/>
          </a:prstGeom>
        </p:spPr>
      </p:pic>
      <p:sp>
        <p:nvSpPr>
          <p:cNvPr id="9" name="TextBox 8"/>
          <p:cNvSpPr txBox="1"/>
          <p:nvPr/>
        </p:nvSpPr>
        <p:spPr>
          <a:xfrm rot="10800000" flipV="1">
            <a:off x="1262699" y="1065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quatre</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rot="10800000" flipV="1">
            <a:off x="2292671" y="1065600"/>
            <a:ext cx="124237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musique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rot="10800000" flipV="1">
            <a:off x="3460527" y="1081948"/>
            <a:ext cx="117343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expliquer</a:t>
            </a:r>
            <a:endParaRPr kumimoji="0" lang="en-GB" sz="16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2" name="TextBox 11"/>
          <p:cNvSpPr txBox="1"/>
          <p:nvPr/>
        </p:nvSpPr>
        <p:spPr>
          <a:xfrm rot="10800000" flipV="1">
            <a:off x="4565330" y="1108676"/>
            <a:ext cx="117343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manquer</a:t>
            </a:r>
            <a:endParaRPr kumimoji="0" lang="en-GB" sz="16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3" name="TextBox 12"/>
          <p:cNvSpPr txBox="1"/>
          <p:nvPr/>
        </p:nvSpPr>
        <p:spPr>
          <a:xfrm rot="10800000" flipV="1">
            <a:off x="5649701" y="1065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unique</a:t>
            </a:r>
          </a:p>
        </p:txBody>
      </p:sp>
      <p:sp>
        <p:nvSpPr>
          <p:cNvPr id="14" name="TextBox 13"/>
          <p:cNvSpPr txBox="1"/>
          <p:nvPr/>
        </p:nvSpPr>
        <p:spPr>
          <a:xfrm rot="10800000" flipV="1">
            <a:off x="1238927" y="235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j’ai</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rot="10800000" flipV="1">
            <a:off x="2337841" y="235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génial</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6" name="TextBox 15"/>
          <p:cNvSpPr txBox="1"/>
          <p:nvPr/>
        </p:nvSpPr>
        <p:spPr>
          <a:xfrm rot="10800000" flipV="1">
            <a:off x="3436755" y="235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sujet</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7" name="TextBox 16"/>
          <p:cNvSpPr txBox="1"/>
          <p:nvPr/>
        </p:nvSpPr>
        <p:spPr>
          <a:xfrm rot="10800000" flipV="1">
            <a:off x="4541558" y="235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déja</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rot="10800000" flipV="1">
            <a:off x="5625929" y="235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jamais</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9" name="TextBox 18"/>
          <p:cNvSpPr txBox="1"/>
          <p:nvPr/>
        </p:nvSpPr>
        <p:spPr>
          <a:xfrm rot="10800000" flipV="1">
            <a:off x="1276640" y="3285623"/>
            <a:ext cx="1173434"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population</a:t>
            </a:r>
          </a:p>
        </p:txBody>
      </p:sp>
      <p:sp>
        <p:nvSpPr>
          <p:cNvPr id="20" name="TextBox 19"/>
          <p:cNvSpPr txBox="1"/>
          <p:nvPr/>
        </p:nvSpPr>
        <p:spPr>
          <a:xfrm rot="10800000" flipV="1">
            <a:off x="2379805" y="3189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action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1" name="TextBox 20"/>
          <p:cNvSpPr txBox="1"/>
          <p:nvPr/>
        </p:nvSpPr>
        <p:spPr>
          <a:xfrm rot="10800000" flipV="1">
            <a:off x="3429000" y="3174211"/>
            <a:ext cx="120975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situation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2" name="TextBox 21"/>
          <p:cNvSpPr txBox="1"/>
          <p:nvPr/>
        </p:nvSpPr>
        <p:spPr>
          <a:xfrm rot="10800000" flipV="1">
            <a:off x="4542288" y="3289222"/>
            <a:ext cx="117343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international</a:t>
            </a:r>
            <a:endParaRPr kumimoji="0" lang="en-GB" sz="12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rot="10800000" flipV="1">
            <a:off x="5654363" y="3189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solution</a:t>
            </a:r>
          </a:p>
        </p:txBody>
      </p:sp>
      <p:sp>
        <p:nvSpPr>
          <p:cNvPr id="24" name="TextBox 23"/>
          <p:cNvSpPr txBox="1"/>
          <p:nvPr/>
        </p:nvSpPr>
        <p:spPr>
          <a:xfrm rot="10800000" flipV="1">
            <a:off x="1276640" y="4899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chien</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5" name="TextBox 24"/>
          <p:cNvSpPr txBox="1"/>
          <p:nvPr/>
        </p:nvSpPr>
        <p:spPr>
          <a:xfrm rot="10800000" flipV="1">
            <a:off x="2244123" y="4899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rien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rot="10800000" flipV="1">
            <a:off x="3234494" y="4899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bientôt</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7" name="TextBox 26"/>
          <p:cNvSpPr txBox="1"/>
          <p:nvPr/>
        </p:nvSpPr>
        <p:spPr>
          <a:xfrm rot="10800000" flipV="1">
            <a:off x="4242395" y="4899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ancien</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8" name="TextBox 27"/>
          <p:cNvSpPr txBox="1"/>
          <p:nvPr/>
        </p:nvSpPr>
        <p:spPr>
          <a:xfrm rot="10800000" flipV="1">
            <a:off x="5239907" y="4899600"/>
            <a:ext cx="159716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combien</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pic>
        <p:nvPicPr>
          <p:cNvPr id="34" name="Picture 33" descr="Numb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304" y="295510"/>
            <a:ext cx="545702" cy="779574"/>
          </a:xfrm>
          <a:prstGeom prst="rect">
            <a:avLst/>
          </a:prstGeom>
          <a:effectLst>
            <a:outerShdw blurRad="50800" dist="38100" dir="5400000" algn="t" rotWithShape="0">
              <a:prstClr val="black">
                <a:alpha val="40000"/>
              </a:prstClr>
            </a:outerShdw>
          </a:effectLst>
        </p:spPr>
      </p:pic>
      <p:grpSp>
        <p:nvGrpSpPr>
          <p:cNvPr id="35" name="Group 34" descr="Picture of music notes"/>
          <p:cNvGrpSpPr/>
          <p:nvPr/>
        </p:nvGrpSpPr>
        <p:grpSpPr>
          <a:xfrm>
            <a:off x="2549243" y="415828"/>
            <a:ext cx="826056" cy="620532"/>
            <a:chOff x="8548748" y="1491968"/>
            <a:chExt cx="2435044" cy="1829202"/>
          </a:xfrm>
        </p:grpSpPr>
        <p:pic>
          <p:nvPicPr>
            <p:cNvPr id="36" name="Picture 35"/>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548748" y="1491968"/>
              <a:ext cx="796026" cy="1045657"/>
            </a:xfrm>
            <a:prstGeom prst="rect">
              <a:avLst/>
            </a:prstGeom>
          </p:spPr>
        </p:pic>
        <p:pic>
          <p:nvPicPr>
            <p:cNvPr id="37" name="Picture 36"/>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33360" y="1510411"/>
              <a:ext cx="1650432" cy="1810759"/>
            </a:xfrm>
            <a:prstGeom prst="rect">
              <a:avLst/>
            </a:prstGeom>
          </p:spPr>
        </p:pic>
      </p:grpSp>
      <p:sp>
        <p:nvSpPr>
          <p:cNvPr id="38" name="Rectangle 37"/>
          <p:cNvSpPr/>
          <p:nvPr/>
        </p:nvSpPr>
        <p:spPr>
          <a:xfrm>
            <a:off x="3406868" y="675895"/>
            <a:ext cx="1308371"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explain]</a:t>
            </a:r>
          </a:p>
        </p:txBody>
      </p:sp>
      <p:sp>
        <p:nvSpPr>
          <p:cNvPr id="39" name="Rectangle 38"/>
          <p:cNvSpPr/>
          <p:nvPr/>
        </p:nvSpPr>
        <p:spPr>
          <a:xfrm>
            <a:off x="4584329" y="556704"/>
            <a:ext cx="1164101" cy="52322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miss; </a:t>
            </a:r>
            <a:b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b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be missing]</a:t>
            </a:r>
          </a:p>
        </p:txBody>
      </p:sp>
      <p:sp>
        <p:nvSpPr>
          <p:cNvPr id="40" name="Rectangle 39"/>
          <p:cNvSpPr/>
          <p:nvPr/>
        </p:nvSpPr>
        <p:spPr>
          <a:xfrm>
            <a:off x="5732710" y="578538"/>
            <a:ext cx="1053494"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[unique; </a:t>
            </a: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b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only]</a:t>
            </a:r>
          </a:p>
        </p:txBody>
      </p:sp>
      <p:sp>
        <p:nvSpPr>
          <p:cNvPr id="41" name="Rectangle 40"/>
          <p:cNvSpPr/>
          <p:nvPr/>
        </p:nvSpPr>
        <p:spPr>
          <a:xfrm>
            <a:off x="1335493" y="1937935"/>
            <a:ext cx="102784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[I have]</a:t>
            </a:r>
          </a:p>
        </p:txBody>
      </p:sp>
      <p:pic>
        <p:nvPicPr>
          <p:cNvPr id="42" name="Picture 41" descr="Smiley fac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0848" y="1737047"/>
            <a:ext cx="605036" cy="605036"/>
          </a:xfrm>
          <a:prstGeom prst="rect">
            <a:avLst/>
          </a:prstGeom>
        </p:spPr>
      </p:pic>
      <p:sp>
        <p:nvSpPr>
          <p:cNvPr id="43" name="Rectangle 42"/>
          <p:cNvSpPr/>
          <p:nvPr/>
        </p:nvSpPr>
        <p:spPr>
          <a:xfrm>
            <a:off x="3492114" y="1961223"/>
            <a:ext cx="1146468"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[subject]</a:t>
            </a:r>
          </a:p>
        </p:txBody>
      </p:sp>
      <p:sp>
        <p:nvSpPr>
          <p:cNvPr id="44" name="Rectangle 43"/>
          <p:cNvSpPr/>
          <p:nvPr/>
        </p:nvSpPr>
        <p:spPr>
          <a:xfrm>
            <a:off x="4549234" y="1973812"/>
            <a:ext cx="1200971"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[already]</a:t>
            </a:r>
          </a:p>
        </p:txBody>
      </p:sp>
      <p:sp>
        <p:nvSpPr>
          <p:cNvPr id="45" name="Rectangle 44"/>
          <p:cNvSpPr/>
          <p:nvPr/>
        </p:nvSpPr>
        <p:spPr>
          <a:xfrm>
            <a:off x="5751355" y="1986401"/>
            <a:ext cx="968535"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[never]</a:t>
            </a:r>
          </a:p>
        </p:txBody>
      </p:sp>
      <p:pic>
        <p:nvPicPr>
          <p:cNvPr id="46" name="Picture 45" descr="Picture of a do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4768" y="4215189"/>
            <a:ext cx="791292" cy="759640"/>
          </a:xfrm>
          <a:prstGeom prst="rect">
            <a:avLst/>
          </a:prstGeom>
        </p:spPr>
      </p:pic>
      <p:sp>
        <p:nvSpPr>
          <p:cNvPr id="47" name="Rectangle 46"/>
          <p:cNvSpPr/>
          <p:nvPr/>
        </p:nvSpPr>
        <p:spPr>
          <a:xfrm>
            <a:off x="2269495" y="4461741"/>
            <a:ext cx="1170513"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[nothing]</a:t>
            </a:r>
          </a:p>
        </p:txBody>
      </p:sp>
      <p:sp>
        <p:nvSpPr>
          <p:cNvPr id="48" name="Rectangle 47"/>
          <p:cNvSpPr/>
          <p:nvPr/>
        </p:nvSpPr>
        <p:spPr>
          <a:xfrm>
            <a:off x="3443068" y="4472346"/>
            <a:ext cx="865943"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[soon]</a:t>
            </a:r>
          </a:p>
        </p:txBody>
      </p:sp>
      <p:pic>
        <p:nvPicPr>
          <p:cNvPr id="49" name="Picture 48" descr="Picture of the Colosseum in Rom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08131" y="4257034"/>
            <a:ext cx="845044" cy="545053"/>
          </a:xfrm>
          <a:prstGeom prst="rect">
            <a:avLst/>
          </a:prstGeom>
        </p:spPr>
      </p:pic>
      <p:pic>
        <p:nvPicPr>
          <p:cNvPr id="50" name="Picture 49" descr="Price tag"/>
          <p:cNvPicPr>
            <a:picLocks noChangeAspect="1"/>
          </p:cNvPicPr>
          <p:nvPr/>
        </p:nvPicPr>
        <p:blipFill>
          <a:blip r:embed="rId12"/>
          <a:stretch>
            <a:fillRect/>
          </a:stretch>
        </p:blipFill>
        <p:spPr>
          <a:xfrm>
            <a:off x="5526340" y="4234160"/>
            <a:ext cx="810232" cy="690481"/>
          </a:xfrm>
          <a:prstGeom prst="rect">
            <a:avLst/>
          </a:prstGeom>
        </p:spPr>
      </p:pic>
      <p:sp>
        <p:nvSpPr>
          <p:cNvPr id="3" name="TextBox 2"/>
          <p:cNvSpPr txBox="1"/>
          <p:nvPr/>
        </p:nvSpPr>
        <p:spPr>
          <a:xfrm>
            <a:off x="78491" y="5766788"/>
            <a:ext cx="6740218" cy="338554"/>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a:t>
            </a:r>
            <a:r>
              <a:rPr kumimoji="0" lang="en-GB" sz="16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virelangues</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a:t>
            </a:r>
            <a:r>
              <a:rPr kumimoji="0" lang="en-GB" sz="16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pratiquer</a:t>
            </a: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(Some tongue twisters to practise).</a:t>
            </a:r>
          </a:p>
        </p:txBody>
      </p:sp>
      <p:sp>
        <p:nvSpPr>
          <p:cNvPr id="31" name="TextBox 30"/>
          <p:cNvSpPr txBox="1"/>
          <p:nvPr/>
        </p:nvSpPr>
        <p:spPr>
          <a:xfrm>
            <a:off x="78352" y="6387735"/>
            <a:ext cx="672705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Trois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gros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rats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gris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dans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trois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gros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trous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très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creux</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53" name="TextBox 52"/>
          <p:cNvSpPr txBox="1"/>
          <p:nvPr/>
        </p:nvSpPr>
        <p:spPr>
          <a:xfrm>
            <a:off x="91511" y="6639606"/>
            <a:ext cx="672705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Three big grey rats in three big, very deep holes.</a:t>
            </a:r>
          </a:p>
        </p:txBody>
      </p:sp>
      <p:sp>
        <p:nvSpPr>
          <p:cNvPr id="54" name="TextBox 53"/>
          <p:cNvSpPr txBox="1"/>
          <p:nvPr/>
        </p:nvSpPr>
        <p:spPr>
          <a:xfrm>
            <a:off x="73086" y="7095918"/>
            <a:ext cx="672705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Ce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vert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va</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verre</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vert.</a:t>
            </a:r>
          </a:p>
        </p:txBody>
      </p:sp>
      <p:sp>
        <p:nvSpPr>
          <p:cNvPr id="55" name="TextBox 54"/>
          <p:cNvSpPr txBox="1"/>
          <p:nvPr/>
        </p:nvSpPr>
        <p:spPr>
          <a:xfrm>
            <a:off x="86245" y="7347789"/>
            <a:ext cx="672705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This green worm goes towards the green glass.</a:t>
            </a:r>
          </a:p>
        </p:txBody>
      </p:sp>
      <p:sp>
        <p:nvSpPr>
          <p:cNvPr id="56" name="TextBox 55"/>
          <p:cNvSpPr txBox="1"/>
          <p:nvPr/>
        </p:nvSpPr>
        <p:spPr>
          <a:xfrm>
            <a:off x="96858" y="7835764"/>
            <a:ext cx="672705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Fruits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frais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fruits frits, fruits </a:t>
            </a:r>
            <a:r>
              <a:rPr kumimoji="0" lang="en-GB"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cuits</a:t>
            </a: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fruits crus.</a:t>
            </a:r>
          </a:p>
        </p:txBody>
      </p:sp>
      <p:sp>
        <p:nvSpPr>
          <p:cNvPr id="57" name="TextBox 56"/>
          <p:cNvSpPr txBox="1"/>
          <p:nvPr/>
        </p:nvSpPr>
        <p:spPr>
          <a:xfrm>
            <a:off x="110017" y="8087635"/>
            <a:ext cx="672705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Fresh fruits, fried fruits, cooked fruits, raw fruits.</a:t>
            </a:r>
          </a:p>
        </p:txBody>
      </p:sp>
      <p:pic>
        <p:nvPicPr>
          <p:cNvPr id="32" name="Picture 31" descr="plate of frui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99389" y="7849791"/>
            <a:ext cx="853903" cy="579498"/>
          </a:xfrm>
          <a:prstGeom prst="rect">
            <a:avLst/>
          </a:prstGeom>
        </p:spPr>
      </p:pic>
      <p:pic>
        <p:nvPicPr>
          <p:cNvPr id="33" name="Picture 32" descr="R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239907" y="6491916"/>
            <a:ext cx="391999" cy="614900"/>
          </a:xfrm>
          <a:prstGeom prst="rect">
            <a:avLst/>
          </a:prstGeom>
        </p:spPr>
      </p:pic>
      <p:pic>
        <p:nvPicPr>
          <p:cNvPr id="58" name="Picture 57" descr="Caterpilla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99389" y="7086748"/>
            <a:ext cx="941229" cy="601504"/>
          </a:xfrm>
          <a:prstGeom prst="rect">
            <a:avLst/>
          </a:prstGeom>
        </p:spPr>
      </p:pic>
      <p:pic>
        <p:nvPicPr>
          <p:cNvPr id="59" name="Picture 58" descr="R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648619" y="6515902"/>
            <a:ext cx="391999" cy="614900"/>
          </a:xfrm>
          <a:prstGeom prst="rect">
            <a:avLst/>
          </a:prstGeom>
        </p:spPr>
      </p:pic>
      <p:pic>
        <p:nvPicPr>
          <p:cNvPr id="60" name="Picture 59" descr="r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6039372" y="6504724"/>
            <a:ext cx="391999" cy="614900"/>
          </a:xfrm>
          <a:prstGeom prst="rect">
            <a:avLst/>
          </a:prstGeom>
        </p:spPr>
      </p:pic>
      <p:sp>
        <p:nvSpPr>
          <p:cNvPr id="61"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10</a:t>
            </a:r>
          </a:p>
        </p:txBody>
      </p:sp>
      <p:pic>
        <p:nvPicPr>
          <p:cNvPr id="62" name="Picture 61" descr="Picture of sun for SSC j/soft g">
            <a:extLst>
              <a:ext uri="{FF2B5EF4-FFF2-40B4-BE49-F238E27FC236}">
                <a16:creationId xmlns:a16="http://schemas.microsoft.com/office/drawing/2014/main" id="{E19A9E39-0418-457E-B6DA-2BBE03CF3C43}"/>
              </a:ext>
            </a:extLst>
          </p:cNvPr>
          <p:cNvPicPr>
            <a:picLocks noChangeAspect="1"/>
          </p:cNvPicPr>
          <p:nvPr/>
        </p:nvPicPr>
        <p:blipFill>
          <a:blip r:embed="rId16"/>
          <a:stretch>
            <a:fillRect/>
          </a:stretch>
        </p:blipFill>
        <p:spPr>
          <a:xfrm>
            <a:off x="236847" y="1772020"/>
            <a:ext cx="1087200" cy="1016029"/>
          </a:xfrm>
          <a:prstGeom prst="rect">
            <a:avLst/>
          </a:prstGeom>
          <a:ln w="22225">
            <a:solidFill>
              <a:schemeClr val="tx1"/>
            </a:solidFill>
          </a:ln>
        </p:spPr>
      </p:pic>
    </p:spTree>
    <p:extLst>
      <p:ext uri="{BB962C8B-B14F-4D97-AF65-F5344CB8AC3E}">
        <p14:creationId xmlns:p14="http://schemas.microsoft.com/office/powerpoint/2010/main" val="361464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2.1 Semaine 5">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T2.1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5</a:t>
            </a:r>
            <a:endParaRPr lang="en-US" sz="2000" dirty="0">
              <a:solidFill>
                <a:schemeClr val="bg1"/>
              </a:solidFill>
            </a:endParaRPr>
          </a:p>
        </p:txBody>
      </p:sp>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43</a:t>
            </a:r>
          </a:p>
        </p:txBody>
      </p:sp>
      <p:sp>
        <p:nvSpPr>
          <p:cNvPr id="29" name="Rectangle 28">
            <a:extLst>
              <a:ext uri="{FF2B5EF4-FFF2-40B4-BE49-F238E27FC236}">
                <a16:creationId xmlns:a16="http://schemas.microsoft.com/office/drawing/2014/main" id="{615169FF-01B0-424F-BA2A-E36FD41D735B}"/>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ECE34F26-84D4-AA4A-A248-FDD3F3F749B8}"/>
              </a:ext>
            </a:extLst>
          </p:cNvPr>
          <p:cNvSpPr/>
          <p:nvPr/>
        </p:nvSpPr>
        <p:spPr>
          <a:xfrm>
            <a:off x="108000" y="650344"/>
            <a:ext cx="3732480" cy="369332"/>
          </a:xfrm>
          <a:prstGeom prst="rect">
            <a:avLst/>
          </a:prstGeom>
        </p:spPr>
        <p:txBody>
          <a:bodyPr wrap="squar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like </a:t>
            </a:r>
            <a:r>
              <a:rPr lang="fr-FR" b="1" i="1" dirty="0">
                <a:solidFill>
                  <a:srgbClr val="000000"/>
                </a:solidFill>
                <a:latin typeface="Century Gothic" panose="020B0502020202020204" pitchFamily="34" charset="0"/>
              </a:rPr>
              <a:t>sortir </a:t>
            </a:r>
            <a:r>
              <a:rPr lang="fr-FR" b="1" dirty="0">
                <a:solidFill>
                  <a:srgbClr val="000000"/>
                </a:solidFill>
                <a:latin typeface="Century Gothic" panose="020B0502020202020204" pitchFamily="34" charset="0"/>
              </a:rPr>
              <a:t>in the plural</a:t>
            </a:r>
            <a:endParaRPr lang="en-GB" i="1" dirty="0">
              <a:solidFill>
                <a:srgbClr val="000000"/>
              </a:solidFill>
              <a:latin typeface="Century Gothic" panose="020B0502020202020204" pitchFamily="34" charset="0"/>
            </a:endParaRPr>
          </a:p>
        </p:txBody>
      </p:sp>
      <p:sp>
        <p:nvSpPr>
          <p:cNvPr id="19" name="Rectangle 18">
            <a:extLst>
              <a:ext uri="{FF2B5EF4-FFF2-40B4-BE49-F238E27FC236}">
                <a16:creationId xmlns:a16="http://schemas.microsoft.com/office/drawing/2014/main" id="{FF662A3E-8298-5745-8B0C-013EECC8673C}"/>
              </a:ext>
            </a:extLst>
          </p:cNvPr>
          <p:cNvSpPr/>
          <p:nvPr/>
        </p:nvSpPr>
        <p:spPr>
          <a:xfrm>
            <a:off x="108000" y="1068855"/>
            <a:ext cx="6642000" cy="2769989"/>
          </a:xfrm>
          <a:prstGeom prst="rect">
            <a:avLst/>
          </a:prstGeom>
        </p:spPr>
        <p:txBody>
          <a:bodyPr wrap="square">
            <a:spAutoFit/>
          </a:bodyPr>
          <a:lstStyle/>
          <a:p>
            <a:pPr lvl="0"/>
            <a:r>
              <a:rPr lang="en-US" sz="1600" dirty="0">
                <a:latin typeface="Century Gothic" panose="020F0302020204030204"/>
              </a:rPr>
              <a:t>To say </a:t>
            </a:r>
            <a:r>
              <a:rPr lang="en-US" sz="1600" b="1" dirty="0">
                <a:latin typeface="Century Gothic" panose="020F0302020204030204"/>
              </a:rPr>
              <a:t>‘we’ + verbs like </a:t>
            </a:r>
            <a:r>
              <a:rPr lang="en-US" sz="1600" b="1" i="1" dirty="0" err="1">
                <a:latin typeface="Century Gothic" panose="020F0302020204030204"/>
              </a:rPr>
              <a:t>sortir</a:t>
            </a:r>
            <a:r>
              <a:rPr lang="en-US" sz="1600" b="1" dirty="0">
                <a:latin typeface="Century Gothic" panose="020F0302020204030204"/>
              </a:rPr>
              <a:t> (e.g., </a:t>
            </a:r>
            <a:r>
              <a:rPr lang="en-US" sz="1600" b="1" i="1" dirty="0" err="1">
                <a:latin typeface="Century Gothic" panose="020F0302020204030204"/>
              </a:rPr>
              <a:t>dormir</a:t>
            </a:r>
            <a:r>
              <a:rPr lang="en-US" sz="1600" b="1" dirty="0">
                <a:latin typeface="Century Gothic" panose="020F0302020204030204"/>
              </a:rPr>
              <a:t> </a:t>
            </a:r>
            <a:r>
              <a:rPr lang="en-US" sz="1600" dirty="0">
                <a:latin typeface="Century Gothic" panose="020F0302020204030204"/>
              </a:rPr>
              <a:t>and</a:t>
            </a:r>
            <a:r>
              <a:rPr lang="en-US" sz="1600" b="1" dirty="0">
                <a:latin typeface="Century Gothic" panose="020F0302020204030204"/>
              </a:rPr>
              <a:t> </a:t>
            </a:r>
            <a:r>
              <a:rPr lang="en-US" sz="1600" b="1" i="1" dirty="0" err="1">
                <a:latin typeface="Century Gothic" panose="020F0302020204030204"/>
              </a:rPr>
              <a:t>partir</a:t>
            </a:r>
            <a:r>
              <a:rPr lang="en-US" sz="1600" b="1" dirty="0">
                <a:latin typeface="Century Gothic" panose="020F0302020204030204"/>
              </a:rPr>
              <a:t>)</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ons</a:t>
            </a:r>
            <a:r>
              <a:rPr lang="en-US" sz="1600" b="1" dirty="0">
                <a:latin typeface="Century Gothic" panose="020F0302020204030204"/>
              </a:rPr>
              <a:t>’.  </a:t>
            </a:r>
          </a:p>
          <a:p>
            <a:pPr lvl="0"/>
            <a:endParaRPr lang="en-US" sz="500" dirty="0">
              <a:latin typeface="Century Gothic" panose="020F0302020204030204"/>
            </a:endParaRPr>
          </a:p>
          <a:p>
            <a:pPr lvl="0"/>
            <a:r>
              <a:rPr lang="en-US" sz="1600" b="1" dirty="0">
                <a:latin typeface="Century Gothic" panose="020F0302020204030204"/>
              </a:rPr>
              <a:t>nous</a:t>
            </a:r>
            <a:r>
              <a:rPr lang="en-US" sz="1600" dirty="0">
                <a:latin typeface="Century Gothic" panose="020F0302020204030204"/>
              </a:rPr>
              <a:t> </a:t>
            </a:r>
            <a:r>
              <a:rPr lang="en-US" sz="1600" dirty="0" err="1">
                <a:latin typeface="Century Gothic" panose="020F0302020204030204"/>
              </a:rPr>
              <a:t>sort</a:t>
            </a:r>
            <a:r>
              <a:rPr lang="en-US" sz="1600" b="1" dirty="0" err="1">
                <a:latin typeface="Century Gothic" panose="020F0302020204030204"/>
              </a:rPr>
              <a:t>ons</a:t>
            </a:r>
            <a:r>
              <a:rPr lang="en-US" sz="1600" dirty="0">
                <a:latin typeface="Century Gothic" panose="020F0302020204030204"/>
              </a:rPr>
              <a:t>		</a:t>
            </a:r>
            <a:r>
              <a:rPr lang="en-US" sz="1600" b="1" dirty="0">
                <a:latin typeface="Century Gothic" panose="020F0302020204030204"/>
              </a:rPr>
              <a:t>we</a:t>
            </a:r>
            <a:r>
              <a:rPr lang="en-US" sz="1600" dirty="0">
                <a:latin typeface="Century Gothic" panose="020F0302020204030204"/>
              </a:rPr>
              <a:t> go out, are going out</a:t>
            </a:r>
          </a:p>
          <a:p>
            <a:pPr lvl="0"/>
            <a:endParaRPr lang="en-US" sz="500" dirty="0">
              <a:latin typeface="Century Gothic" panose="020F0302020204030204"/>
            </a:endParaRPr>
          </a:p>
          <a:p>
            <a:r>
              <a:rPr lang="en-US" sz="1600" dirty="0">
                <a:latin typeface="Century Gothic" panose="020F0302020204030204"/>
              </a:rPr>
              <a:t>To say </a:t>
            </a:r>
            <a:r>
              <a:rPr lang="en-US" sz="1600" b="1" dirty="0">
                <a:latin typeface="Century Gothic" panose="020F0302020204030204"/>
              </a:rPr>
              <a:t>‘you (plural)’ + verbs like </a:t>
            </a:r>
            <a:r>
              <a:rPr lang="en-US" sz="1600" b="1" i="1" dirty="0" err="1">
                <a:latin typeface="Century Gothic" panose="020F0302020204030204"/>
              </a:rPr>
              <a:t>sortir</a:t>
            </a:r>
            <a:r>
              <a:rPr lang="en-US" sz="1600" b="1" dirty="0">
                <a:latin typeface="Century Gothic" panose="020F0302020204030204"/>
              </a:rPr>
              <a:t> (e.g., </a:t>
            </a:r>
            <a:r>
              <a:rPr lang="en-US" sz="1600" b="1" i="1" dirty="0" err="1">
                <a:latin typeface="Century Gothic" panose="020F0302020204030204"/>
              </a:rPr>
              <a:t>dormir</a:t>
            </a:r>
            <a:r>
              <a:rPr lang="en-US" sz="1600" b="1" dirty="0">
                <a:latin typeface="Century Gothic" panose="020F0302020204030204"/>
              </a:rPr>
              <a:t> </a:t>
            </a:r>
            <a:r>
              <a:rPr lang="en-US" sz="1600" dirty="0">
                <a:latin typeface="Century Gothic" panose="020F0302020204030204"/>
              </a:rPr>
              <a:t>and</a:t>
            </a:r>
            <a:r>
              <a:rPr lang="en-US" sz="1600" b="1" dirty="0">
                <a:latin typeface="Century Gothic" panose="020F0302020204030204"/>
              </a:rPr>
              <a:t> </a:t>
            </a:r>
            <a:r>
              <a:rPr lang="en-US" sz="1600" b="1" i="1" dirty="0" err="1">
                <a:latin typeface="Century Gothic" panose="020F0302020204030204"/>
              </a:rPr>
              <a:t>partir</a:t>
            </a:r>
            <a:r>
              <a:rPr lang="en-US" sz="1600" b="1" dirty="0">
                <a:latin typeface="Century Gothic" panose="020F0302020204030204"/>
              </a:rPr>
              <a:t>)</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ez</a:t>
            </a:r>
            <a:r>
              <a:rPr lang="en-US" sz="1600" b="1" dirty="0">
                <a:latin typeface="Century Gothic" panose="020F0302020204030204"/>
              </a:rPr>
              <a:t>’.  </a:t>
            </a:r>
          </a:p>
          <a:p>
            <a:pPr lvl="0"/>
            <a:endParaRPr lang="en-US" sz="500" dirty="0">
              <a:latin typeface="Century Gothic" panose="020F0302020204030204"/>
            </a:endParaRPr>
          </a:p>
          <a:p>
            <a:pPr lvl="0"/>
            <a:r>
              <a:rPr lang="en-US" sz="1600" b="1" dirty="0" err="1">
                <a:latin typeface="Century Gothic" panose="020F0302020204030204"/>
              </a:rPr>
              <a:t>vous</a:t>
            </a:r>
            <a:r>
              <a:rPr lang="en-US" sz="1600" dirty="0">
                <a:latin typeface="Century Gothic" panose="020F0302020204030204"/>
              </a:rPr>
              <a:t> </a:t>
            </a:r>
            <a:r>
              <a:rPr lang="en-US" sz="1600" dirty="0" err="1">
                <a:latin typeface="Century Gothic" panose="020F0302020204030204"/>
              </a:rPr>
              <a:t>sort</a:t>
            </a:r>
            <a:r>
              <a:rPr lang="en-US" sz="1600" b="1" dirty="0" err="1">
                <a:latin typeface="Century Gothic" panose="020F0302020204030204"/>
              </a:rPr>
              <a:t>ez</a:t>
            </a:r>
            <a:r>
              <a:rPr lang="en-US" sz="1600" dirty="0">
                <a:latin typeface="Century Gothic" panose="020F0302020204030204"/>
              </a:rPr>
              <a:t>		</a:t>
            </a:r>
            <a:r>
              <a:rPr lang="en-US" sz="1600" b="1" dirty="0">
                <a:latin typeface="Century Gothic" panose="020F0302020204030204"/>
              </a:rPr>
              <a:t>you (plural)</a:t>
            </a:r>
            <a:r>
              <a:rPr lang="en-US" sz="1600" dirty="0">
                <a:latin typeface="Century Gothic" panose="020F0302020204030204"/>
              </a:rPr>
              <a:t> go out, are going out</a:t>
            </a:r>
          </a:p>
          <a:p>
            <a:pPr lvl="0"/>
            <a:endParaRPr lang="en-US" sz="1000" dirty="0">
              <a:latin typeface="Century Gothic" panose="020F0302020204030204"/>
            </a:endParaRPr>
          </a:p>
          <a:p>
            <a:pPr lvl="0"/>
            <a:r>
              <a:rPr lang="en-US" sz="1600" dirty="0">
                <a:latin typeface="Century Gothic" panose="020F0302020204030204"/>
              </a:rPr>
              <a:t>To say </a:t>
            </a:r>
            <a:r>
              <a:rPr lang="en-US" sz="1600" b="1" dirty="0">
                <a:latin typeface="Century Gothic" panose="020F0302020204030204"/>
              </a:rPr>
              <a:t>‘they’ + verbs like </a:t>
            </a:r>
            <a:r>
              <a:rPr lang="en-US" sz="1600" b="1" i="1" dirty="0" err="1">
                <a:latin typeface="Century Gothic" panose="020F0302020204030204"/>
              </a:rPr>
              <a:t>sortir</a:t>
            </a:r>
            <a:r>
              <a:rPr lang="en-US" sz="1600" b="1" dirty="0">
                <a:latin typeface="Century Gothic" panose="020F0302020204030204"/>
              </a:rPr>
              <a:t> (e.g., </a:t>
            </a:r>
            <a:r>
              <a:rPr lang="en-US" sz="1600" b="1" i="1" dirty="0" err="1">
                <a:latin typeface="Century Gothic" panose="020F0302020204030204"/>
              </a:rPr>
              <a:t>dormir</a:t>
            </a:r>
            <a:r>
              <a:rPr lang="en-US" sz="1600" b="1" dirty="0">
                <a:latin typeface="Century Gothic" panose="020F0302020204030204"/>
              </a:rPr>
              <a:t> </a:t>
            </a:r>
            <a:r>
              <a:rPr lang="en-US" sz="1600" dirty="0">
                <a:latin typeface="Century Gothic" panose="020F0302020204030204"/>
              </a:rPr>
              <a:t>and</a:t>
            </a:r>
            <a:r>
              <a:rPr lang="en-US" sz="1600" b="1" dirty="0">
                <a:latin typeface="Century Gothic" panose="020F0302020204030204"/>
              </a:rPr>
              <a:t> </a:t>
            </a:r>
            <a:r>
              <a:rPr lang="en-US" sz="1600" b="1" i="1" dirty="0" err="1">
                <a:latin typeface="Century Gothic" panose="020F0302020204030204"/>
              </a:rPr>
              <a:t>partir</a:t>
            </a:r>
            <a:r>
              <a:rPr lang="en-US" sz="1600" b="1" dirty="0">
                <a:latin typeface="Century Gothic" panose="020F0302020204030204"/>
              </a:rPr>
              <a:t>)</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ent</a:t>
            </a:r>
            <a:r>
              <a:rPr lang="en-US" sz="1600" b="1" dirty="0">
                <a:latin typeface="Century Gothic" panose="020F0302020204030204"/>
              </a:rPr>
              <a:t>’. </a:t>
            </a:r>
          </a:p>
          <a:p>
            <a:pPr lvl="0"/>
            <a:endParaRPr lang="en-US" sz="500" dirty="0">
              <a:latin typeface="Century Gothic" panose="020F0302020204030204"/>
            </a:endParaRPr>
          </a:p>
          <a:p>
            <a:pPr lvl="0"/>
            <a:r>
              <a:rPr lang="en-US" sz="1600" b="1" dirty="0" err="1">
                <a:latin typeface="Century Gothic" panose="020F0302020204030204"/>
              </a:rPr>
              <a:t>ils</a:t>
            </a:r>
            <a:r>
              <a:rPr lang="en-US" sz="1600" b="1" dirty="0">
                <a:latin typeface="Century Gothic" panose="020F0302020204030204"/>
              </a:rPr>
              <a:t>/</a:t>
            </a:r>
            <a:r>
              <a:rPr lang="en-US" sz="1600" b="1" dirty="0" err="1">
                <a:latin typeface="Century Gothic" panose="020F0302020204030204"/>
              </a:rPr>
              <a:t>elles</a:t>
            </a:r>
            <a:r>
              <a:rPr lang="en-US" sz="1600" dirty="0">
                <a:latin typeface="Century Gothic" panose="020F0302020204030204"/>
              </a:rPr>
              <a:t> </a:t>
            </a:r>
            <a:r>
              <a:rPr lang="en-US" sz="1600" dirty="0" err="1">
                <a:latin typeface="Century Gothic" panose="020F0302020204030204"/>
              </a:rPr>
              <a:t>sort</a:t>
            </a:r>
            <a:r>
              <a:rPr lang="en-US" sz="1600" b="1" dirty="0" err="1">
                <a:latin typeface="Century Gothic" panose="020F0302020204030204"/>
              </a:rPr>
              <a:t>ent</a:t>
            </a:r>
            <a:r>
              <a:rPr lang="en-US" sz="1600" dirty="0">
                <a:latin typeface="Century Gothic" panose="020F0302020204030204"/>
              </a:rPr>
              <a:t>		</a:t>
            </a:r>
            <a:r>
              <a:rPr lang="en-US" sz="1600" b="1" dirty="0">
                <a:latin typeface="Century Gothic" panose="020F0302020204030204"/>
              </a:rPr>
              <a:t>they </a:t>
            </a:r>
            <a:r>
              <a:rPr lang="en-US" sz="1600" dirty="0">
                <a:latin typeface="Century Gothic" panose="020F0302020204030204"/>
              </a:rPr>
              <a:t>go out, are going out</a:t>
            </a:r>
          </a:p>
        </p:txBody>
      </p:sp>
      <p:sp>
        <p:nvSpPr>
          <p:cNvPr id="21" name="Rectangle 20">
            <a:extLst>
              <a:ext uri="{FF2B5EF4-FFF2-40B4-BE49-F238E27FC236}">
                <a16:creationId xmlns:a16="http://schemas.microsoft.com/office/drawing/2014/main" id="{ACDC1A09-37C1-8147-8926-CB08D31941A0}"/>
              </a:ext>
            </a:extLst>
          </p:cNvPr>
          <p:cNvSpPr/>
          <p:nvPr/>
        </p:nvSpPr>
        <p:spPr>
          <a:xfrm>
            <a:off x="108000" y="4019587"/>
            <a:ext cx="4015944" cy="369332"/>
          </a:xfrm>
          <a:prstGeom prst="rect">
            <a:avLst/>
          </a:prstGeom>
        </p:spPr>
        <p:txBody>
          <a:bodyPr wrap="squar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like </a:t>
            </a:r>
            <a:r>
              <a:rPr lang="fr-FR" b="1" i="1" dirty="0">
                <a:solidFill>
                  <a:srgbClr val="000000"/>
                </a:solidFill>
                <a:latin typeface="Century Gothic" panose="020B0502020202020204" pitchFamily="34" charset="0"/>
              </a:rPr>
              <a:t>venir </a:t>
            </a:r>
            <a:r>
              <a:rPr lang="fr-FR" b="1" dirty="0">
                <a:solidFill>
                  <a:srgbClr val="000000"/>
                </a:solidFill>
                <a:latin typeface="Century Gothic" panose="020B0502020202020204" pitchFamily="34" charset="0"/>
              </a:rPr>
              <a:t>in the plural</a:t>
            </a:r>
            <a:endParaRPr lang="en-GB" i="1" dirty="0">
              <a:solidFill>
                <a:srgbClr val="000000"/>
              </a:solidFill>
              <a:latin typeface="Century Gothic" panose="020B0502020202020204" pitchFamily="34" charset="0"/>
            </a:endParaRPr>
          </a:p>
        </p:txBody>
      </p:sp>
      <p:sp>
        <p:nvSpPr>
          <p:cNvPr id="22" name="Rectangle 21">
            <a:extLst>
              <a:ext uri="{FF2B5EF4-FFF2-40B4-BE49-F238E27FC236}">
                <a16:creationId xmlns:a16="http://schemas.microsoft.com/office/drawing/2014/main" id="{92DB5CAB-678B-9B42-A68C-562622E382B7}"/>
              </a:ext>
            </a:extLst>
          </p:cNvPr>
          <p:cNvSpPr/>
          <p:nvPr/>
        </p:nvSpPr>
        <p:spPr>
          <a:xfrm>
            <a:off x="108000" y="4438098"/>
            <a:ext cx="6642000" cy="3016210"/>
          </a:xfrm>
          <a:prstGeom prst="rect">
            <a:avLst/>
          </a:prstGeom>
        </p:spPr>
        <p:txBody>
          <a:bodyPr wrap="square">
            <a:spAutoFit/>
          </a:bodyPr>
          <a:lstStyle/>
          <a:p>
            <a:pPr lvl="0"/>
            <a:r>
              <a:rPr lang="en-US" sz="1600" dirty="0">
                <a:latin typeface="Century Gothic" panose="020F0302020204030204"/>
              </a:rPr>
              <a:t>To say </a:t>
            </a:r>
            <a:r>
              <a:rPr lang="en-US" sz="1600" b="1" dirty="0">
                <a:latin typeface="Century Gothic" panose="020F0302020204030204"/>
              </a:rPr>
              <a:t>‘we’ + verbs like </a:t>
            </a:r>
            <a:r>
              <a:rPr lang="en-US" sz="1600" b="1" i="1" dirty="0" err="1">
                <a:latin typeface="Century Gothic" panose="020F0302020204030204"/>
              </a:rPr>
              <a:t>venir</a:t>
            </a:r>
            <a:r>
              <a:rPr lang="en-US" sz="1600" b="1" dirty="0">
                <a:latin typeface="Century Gothic" panose="020F0302020204030204"/>
              </a:rPr>
              <a:t> (e.g., </a:t>
            </a:r>
            <a:r>
              <a:rPr lang="en-US" sz="1600" b="1" i="1" dirty="0" err="1">
                <a:latin typeface="Century Gothic" panose="020F0302020204030204"/>
              </a:rPr>
              <a:t>devenir</a:t>
            </a:r>
            <a:r>
              <a:rPr lang="en-US" sz="1600" b="1" dirty="0">
                <a:latin typeface="Century Gothic" panose="020F0302020204030204"/>
              </a:rPr>
              <a:t> </a:t>
            </a:r>
            <a:r>
              <a:rPr lang="en-US" sz="1600" dirty="0">
                <a:latin typeface="Century Gothic" panose="020F0302020204030204"/>
              </a:rPr>
              <a:t>and</a:t>
            </a:r>
            <a:r>
              <a:rPr lang="en-US" sz="1600" b="1" dirty="0">
                <a:latin typeface="Century Gothic" panose="020F0302020204030204"/>
              </a:rPr>
              <a:t> </a:t>
            </a:r>
            <a:r>
              <a:rPr lang="en-US" sz="1600" b="1" i="1" dirty="0" err="1">
                <a:latin typeface="Century Gothic" panose="020F0302020204030204"/>
              </a:rPr>
              <a:t>revenir</a:t>
            </a:r>
            <a:r>
              <a:rPr lang="en-US" sz="1600" b="1" dirty="0">
                <a:latin typeface="Century Gothic" panose="020F0302020204030204"/>
              </a:rPr>
              <a:t>)</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ons</a:t>
            </a:r>
            <a:r>
              <a:rPr lang="en-US" sz="1600" b="1" dirty="0">
                <a:latin typeface="Century Gothic" panose="020F0302020204030204"/>
              </a:rPr>
              <a:t>’.  </a:t>
            </a:r>
          </a:p>
          <a:p>
            <a:pPr lvl="0"/>
            <a:endParaRPr lang="en-US" sz="500" dirty="0">
              <a:latin typeface="Century Gothic" panose="020F0302020204030204"/>
            </a:endParaRPr>
          </a:p>
          <a:p>
            <a:pPr lvl="0"/>
            <a:r>
              <a:rPr lang="en-US" sz="1600" b="1" dirty="0">
                <a:latin typeface="Century Gothic" panose="020F0302020204030204"/>
              </a:rPr>
              <a:t>nous</a:t>
            </a:r>
            <a:r>
              <a:rPr lang="en-US" sz="1600" dirty="0">
                <a:latin typeface="Century Gothic" panose="020F0302020204030204"/>
              </a:rPr>
              <a:t> </a:t>
            </a:r>
            <a:r>
              <a:rPr lang="en-US" sz="1600" dirty="0" err="1">
                <a:latin typeface="Century Gothic" panose="020F0302020204030204"/>
              </a:rPr>
              <a:t>ven</a:t>
            </a:r>
            <a:r>
              <a:rPr lang="en-US" sz="1600" b="1" dirty="0" err="1">
                <a:latin typeface="Century Gothic" panose="020F0302020204030204"/>
              </a:rPr>
              <a:t>ons</a:t>
            </a:r>
            <a:r>
              <a:rPr lang="en-US" sz="1600" dirty="0">
                <a:latin typeface="Century Gothic" panose="020F0302020204030204"/>
              </a:rPr>
              <a:t>		</a:t>
            </a:r>
            <a:r>
              <a:rPr lang="en-US" sz="1600" b="1" dirty="0">
                <a:latin typeface="Century Gothic" panose="020F0302020204030204"/>
              </a:rPr>
              <a:t>we</a:t>
            </a:r>
            <a:r>
              <a:rPr lang="en-US" sz="1600" dirty="0">
                <a:latin typeface="Century Gothic" panose="020F0302020204030204"/>
              </a:rPr>
              <a:t> come, are coming</a:t>
            </a:r>
          </a:p>
          <a:p>
            <a:pPr lvl="0"/>
            <a:endParaRPr lang="en-US" sz="500" dirty="0">
              <a:latin typeface="Century Gothic" panose="020F0302020204030204"/>
            </a:endParaRPr>
          </a:p>
          <a:p>
            <a:r>
              <a:rPr lang="en-US" sz="1600" dirty="0">
                <a:latin typeface="Century Gothic" panose="020F0302020204030204"/>
              </a:rPr>
              <a:t>To say </a:t>
            </a:r>
            <a:r>
              <a:rPr lang="en-US" sz="1600" b="1" dirty="0">
                <a:latin typeface="Century Gothic" panose="020F0302020204030204"/>
              </a:rPr>
              <a:t>‘you (plural)’ + verbs like </a:t>
            </a:r>
            <a:r>
              <a:rPr lang="en-US" sz="1600" b="1" i="1" dirty="0" err="1">
                <a:latin typeface="Century Gothic" panose="020F0302020204030204"/>
              </a:rPr>
              <a:t>venir</a:t>
            </a:r>
            <a:r>
              <a:rPr lang="en-US" sz="1600" b="1" dirty="0">
                <a:latin typeface="Century Gothic" panose="020F0302020204030204"/>
              </a:rPr>
              <a:t> (e.g., </a:t>
            </a:r>
            <a:r>
              <a:rPr lang="en-US" sz="1600" b="1" i="1" dirty="0" err="1">
                <a:latin typeface="Century Gothic" panose="020F0302020204030204"/>
              </a:rPr>
              <a:t>devenir</a:t>
            </a:r>
            <a:r>
              <a:rPr lang="en-US" sz="1600" b="1" dirty="0">
                <a:latin typeface="Century Gothic" panose="020F0302020204030204"/>
              </a:rPr>
              <a:t> </a:t>
            </a:r>
            <a:r>
              <a:rPr lang="en-US" sz="1600" dirty="0">
                <a:latin typeface="Century Gothic" panose="020F0302020204030204"/>
              </a:rPr>
              <a:t>and</a:t>
            </a:r>
            <a:r>
              <a:rPr lang="en-US" sz="1600" b="1" dirty="0">
                <a:latin typeface="Century Gothic" panose="020F0302020204030204"/>
              </a:rPr>
              <a:t> </a:t>
            </a:r>
            <a:r>
              <a:rPr lang="en-US" sz="1600" b="1" i="1" dirty="0" err="1">
                <a:latin typeface="Century Gothic" panose="020F0302020204030204"/>
              </a:rPr>
              <a:t>revenir</a:t>
            </a:r>
            <a:r>
              <a:rPr lang="en-US" sz="1600" b="1" dirty="0">
                <a:latin typeface="Century Gothic" panose="020F0302020204030204"/>
              </a:rPr>
              <a:t>)</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ez</a:t>
            </a:r>
            <a:r>
              <a:rPr lang="en-US" sz="1600" b="1" dirty="0">
                <a:latin typeface="Century Gothic" panose="020F0302020204030204"/>
              </a:rPr>
              <a:t>’.  </a:t>
            </a:r>
          </a:p>
          <a:p>
            <a:pPr lvl="0"/>
            <a:endParaRPr lang="en-US" sz="500" dirty="0">
              <a:latin typeface="Century Gothic" panose="020F0302020204030204"/>
            </a:endParaRPr>
          </a:p>
          <a:p>
            <a:pPr lvl="0"/>
            <a:r>
              <a:rPr lang="en-US" sz="1600" b="1" dirty="0" err="1">
                <a:latin typeface="Century Gothic" panose="020F0302020204030204"/>
              </a:rPr>
              <a:t>vous</a:t>
            </a:r>
            <a:r>
              <a:rPr lang="en-US" sz="1600" dirty="0">
                <a:latin typeface="Century Gothic" panose="020F0302020204030204"/>
              </a:rPr>
              <a:t> </a:t>
            </a:r>
            <a:r>
              <a:rPr lang="en-US" sz="1600" dirty="0" err="1">
                <a:latin typeface="Century Gothic" panose="020F0302020204030204"/>
              </a:rPr>
              <a:t>ven</a:t>
            </a:r>
            <a:r>
              <a:rPr lang="en-US" sz="1600" b="1" dirty="0" err="1">
                <a:latin typeface="Century Gothic" panose="020F0302020204030204"/>
              </a:rPr>
              <a:t>ez</a:t>
            </a:r>
            <a:r>
              <a:rPr lang="en-US" sz="1600" dirty="0">
                <a:latin typeface="Century Gothic" panose="020F0302020204030204"/>
              </a:rPr>
              <a:t>		</a:t>
            </a:r>
            <a:r>
              <a:rPr lang="en-US" sz="1600" b="1" dirty="0">
                <a:latin typeface="Century Gothic" panose="020F0302020204030204"/>
              </a:rPr>
              <a:t>you (plural)</a:t>
            </a:r>
            <a:r>
              <a:rPr lang="en-US" sz="1600" dirty="0">
                <a:latin typeface="Century Gothic" panose="020F0302020204030204"/>
              </a:rPr>
              <a:t> come, are coming</a:t>
            </a:r>
          </a:p>
          <a:p>
            <a:pPr lvl="0"/>
            <a:endParaRPr lang="en-US" sz="500" dirty="0">
              <a:latin typeface="Century Gothic" panose="020F0302020204030204"/>
            </a:endParaRPr>
          </a:p>
          <a:p>
            <a:pPr lvl="0"/>
            <a:r>
              <a:rPr lang="en-US" sz="1600" dirty="0">
                <a:latin typeface="Century Gothic" panose="020F0302020204030204"/>
              </a:rPr>
              <a:t>To say </a:t>
            </a:r>
            <a:r>
              <a:rPr lang="en-US" sz="1600" b="1" dirty="0">
                <a:latin typeface="Century Gothic" panose="020F0302020204030204"/>
              </a:rPr>
              <a:t>‘they (masculine or feminine)’ + verbs like </a:t>
            </a:r>
            <a:r>
              <a:rPr lang="en-US" sz="1600" b="1" i="1" dirty="0" err="1">
                <a:latin typeface="Century Gothic" panose="020F0302020204030204"/>
              </a:rPr>
              <a:t>venir</a:t>
            </a:r>
            <a:r>
              <a:rPr lang="en-US" sz="1600" b="1" dirty="0">
                <a:latin typeface="Century Gothic" panose="020F0302020204030204"/>
              </a:rPr>
              <a:t> (e.g., </a:t>
            </a:r>
            <a:r>
              <a:rPr lang="en-US" sz="1600" b="1" i="1" dirty="0" err="1">
                <a:latin typeface="Century Gothic" panose="020F0302020204030204"/>
              </a:rPr>
              <a:t>devenir</a:t>
            </a:r>
            <a:r>
              <a:rPr lang="en-US" sz="1600" b="1" dirty="0">
                <a:latin typeface="Century Gothic" panose="020F0302020204030204"/>
              </a:rPr>
              <a:t> </a:t>
            </a:r>
            <a:r>
              <a:rPr lang="en-US" sz="1600" dirty="0">
                <a:latin typeface="Century Gothic" panose="020F0302020204030204"/>
              </a:rPr>
              <a:t>and</a:t>
            </a:r>
            <a:r>
              <a:rPr lang="en-US" sz="1600" b="1" dirty="0">
                <a:latin typeface="Century Gothic" panose="020F0302020204030204"/>
              </a:rPr>
              <a:t> </a:t>
            </a:r>
            <a:r>
              <a:rPr lang="en-US" sz="1600" b="1" i="1" dirty="0" err="1">
                <a:latin typeface="Century Gothic" panose="020F0302020204030204"/>
              </a:rPr>
              <a:t>revenir</a:t>
            </a:r>
            <a:r>
              <a:rPr lang="en-US" sz="1600" b="1" dirty="0">
                <a:latin typeface="Century Gothic" panose="020F0302020204030204"/>
              </a:rPr>
              <a:t>)</a:t>
            </a:r>
            <a:r>
              <a:rPr lang="en-US" sz="1600" dirty="0">
                <a:latin typeface="Century Gothic" panose="020F0302020204030204"/>
              </a:rPr>
              <a:t>, change the stem to </a:t>
            </a:r>
            <a:r>
              <a:rPr lang="en-US" sz="1600" b="1" dirty="0">
                <a:latin typeface="Century Gothic" panose="020F0302020204030204"/>
              </a:rPr>
              <a:t>‘</a:t>
            </a:r>
            <a:r>
              <a:rPr lang="en-US" sz="1600" b="1" dirty="0" err="1">
                <a:latin typeface="Century Gothic" panose="020F0302020204030204"/>
              </a:rPr>
              <a:t>vien</a:t>
            </a:r>
            <a:r>
              <a:rPr lang="en-US" sz="1600" b="1" dirty="0">
                <a:latin typeface="Century Gothic" panose="020F0302020204030204"/>
              </a:rPr>
              <a:t>-’</a:t>
            </a:r>
            <a:r>
              <a:rPr lang="en-US" sz="1600" dirty="0">
                <a:latin typeface="Century Gothic" panose="020F0302020204030204"/>
              </a:rPr>
              <a:t>, double the </a:t>
            </a:r>
            <a:r>
              <a:rPr lang="en-US" sz="1600" b="1" dirty="0">
                <a:latin typeface="Century Gothic" panose="020F0302020204030204"/>
              </a:rPr>
              <a:t>‘n’</a:t>
            </a:r>
            <a:r>
              <a:rPr lang="en-US" sz="1600" dirty="0">
                <a:latin typeface="Century Gothic" panose="020F0302020204030204"/>
              </a:rPr>
              <a:t> and add </a:t>
            </a:r>
            <a:r>
              <a:rPr lang="en-US" sz="1600" b="1" dirty="0">
                <a:latin typeface="Century Gothic" panose="020F0302020204030204"/>
              </a:rPr>
              <a:t>‘-</a:t>
            </a:r>
            <a:r>
              <a:rPr lang="en-US" sz="1600" b="1" dirty="0" err="1">
                <a:latin typeface="Century Gothic" panose="020F0302020204030204"/>
              </a:rPr>
              <a:t>ent</a:t>
            </a:r>
            <a:r>
              <a:rPr lang="en-US" sz="1600" b="1" dirty="0">
                <a:latin typeface="Century Gothic" panose="020F0302020204030204"/>
              </a:rPr>
              <a:t>’. </a:t>
            </a:r>
          </a:p>
          <a:p>
            <a:pPr lvl="0"/>
            <a:endParaRPr lang="en-US" sz="500" dirty="0">
              <a:latin typeface="Century Gothic" panose="020F0302020204030204"/>
            </a:endParaRPr>
          </a:p>
          <a:p>
            <a:pPr lvl="0"/>
            <a:r>
              <a:rPr lang="en-US" sz="1600" b="1" dirty="0" err="1">
                <a:latin typeface="Century Gothic" panose="020F0302020204030204"/>
              </a:rPr>
              <a:t>ils</a:t>
            </a:r>
            <a:r>
              <a:rPr lang="en-US" sz="1600" b="1" dirty="0">
                <a:latin typeface="Century Gothic" panose="020F0302020204030204"/>
              </a:rPr>
              <a:t>/</a:t>
            </a:r>
            <a:r>
              <a:rPr lang="en-US" sz="1600" b="1" dirty="0" err="1">
                <a:latin typeface="Century Gothic" panose="020F0302020204030204"/>
              </a:rPr>
              <a:t>elles</a:t>
            </a:r>
            <a:r>
              <a:rPr lang="en-US" sz="1600" dirty="0">
                <a:latin typeface="Century Gothic" panose="020F0302020204030204"/>
              </a:rPr>
              <a:t> </a:t>
            </a:r>
            <a:r>
              <a:rPr lang="en-US" sz="1600" dirty="0" err="1">
                <a:latin typeface="Century Gothic" panose="020F0302020204030204"/>
              </a:rPr>
              <a:t>vienn</a:t>
            </a:r>
            <a:r>
              <a:rPr lang="en-US" sz="1600" b="1" dirty="0" err="1">
                <a:latin typeface="Century Gothic" panose="020F0302020204030204"/>
              </a:rPr>
              <a:t>ent</a:t>
            </a:r>
            <a:r>
              <a:rPr lang="en-US" sz="1600" dirty="0">
                <a:latin typeface="Century Gothic" panose="020F0302020204030204"/>
              </a:rPr>
              <a:t>		</a:t>
            </a:r>
            <a:r>
              <a:rPr lang="en-US" sz="1600" b="1" dirty="0">
                <a:latin typeface="Century Gothic" panose="020F0302020204030204"/>
              </a:rPr>
              <a:t>they </a:t>
            </a:r>
            <a:r>
              <a:rPr lang="en-US" sz="1600" dirty="0">
                <a:latin typeface="Century Gothic" panose="020F0302020204030204"/>
              </a:rPr>
              <a:t>come, are coming</a:t>
            </a:r>
          </a:p>
        </p:txBody>
      </p:sp>
      <p:sp>
        <p:nvSpPr>
          <p:cNvPr id="11" name="Rectangle 10">
            <a:extLst>
              <a:ext uri="{FF2B5EF4-FFF2-40B4-BE49-F238E27FC236}">
                <a16:creationId xmlns:a16="http://schemas.microsoft.com/office/drawing/2014/main" id="{07DC6054-6F02-5D49-BC08-F7819830D1ED}"/>
              </a:ext>
            </a:extLst>
          </p:cNvPr>
          <p:cNvSpPr/>
          <p:nvPr/>
        </p:nvSpPr>
        <p:spPr>
          <a:xfrm>
            <a:off x="108000" y="7503487"/>
            <a:ext cx="2552302"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Saying</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without</a:t>
            </a:r>
            <a:r>
              <a:rPr lang="fr-FR" b="1" dirty="0">
                <a:solidFill>
                  <a:srgbClr val="000000"/>
                </a:solidFill>
                <a:latin typeface="Century Gothic" panose="020B0502020202020204" pitchFamily="34" charset="0"/>
              </a:rPr>
              <a:t>’: sans</a:t>
            </a:r>
            <a:endParaRPr lang="en-GB" i="1" dirty="0">
              <a:solidFill>
                <a:srgbClr val="000000"/>
              </a:solidFill>
              <a:latin typeface="Century Gothic" panose="020B0502020202020204" pitchFamily="34" charset="0"/>
            </a:endParaRPr>
          </a:p>
        </p:txBody>
      </p:sp>
      <p:sp>
        <p:nvSpPr>
          <p:cNvPr id="12" name="Rectangle 11">
            <a:extLst>
              <a:ext uri="{FF2B5EF4-FFF2-40B4-BE49-F238E27FC236}">
                <a16:creationId xmlns:a16="http://schemas.microsoft.com/office/drawing/2014/main" id="{E2D9890E-E415-A44D-B728-BFFC52095909}"/>
              </a:ext>
            </a:extLst>
          </p:cNvPr>
          <p:cNvSpPr/>
          <p:nvPr/>
        </p:nvSpPr>
        <p:spPr>
          <a:xfrm>
            <a:off x="108000" y="7921996"/>
            <a:ext cx="6642000" cy="907941"/>
          </a:xfrm>
          <a:prstGeom prst="rect">
            <a:avLst/>
          </a:prstGeom>
        </p:spPr>
        <p:txBody>
          <a:bodyPr wrap="square">
            <a:spAutoFit/>
          </a:bodyPr>
          <a:lstStyle/>
          <a:p>
            <a:pPr lvl="0"/>
            <a:r>
              <a:rPr lang="en-US" sz="1600" b="1" dirty="0">
                <a:latin typeface="Century Gothic" panose="020F0302020204030204"/>
              </a:rPr>
              <a:t>Sans</a:t>
            </a:r>
            <a:r>
              <a:rPr lang="en-US" sz="1600" dirty="0">
                <a:latin typeface="Century Gothic" panose="020F0302020204030204"/>
              </a:rPr>
              <a:t> means ‘without’. You can use it </a:t>
            </a:r>
            <a:r>
              <a:rPr lang="en-US" sz="1600" b="1" dirty="0">
                <a:latin typeface="Century Gothic" panose="020F0302020204030204"/>
              </a:rPr>
              <a:t>before a verb in the infinitive </a:t>
            </a:r>
            <a:r>
              <a:rPr lang="en-US" sz="1600" dirty="0">
                <a:latin typeface="Century Gothic" panose="020F0302020204030204"/>
              </a:rPr>
              <a:t>(long form) to say what someone isn’t doing. </a:t>
            </a:r>
          </a:p>
          <a:p>
            <a:pPr lvl="0"/>
            <a:endParaRPr lang="en-US" sz="500" dirty="0">
              <a:latin typeface="Century Gothic" panose="020F0302020204030204"/>
            </a:endParaRPr>
          </a:p>
          <a:p>
            <a:pPr lvl="0"/>
            <a:r>
              <a:rPr lang="en-US" sz="1600" dirty="0">
                <a:latin typeface="Century Gothic" panose="020F0302020204030204"/>
              </a:rPr>
              <a:t>Elle part </a:t>
            </a:r>
            <a:r>
              <a:rPr lang="en-US" sz="1600" b="1" dirty="0">
                <a:latin typeface="Century Gothic" panose="020F0302020204030204"/>
              </a:rPr>
              <a:t>sans dire </a:t>
            </a:r>
            <a:r>
              <a:rPr lang="en-US" sz="1600" dirty="0">
                <a:latin typeface="Century Gothic" panose="020F0302020204030204"/>
              </a:rPr>
              <a:t>un mot. 	She leaves </a:t>
            </a:r>
            <a:r>
              <a:rPr lang="en-US" sz="1600" b="1" dirty="0">
                <a:latin typeface="Century Gothic" panose="020F0302020204030204"/>
              </a:rPr>
              <a:t>without saying </a:t>
            </a:r>
            <a:r>
              <a:rPr lang="en-US" sz="1600" dirty="0">
                <a:latin typeface="Century Gothic" panose="020F0302020204030204"/>
              </a:rPr>
              <a:t>a word.</a:t>
            </a:r>
          </a:p>
        </p:txBody>
      </p:sp>
      <p:pic>
        <p:nvPicPr>
          <p:cNvPr id="5" name="Picture 4" descr="Person leaving a room">
            <a:extLst>
              <a:ext uri="{FF2B5EF4-FFF2-40B4-BE49-F238E27FC236}">
                <a16:creationId xmlns:a16="http://schemas.microsoft.com/office/drawing/2014/main" id="{5FC2698C-8AFF-1C4C-A40F-584641AF2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216" y="36744"/>
            <a:ext cx="982932" cy="982932"/>
          </a:xfrm>
          <a:prstGeom prst="rect">
            <a:avLst/>
          </a:prstGeom>
        </p:spPr>
      </p:pic>
    </p:spTree>
    <p:extLst>
      <p:ext uri="{BB962C8B-B14F-4D97-AF65-F5344CB8AC3E}">
        <p14:creationId xmlns:p14="http://schemas.microsoft.com/office/powerpoint/2010/main" val="149298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7D3DE4-1B8E-4EF9-A0F4-FAE19AE97A2E}"/>
              </a:ext>
            </a:extLst>
          </p:cNvPr>
          <p:cNvSpPr/>
          <p:nvPr/>
        </p:nvSpPr>
        <p:spPr>
          <a:xfrm>
            <a:off x="5021041"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2" name="Rectangle 1" descr="Grey rectangle with text: Talking about what groups of people do; Formal and informal situations: Talking to people you do and don't know">
            <a:extLst>
              <a:ext uri="{FF2B5EF4-FFF2-40B4-BE49-F238E27FC236}">
                <a16:creationId xmlns:a16="http://schemas.microsoft.com/office/drawing/2014/main" id="{62EBD834-1E2D-44FA-960B-D5E01CB2C65F}"/>
              </a:ext>
            </a:extLst>
          </p:cNvPr>
          <p:cNvSpPr/>
          <p:nvPr/>
        </p:nvSpPr>
        <p:spPr>
          <a:xfrm>
            <a:off x="107999" y="107504"/>
            <a:ext cx="4788001" cy="1012923"/>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4" name="Title 3">
            <a:extLst>
              <a:ext uri="{FF2B5EF4-FFF2-40B4-BE49-F238E27FC236}">
                <a16:creationId xmlns:a16="http://schemas.microsoft.com/office/drawing/2014/main" id="{F96602FB-5089-9740-A491-BA6F7BE9ED27}"/>
              </a:ext>
            </a:extLst>
          </p:cNvPr>
          <p:cNvSpPr>
            <a:spLocks noGrp="1"/>
          </p:cNvSpPr>
          <p:nvPr>
            <p:ph type="title"/>
          </p:nvPr>
        </p:nvSpPr>
        <p:spPr>
          <a:xfrm>
            <a:off x="-72263" y="216435"/>
            <a:ext cx="5076001" cy="789402"/>
          </a:xfrm>
        </p:spPr>
        <p:txBody>
          <a:bodyPr lIns="72000" rIns="0"/>
          <a:lstStyle/>
          <a:p>
            <a:r>
              <a:rPr lang="en-GB" sz="1900" b="1" dirty="0">
                <a:solidFill>
                  <a:schemeClr val="bg1"/>
                </a:solidFill>
                <a:latin typeface="Century Gothic" panose="020B0502020202020204" pitchFamily="34" charset="0"/>
              </a:rPr>
              <a:t>Talking about what groups of people do; Formal and informal situations: Talking to people you do and don't know</a:t>
            </a:r>
            <a:endParaRPr lang="en-US" sz="1900" dirty="0">
              <a:solidFill>
                <a:schemeClr val="bg1"/>
              </a:solidFill>
            </a:endParaRPr>
          </a:p>
        </p:txBody>
      </p:sp>
      <p:pic>
        <p:nvPicPr>
          <p:cNvPr id="17" name="Picture 2" descr="QR cod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2252" y="143119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44</a:t>
            </a:r>
          </a:p>
        </p:txBody>
      </p:sp>
      <p:sp>
        <p:nvSpPr>
          <p:cNvPr id="26" name="Rounded Rectangle 25"/>
          <p:cNvSpPr/>
          <p:nvPr/>
        </p:nvSpPr>
        <p:spPr>
          <a:xfrm>
            <a:off x="5530309" y="2818348"/>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8.1.2.6 &amp; 8.1.1.6</a:t>
            </a:r>
          </a:p>
          <a:p>
            <a:pPr algn="ctr"/>
            <a:endParaRPr lang="en-GB" sz="1400" b="1" dirty="0">
              <a:solidFill>
                <a:srgbClr val="000000"/>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60841461"/>
              </p:ext>
            </p:extLst>
          </p:nvPr>
        </p:nvGraphicFramePr>
        <p:xfrm>
          <a:off x="645276" y="1546960"/>
          <a:ext cx="4788000" cy="3374400"/>
        </p:xfrm>
        <a:graphic>
          <a:graphicData uri="http://schemas.openxmlformats.org/drawingml/2006/table">
            <a:tbl>
              <a:tblPr>
                <a:tableStyleId>{5940675A-B579-460E-94D1-54222C63F5DA}</a:tableStyleId>
              </a:tblPr>
              <a:tblGrid>
                <a:gridCol w="1817399">
                  <a:extLst>
                    <a:ext uri="{9D8B030D-6E8A-4147-A177-3AD203B41FA5}">
                      <a16:colId xmlns:a16="http://schemas.microsoft.com/office/drawing/2014/main" val="2576834893"/>
                    </a:ext>
                  </a:extLst>
                </a:gridCol>
                <a:gridCol w="2970601">
                  <a:extLst>
                    <a:ext uri="{9D8B030D-6E8A-4147-A177-3AD203B41FA5}">
                      <a16:colId xmlns:a16="http://schemas.microsoft.com/office/drawing/2014/main" val="3222018720"/>
                    </a:ext>
                  </a:extLst>
                </a:gridCol>
              </a:tblGrid>
              <a:tr h="326907">
                <a:tc>
                  <a:txBody>
                    <a:bodyPr/>
                    <a:lstStyle/>
                    <a:p>
                      <a:r>
                        <a:rPr lang="en-GB" sz="1600" dirty="0" err="1">
                          <a:effectLst/>
                          <a:latin typeface="Century Gothic" panose="020B0502020202020204" pitchFamily="34" charset="0"/>
                        </a:rPr>
                        <a:t>sortir</a:t>
                      </a:r>
                      <a:endParaRPr lang="en-GB" sz="1600" dirty="0">
                        <a:effectLst/>
                        <a:latin typeface="Century Gothic" panose="020B0502020202020204" pitchFamily="34" charset="0"/>
                      </a:endParaRPr>
                    </a:p>
                  </a:txBody>
                  <a:tcPr marL="90000" marR="90000" marT="46800" marB="46800" anchor="b"/>
                </a:tc>
                <a:tc>
                  <a:txBody>
                    <a:bodyPr/>
                    <a:lstStyle/>
                    <a:p>
                      <a:r>
                        <a:rPr lang="en-GB" sz="1600" dirty="0">
                          <a:effectLst/>
                          <a:latin typeface="Century Gothic" panose="020B0502020202020204" pitchFamily="34" charset="0"/>
                        </a:rPr>
                        <a:t>to go</a:t>
                      </a:r>
                      <a:r>
                        <a:rPr lang="en-GB" sz="1600" baseline="0" dirty="0">
                          <a:effectLst/>
                          <a:latin typeface="Century Gothic" panose="020B0502020202020204" pitchFamily="34" charset="0"/>
                        </a:rPr>
                        <a:t> out, to take out</a:t>
                      </a:r>
                      <a:endParaRPr lang="en-GB" sz="160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4007166980"/>
                  </a:ext>
                </a:extLst>
              </a:tr>
              <a:tr h="182809">
                <a:tc>
                  <a:txBody>
                    <a:bodyPr/>
                    <a:lstStyle/>
                    <a:p>
                      <a:r>
                        <a:rPr lang="en-GB" sz="1600" dirty="0" err="1">
                          <a:effectLst/>
                          <a:latin typeface="Century Gothic" panose="020B0502020202020204" pitchFamily="34" charset="0"/>
                        </a:rPr>
                        <a:t>vous</a:t>
                      </a:r>
                      <a:endParaRPr lang="en-GB" sz="1600" dirty="0">
                        <a:effectLst/>
                        <a:latin typeface="Century Gothic" panose="020B0502020202020204" pitchFamily="34" charset="0"/>
                      </a:endParaRPr>
                    </a:p>
                  </a:txBody>
                  <a:tcPr marL="90000" marR="90000" marT="46800" marB="46800" anchor="b"/>
                </a:tc>
                <a:tc>
                  <a:txBody>
                    <a:bodyPr/>
                    <a:lstStyle/>
                    <a:p>
                      <a:r>
                        <a:rPr lang="en-GB" sz="1600" dirty="0">
                          <a:effectLst/>
                          <a:latin typeface="Century Gothic" panose="020B0502020202020204" pitchFamily="34" charset="0"/>
                        </a:rPr>
                        <a:t>you (plural / formal)</a:t>
                      </a:r>
                    </a:p>
                  </a:txBody>
                  <a:tcPr marL="90000" marR="90000" marT="46800" marB="46800" anchor="b"/>
                </a:tc>
                <a:extLst>
                  <a:ext uri="{0D108BD9-81ED-4DB2-BD59-A6C34878D82A}">
                    <a16:rowId xmlns:a16="http://schemas.microsoft.com/office/drawing/2014/main" val="4091572625"/>
                  </a:ext>
                </a:extLst>
              </a:tr>
              <a:tr h="182809">
                <a:tc>
                  <a:txBody>
                    <a:bodyPr/>
                    <a:lstStyle/>
                    <a:p>
                      <a:r>
                        <a:rPr lang="en-GB" sz="1600" dirty="0">
                          <a:effectLst/>
                          <a:latin typeface="Century Gothic" panose="020B0502020202020204" pitchFamily="34" charset="0"/>
                        </a:rPr>
                        <a:t>la </a:t>
                      </a:r>
                      <a:r>
                        <a:rPr lang="en-GB" sz="1600" dirty="0" err="1">
                          <a:effectLst/>
                          <a:latin typeface="Century Gothic" panose="020B0502020202020204" pitchFamily="34" charset="0"/>
                        </a:rPr>
                        <a:t>maman</a:t>
                      </a:r>
                      <a:endParaRPr lang="en-GB" sz="1600" dirty="0">
                        <a:effectLst/>
                        <a:latin typeface="Century Gothic" panose="020B0502020202020204" pitchFamily="34" charset="0"/>
                      </a:endParaRPr>
                    </a:p>
                  </a:txBody>
                  <a:tcPr marL="90000" marR="90000" marT="46800" marB="46800" anchor="b"/>
                </a:tc>
                <a:tc>
                  <a:txBody>
                    <a:bodyPr/>
                    <a:lstStyle/>
                    <a:p>
                      <a:r>
                        <a:rPr lang="en-GB" sz="1600" dirty="0">
                          <a:effectLst/>
                          <a:latin typeface="Century Gothic" panose="020B0502020202020204" pitchFamily="34" charset="0"/>
                        </a:rPr>
                        <a:t>mum, mummy</a:t>
                      </a:r>
                    </a:p>
                  </a:txBody>
                  <a:tcPr marL="90000" marR="90000" marT="46800" marB="46800" anchor="b"/>
                </a:tc>
                <a:extLst>
                  <a:ext uri="{0D108BD9-81ED-4DB2-BD59-A6C34878D82A}">
                    <a16:rowId xmlns:a16="http://schemas.microsoft.com/office/drawing/2014/main" val="1061227613"/>
                  </a:ext>
                </a:extLst>
              </a:tr>
              <a:tr h="182809">
                <a:tc>
                  <a:txBody>
                    <a:bodyPr/>
                    <a:lstStyle/>
                    <a:p>
                      <a:r>
                        <a:rPr lang="en-GB" sz="1600" dirty="0">
                          <a:effectLst/>
                          <a:latin typeface="Century Gothic" panose="020B0502020202020204" pitchFamily="34" charset="0"/>
                        </a:rPr>
                        <a:t>le papa</a:t>
                      </a:r>
                    </a:p>
                  </a:txBody>
                  <a:tcPr marL="90000" marR="90000" marT="46800" marB="46800" anchor="b"/>
                </a:tc>
                <a:tc>
                  <a:txBody>
                    <a:bodyPr/>
                    <a:lstStyle/>
                    <a:p>
                      <a:r>
                        <a:rPr lang="en-GB" sz="1600" dirty="0">
                          <a:effectLst/>
                          <a:latin typeface="Century Gothic" panose="020B0502020202020204" pitchFamily="34" charset="0"/>
                        </a:rPr>
                        <a:t>dad, daddy</a:t>
                      </a:r>
                    </a:p>
                  </a:txBody>
                  <a:tcPr marL="90000" marR="90000" marT="46800" marB="46800" anchor="b"/>
                </a:tc>
                <a:extLst>
                  <a:ext uri="{0D108BD9-81ED-4DB2-BD59-A6C34878D82A}">
                    <a16:rowId xmlns:a16="http://schemas.microsoft.com/office/drawing/2014/main" val="2716920505"/>
                  </a:ext>
                </a:extLst>
              </a:tr>
              <a:tr h="182809">
                <a:tc>
                  <a:txBody>
                    <a:bodyPr/>
                    <a:lstStyle/>
                    <a:p>
                      <a:r>
                        <a:rPr lang="en-GB" sz="1600" dirty="0">
                          <a:effectLst/>
                          <a:latin typeface="Century Gothic" panose="020B0502020202020204" pitchFamily="34" charset="0"/>
                        </a:rPr>
                        <a:t>possible</a:t>
                      </a:r>
                    </a:p>
                  </a:txBody>
                  <a:tcPr marL="90000" marR="90000" marT="46800" marB="46800" anchor="b"/>
                </a:tc>
                <a:tc>
                  <a:txBody>
                    <a:bodyPr/>
                    <a:lstStyle/>
                    <a:p>
                      <a:r>
                        <a:rPr lang="en-GB" sz="1600" dirty="0">
                          <a:effectLst/>
                          <a:latin typeface="Century Gothic" panose="020B0502020202020204" pitchFamily="34" charset="0"/>
                        </a:rPr>
                        <a:t>possible</a:t>
                      </a:r>
                    </a:p>
                  </a:txBody>
                  <a:tcPr marL="90000" marR="90000" marT="46800" marB="46800" anchor="b"/>
                </a:tc>
                <a:extLst>
                  <a:ext uri="{0D108BD9-81ED-4DB2-BD59-A6C34878D82A}">
                    <a16:rowId xmlns:a16="http://schemas.microsoft.com/office/drawing/2014/main" val="10010"/>
                  </a:ext>
                </a:extLst>
              </a:tr>
              <a:tr h="182809">
                <a:tc>
                  <a:txBody>
                    <a:bodyPr/>
                    <a:lstStyle/>
                    <a:p>
                      <a:r>
                        <a:rPr lang="en-GB" sz="1600" dirty="0" err="1">
                          <a:effectLst/>
                          <a:latin typeface="Century Gothic" panose="020B0502020202020204" pitchFamily="34" charset="0"/>
                        </a:rPr>
                        <a:t>seul</a:t>
                      </a:r>
                      <a:r>
                        <a:rPr lang="en-GB" sz="1600" dirty="0">
                          <a:effectLst/>
                          <a:latin typeface="Century Gothic" panose="020B0502020202020204" pitchFamily="34" charset="0"/>
                        </a:rPr>
                        <a:t>(e)</a:t>
                      </a:r>
                    </a:p>
                  </a:txBody>
                  <a:tcPr marL="90000" marR="90000" marT="46800" marB="46800" anchor="b"/>
                </a:tc>
                <a:tc>
                  <a:txBody>
                    <a:bodyPr/>
                    <a:lstStyle/>
                    <a:p>
                      <a:r>
                        <a:rPr lang="en-GB" sz="1600" dirty="0">
                          <a:effectLst/>
                          <a:latin typeface="Century Gothic" panose="020B0502020202020204" pitchFamily="34" charset="0"/>
                        </a:rPr>
                        <a:t>alone (m/f)</a:t>
                      </a:r>
                    </a:p>
                  </a:txBody>
                  <a:tcPr marL="90000" marR="90000" marT="46800" marB="46800" anchor="b"/>
                </a:tc>
                <a:extLst>
                  <a:ext uri="{0D108BD9-81ED-4DB2-BD59-A6C34878D82A}">
                    <a16:rowId xmlns:a16="http://schemas.microsoft.com/office/drawing/2014/main" val="10011"/>
                  </a:ext>
                </a:extLst>
              </a:tr>
              <a:tr h="182809">
                <a:tc>
                  <a:txBody>
                    <a:bodyPr/>
                    <a:lstStyle/>
                    <a:p>
                      <a:r>
                        <a:rPr lang="en-GB" sz="1600" dirty="0">
                          <a:effectLst/>
                          <a:latin typeface="Century Gothic" panose="020B0502020202020204" pitchFamily="34" charset="0"/>
                        </a:rPr>
                        <a:t>sans</a:t>
                      </a:r>
                    </a:p>
                  </a:txBody>
                  <a:tcPr marL="90000" marR="90000" marT="46800" marB="46800" anchor="b"/>
                </a:tc>
                <a:tc>
                  <a:txBody>
                    <a:bodyPr/>
                    <a:lstStyle/>
                    <a:p>
                      <a:r>
                        <a:rPr lang="en-GB" sz="1600" dirty="0">
                          <a:effectLst/>
                          <a:latin typeface="Century Gothic" panose="020B0502020202020204" pitchFamily="34" charset="0"/>
                        </a:rPr>
                        <a:t>without</a:t>
                      </a:r>
                    </a:p>
                  </a:txBody>
                  <a:tcPr marL="90000" marR="90000" marT="46800" marB="46800" anchor="b"/>
                </a:tc>
                <a:extLst>
                  <a:ext uri="{0D108BD9-81ED-4DB2-BD59-A6C34878D82A}">
                    <a16:rowId xmlns:a16="http://schemas.microsoft.com/office/drawing/2014/main" val="10012"/>
                  </a:ext>
                </a:extLst>
              </a:tr>
              <a:tr h="182809">
                <a:tc>
                  <a:txBody>
                    <a:bodyPr/>
                    <a:lstStyle/>
                    <a:p>
                      <a:r>
                        <a:rPr lang="en-GB" sz="1600" dirty="0" err="1">
                          <a:effectLst/>
                          <a:latin typeface="Century Gothic" panose="020B0502020202020204" pitchFamily="34" charset="0"/>
                        </a:rPr>
                        <a:t>salut</a:t>
                      </a:r>
                      <a:endParaRPr lang="en-GB" sz="1600" dirty="0">
                        <a:effectLst/>
                        <a:latin typeface="Century Gothic" panose="020B0502020202020204" pitchFamily="34" charset="0"/>
                      </a:endParaRPr>
                    </a:p>
                  </a:txBody>
                  <a:tcPr marL="90000" marR="90000" marT="46800" marB="46800" anchor="b"/>
                </a:tc>
                <a:tc>
                  <a:txBody>
                    <a:bodyPr/>
                    <a:lstStyle/>
                    <a:p>
                      <a:r>
                        <a:rPr lang="en-GB" sz="1600" dirty="0">
                          <a:effectLst/>
                          <a:latin typeface="Century Gothic" panose="020B0502020202020204" pitchFamily="34" charset="0"/>
                        </a:rPr>
                        <a:t>hi, bye</a:t>
                      </a:r>
                    </a:p>
                  </a:txBody>
                  <a:tcPr marL="90000" marR="90000" marT="46800" marB="46800" anchor="b"/>
                </a:tc>
                <a:extLst>
                  <a:ext uri="{0D108BD9-81ED-4DB2-BD59-A6C34878D82A}">
                    <a16:rowId xmlns:a16="http://schemas.microsoft.com/office/drawing/2014/main" val="10013"/>
                  </a:ext>
                </a:extLst>
              </a:tr>
              <a:tr h="182809">
                <a:tc>
                  <a:txBody>
                    <a:bodyPr/>
                    <a:lstStyle/>
                    <a:p>
                      <a:r>
                        <a:rPr lang="en-GB" sz="1600" dirty="0" err="1">
                          <a:effectLst/>
                          <a:latin typeface="Century Gothic" panose="020B0502020202020204" pitchFamily="34" charset="0"/>
                        </a:rPr>
                        <a:t>s’il</a:t>
                      </a:r>
                      <a:r>
                        <a:rPr lang="en-GB" sz="1600" dirty="0">
                          <a:effectLst/>
                          <a:latin typeface="Century Gothic" panose="020B0502020202020204" pitchFamily="34" charset="0"/>
                        </a:rPr>
                        <a:t> </a:t>
                      </a:r>
                      <a:r>
                        <a:rPr lang="en-GB" sz="1600" dirty="0" err="1">
                          <a:effectLst/>
                          <a:latin typeface="Century Gothic" panose="020B0502020202020204" pitchFamily="34" charset="0"/>
                        </a:rPr>
                        <a:t>te</a:t>
                      </a:r>
                      <a:r>
                        <a:rPr lang="en-GB" sz="1600" dirty="0">
                          <a:effectLst/>
                          <a:latin typeface="Century Gothic" panose="020B0502020202020204" pitchFamily="34" charset="0"/>
                        </a:rPr>
                        <a:t> </a:t>
                      </a:r>
                      <a:r>
                        <a:rPr lang="en-GB" sz="1600" dirty="0" err="1">
                          <a:effectLst/>
                          <a:latin typeface="Century Gothic" panose="020B0502020202020204" pitchFamily="34" charset="0"/>
                        </a:rPr>
                        <a:t>plaît</a:t>
                      </a:r>
                      <a:endParaRPr lang="en-GB" sz="1600" dirty="0">
                        <a:effectLst/>
                        <a:latin typeface="Century Gothic" panose="020B0502020202020204" pitchFamily="34" charset="0"/>
                      </a:endParaRPr>
                    </a:p>
                  </a:txBody>
                  <a:tcPr marL="90000" marR="90000" marT="46800" marB="46800" anchor="b"/>
                </a:tc>
                <a:tc>
                  <a:txBody>
                    <a:bodyPr/>
                    <a:lstStyle/>
                    <a:p>
                      <a:r>
                        <a:rPr lang="en-GB" sz="1600" dirty="0">
                          <a:effectLst/>
                          <a:latin typeface="Century Gothic" panose="020B0502020202020204" pitchFamily="34" charset="0"/>
                        </a:rPr>
                        <a:t>please (informal)</a:t>
                      </a:r>
                    </a:p>
                  </a:txBody>
                  <a:tcPr marL="90000" marR="90000" marT="46800" marB="46800" anchor="b"/>
                </a:tc>
                <a:extLst>
                  <a:ext uri="{0D108BD9-81ED-4DB2-BD59-A6C34878D82A}">
                    <a16:rowId xmlns:a16="http://schemas.microsoft.com/office/drawing/2014/main" val="10014"/>
                  </a:ext>
                </a:extLst>
              </a:tr>
              <a:tr h="182809">
                <a:tc>
                  <a:txBody>
                    <a:bodyPr/>
                    <a:lstStyle/>
                    <a:p>
                      <a:r>
                        <a:rPr lang="en-GB" sz="1600" dirty="0" err="1">
                          <a:effectLst/>
                          <a:latin typeface="Century Gothic" panose="020B0502020202020204" pitchFamily="34" charset="0"/>
                        </a:rPr>
                        <a:t>s’il</a:t>
                      </a:r>
                      <a:r>
                        <a:rPr lang="en-GB" sz="1600" dirty="0">
                          <a:effectLst/>
                          <a:latin typeface="Century Gothic" panose="020B0502020202020204" pitchFamily="34" charset="0"/>
                        </a:rPr>
                        <a:t> </a:t>
                      </a:r>
                      <a:r>
                        <a:rPr lang="en-GB" sz="1600" dirty="0" err="1">
                          <a:effectLst/>
                          <a:latin typeface="Century Gothic" panose="020B0502020202020204" pitchFamily="34" charset="0"/>
                        </a:rPr>
                        <a:t>vous</a:t>
                      </a:r>
                      <a:r>
                        <a:rPr lang="en-GB" sz="1600" dirty="0">
                          <a:effectLst/>
                          <a:latin typeface="Century Gothic" panose="020B0502020202020204" pitchFamily="34" charset="0"/>
                        </a:rPr>
                        <a:t> </a:t>
                      </a:r>
                      <a:r>
                        <a:rPr lang="en-GB" sz="1600" dirty="0" err="1">
                          <a:effectLst/>
                          <a:latin typeface="Century Gothic" panose="020B0502020202020204" pitchFamily="34" charset="0"/>
                        </a:rPr>
                        <a:t>plaît</a:t>
                      </a:r>
                      <a:endParaRPr lang="en-GB" sz="1600" dirty="0">
                        <a:effectLst/>
                        <a:latin typeface="Century Gothic" panose="020B0502020202020204" pitchFamily="34" charset="0"/>
                      </a:endParaRPr>
                    </a:p>
                  </a:txBody>
                  <a:tcPr marL="90000" marR="90000" marT="46800" marB="46800" anchor="b"/>
                </a:tc>
                <a:tc>
                  <a:txBody>
                    <a:bodyPr/>
                    <a:lstStyle/>
                    <a:p>
                      <a:r>
                        <a:rPr lang="en-GB" sz="1600" dirty="0">
                          <a:effectLst/>
                          <a:latin typeface="Century Gothic" panose="020B0502020202020204" pitchFamily="34" charset="0"/>
                        </a:rPr>
                        <a:t>please (formal)</a:t>
                      </a:r>
                    </a:p>
                  </a:txBody>
                  <a:tcPr marL="90000" marR="90000" marT="46800" marB="46800" anchor="b"/>
                </a:tc>
                <a:extLst>
                  <a:ext uri="{0D108BD9-81ED-4DB2-BD59-A6C34878D82A}">
                    <a16:rowId xmlns:a16="http://schemas.microsoft.com/office/drawing/2014/main" val="1001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70228383"/>
              </p:ext>
            </p:extLst>
          </p:nvPr>
        </p:nvGraphicFramePr>
        <p:xfrm>
          <a:off x="-11400" y="1532796"/>
          <a:ext cx="797537" cy="3376280"/>
        </p:xfrm>
        <a:graphic>
          <a:graphicData uri="http://schemas.openxmlformats.org/drawingml/2006/table">
            <a:tbl>
              <a:tblPr firstRow="1" bandRow="1">
                <a:tableStyleId>{5940675A-B579-460E-94D1-54222C63F5DA}</a:tableStyleId>
              </a:tblPr>
              <a:tblGrid>
                <a:gridCol w="797537">
                  <a:extLst>
                    <a:ext uri="{9D8B030D-6E8A-4147-A177-3AD203B41FA5}">
                      <a16:colId xmlns:a16="http://schemas.microsoft.com/office/drawing/2014/main" val="4155428149"/>
                    </a:ext>
                  </a:extLst>
                </a:gridCol>
              </a:tblGrid>
              <a:tr h="337628">
                <a:tc>
                  <a:txBody>
                    <a:bodyPr/>
                    <a:lstStyle/>
                    <a:p>
                      <a:pPr algn="ctr"/>
                      <a:r>
                        <a:rPr lang="en-GB" sz="1600" i="1" dirty="0">
                          <a:latin typeface="Century Gothic" panose="020B0502020202020204" pitchFamily="34" charset="0"/>
                        </a:rPr>
                        <a:t>vb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983491"/>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pron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402582"/>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9296033"/>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808869"/>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adj</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prep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3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pic>
        <p:nvPicPr>
          <p:cNvPr id="3" name="Picture 2" descr="Picture of a family with a dad, son, daughter and mu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55" y="7572620"/>
            <a:ext cx="2709890" cy="1354945"/>
          </a:xfrm>
          <a:prstGeom prst="rect">
            <a:avLst/>
          </a:prstGeom>
        </p:spPr>
      </p:pic>
    </p:spTree>
    <p:extLst>
      <p:ext uri="{BB962C8B-B14F-4D97-AF65-F5344CB8AC3E}">
        <p14:creationId xmlns:p14="http://schemas.microsoft.com/office/powerpoint/2010/main" val="20301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45</a:t>
            </a:r>
          </a:p>
        </p:txBody>
      </p:sp>
      <p:sp>
        <p:nvSpPr>
          <p:cNvPr id="12" name="Rectangle 11" descr="Grey rectangle with text: T2.1 Semaine 6">
            <a:extLst>
              <a:ext uri="{FF2B5EF4-FFF2-40B4-BE49-F238E27FC236}">
                <a16:creationId xmlns:a16="http://schemas.microsoft.com/office/drawing/2014/main" id="{A0C868B8-A939-F340-AA76-F25B5BE6C5B3}"/>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3" name="Rectangle 12">
            <a:extLst>
              <a:ext uri="{FF2B5EF4-FFF2-40B4-BE49-F238E27FC236}">
                <a16:creationId xmlns:a16="http://schemas.microsoft.com/office/drawing/2014/main" id="{B0DFC36B-01B1-ED4D-BBD8-478DD4BD44C0}"/>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4" name="Title 7">
            <a:extLst>
              <a:ext uri="{FF2B5EF4-FFF2-40B4-BE49-F238E27FC236}">
                <a16:creationId xmlns:a16="http://schemas.microsoft.com/office/drawing/2014/main" id="{9757AB6D-BD72-2546-8F25-C12E69BE38E8}"/>
              </a:ext>
            </a:extLst>
          </p:cNvPr>
          <p:cNvSpPr>
            <a:spLocks noGrp="1"/>
          </p:cNvSpPr>
          <p:nvPr>
            <p:ph type="title"/>
          </p:nvPr>
        </p:nvSpPr>
        <p:spPr>
          <a:xfrm>
            <a:off x="108000" y="144000"/>
            <a:ext cx="2091458" cy="411815"/>
          </a:xfrm>
        </p:spPr>
        <p:txBody>
          <a:bodyPr/>
          <a:lstStyle/>
          <a:p>
            <a:r>
              <a:rPr lang="en-GB" sz="2000" b="1" dirty="0">
                <a:solidFill>
                  <a:schemeClr val="bg1"/>
                </a:solidFill>
                <a:latin typeface="Century Gothic" panose="020B0502020202020204" pitchFamily="34" charset="0"/>
              </a:rPr>
              <a:t>T2.1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6</a:t>
            </a:r>
            <a:endParaRPr lang="en-US" sz="2000" dirty="0">
              <a:solidFill>
                <a:schemeClr val="bg1"/>
              </a:solidFill>
            </a:endParaRPr>
          </a:p>
        </p:txBody>
      </p:sp>
      <p:sp>
        <p:nvSpPr>
          <p:cNvPr id="6" name="TextBox 5">
            <a:extLst>
              <a:ext uri="{FF2B5EF4-FFF2-40B4-BE49-F238E27FC236}">
                <a16:creationId xmlns:a16="http://schemas.microsoft.com/office/drawing/2014/main" id="{C0CCD271-B6EF-6045-AD51-AFC81865801A}"/>
              </a:ext>
            </a:extLst>
          </p:cNvPr>
          <p:cNvSpPr txBox="1"/>
          <p:nvPr/>
        </p:nvSpPr>
        <p:spPr>
          <a:xfrm>
            <a:off x="108000" y="947062"/>
            <a:ext cx="6852832" cy="3493264"/>
          </a:xfrm>
          <a:prstGeom prst="rect">
            <a:avLst/>
          </a:prstGeom>
          <a:noFill/>
        </p:spPr>
        <p:txBody>
          <a:bodyPr wrap="square">
            <a:spAutoFit/>
          </a:bodyPr>
          <a:lstStyle/>
          <a:p>
            <a:pPr>
              <a:defRPr/>
            </a:pPr>
            <a:r>
              <a:rPr lang="en-US" sz="1600" dirty="0">
                <a:latin typeface="Century Gothic" panose="020F0302020204030204"/>
              </a:rPr>
              <a:t>We know that the pronoun </a:t>
            </a:r>
            <a:r>
              <a:rPr lang="en-US" sz="1600" b="1" dirty="0" err="1">
                <a:latin typeface="Century Gothic" panose="020F0302020204030204"/>
              </a:rPr>
              <a:t>vous</a:t>
            </a:r>
            <a:r>
              <a:rPr lang="en-US" sz="1600" dirty="0">
                <a:latin typeface="Century Gothic" panose="020F0302020204030204"/>
              </a:rPr>
              <a:t> is used when talking to </a:t>
            </a:r>
            <a:r>
              <a:rPr lang="en-US" sz="1600" b="1" dirty="0">
                <a:latin typeface="Century Gothic" panose="020F0302020204030204"/>
              </a:rPr>
              <a:t>more than one person.</a:t>
            </a:r>
          </a:p>
          <a:p>
            <a:pPr>
              <a:defRPr/>
            </a:pPr>
            <a:r>
              <a:rPr lang="en-US" sz="1600" dirty="0">
                <a:latin typeface="Century Gothic" panose="020F0302020204030204"/>
              </a:rPr>
              <a:t>It is also used to talk to </a:t>
            </a:r>
            <a:r>
              <a:rPr lang="en-US" sz="1600" b="1" dirty="0">
                <a:latin typeface="Century Gothic" panose="020F0302020204030204"/>
              </a:rPr>
              <a:t>one person in a formal situation.</a:t>
            </a:r>
            <a:r>
              <a:rPr lang="en-US" sz="1600" dirty="0">
                <a:latin typeface="Century Gothic" panose="020F0302020204030204"/>
              </a:rPr>
              <a:t> </a:t>
            </a:r>
            <a:endParaRPr lang="en-US" sz="1600" b="1" dirty="0">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EE6000"/>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latin typeface="Century Gothic" panose="020F0302020204030204"/>
              </a:rPr>
              <a:t>Vous</a:t>
            </a:r>
            <a:r>
              <a:rPr lang="en-US" sz="1600" dirty="0">
                <a:latin typeface="Century Gothic" panose="020F0302020204030204"/>
              </a:rPr>
              <a:t> </a:t>
            </a:r>
            <a:r>
              <a:rPr lang="en-US" sz="1600" b="1" dirty="0" err="1">
                <a:latin typeface="Century Gothic" panose="020F0302020204030204"/>
              </a:rPr>
              <a:t>sortez</a:t>
            </a:r>
            <a:r>
              <a:rPr lang="en-US" sz="1600" b="1" dirty="0">
                <a:latin typeface="Century Gothic" panose="020F0302020204030204"/>
              </a:rPr>
              <a:t> </a:t>
            </a:r>
            <a:r>
              <a:rPr lang="en-US" sz="1600" dirty="0" err="1">
                <a:latin typeface="Century Gothic" panose="020F0302020204030204"/>
              </a:rPr>
              <a:t>ce</a:t>
            </a:r>
            <a:r>
              <a:rPr lang="en-US" sz="1600" dirty="0">
                <a:latin typeface="Century Gothic" panose="020F0302020204030204"/>
              </a:rPr>
              <a:t> week-end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Century Gothic" panose="020F0302020204030204"/>
              </a:rPr>
              <a:t>Without context, this can mean …</a:t>
            </a:r>
            <a:endParaRPr lang="en-US" sz="800" dirty="0">
              <a:latin typeface="Century Gothic" panose="020F0302020204030204"/>
            </a:endParaRPr>
          </a:p>
          <a:p>
            <a:pPr marR="0" lvl="0" algn="l" defTabSz="914400" rtl="0" eaLnBrk="1" fontAlgn="auto" latinLnBrk="0" hangingPunct="1">
              <a:lnSpc>
                <a:spcPct val="100000"/>
              </a:lnSpc>
              <a:spcBef>
                <a:spcPts val="0"/>
              </a:spcBef>
              <a:spcAft>
                <a:spcPts val="0"/>
              </a:spcAft>
              <a:buClrTx/>
              <a:buSzTx/>
              <a:tabLst/>
              <a:defRPr/>
            </a:pPr>
            <a:r>
              <a:rPr lang="en-US" sz="1600" dirty="0">
                <a:latin typeface="Century Gothic" panose="020F0302020204030204"/>
              </a:rPr>
              <a:t>a) Are </a:t>
            </a:r>
            <a:r>
              <a:rPr lang="en-US" sz="1600" b="1" dirty="0">
                <a:latin typeface="Century Gothic" panose="020F0302020204030204"/>
              </a:rPr>
              <a:t>you</a:t>
            </a:r>
            <a:r>
              <a:rPr lang="en-US" sz="1600" dirty="0">
                <a:latin typeface="Century Gothic" panose="020F0302020204030204"/>
              </a:rPr>
              <a:t> (more than one person) </a:t>
            </a:r>
            <a:r>
              <a:rPr lang="en-US" sz="1600" b="1" dirty="0">
                <a:latin typeface="Century Gothic" panose="020F0302020204030204"/>
              </a:rPr>
              <a:t>going out </a:t>
            </a:r>
            <a:r>
              <a:rPr lang="en-US" sz="1600" dirty="0">
                <a:latin typeface="Century Gothic" panose="020F0302020204030204"/>
              </a:rPr>
              <a:t>this weekend? </a:t>
            </a:r>
          </a:p>
          <a:p>
            <a:pPr>
              <a:defRPr/>
            </a:pPr>
            <a:r>
              <a:rPr lang="en-US" sz="1600" dirty="0">
                <a:latin typeface="Century Gothic" panose="020F0302020204030204"/>
              </a:rPr>
              <a:t>b) Are </a:t>
            </a:r>
            <a:r>
              <a:rPr lang="en-US" sz="1600" b="1" dirty="0">
                <a:latin typeface="Century Gothic" panose="020F0302020204030204"/>
              </a:rPr>
              <a:t>you</a:t>
            </a:r>
            <a:r>
              <a:rPr lang="en-US" sz="1600" dirty="0">
                <a:latin typeface="Century Gothic" panose="020F0302020204030204"/>
              </a:rPr>
              <a:t> (adult you don’t know well) </a:t>
            </a:r>
            <a:r>
              <a:rPr lang="en-US" sz="1600" b="1" dirty="0">
                <a:latin typeface="Century Gothic" panose="020B0502020202020204" pitchFamily="34" charset="0"/>
              </a:rPr>
              <a:t>going out </a:t>
            </a:r>
            <a:r>
              <a:rPr lang="en-US" sz="1600" dirty="0">
                <a:latin typeface="Century Gothic" panose="020B0502020202020204" pitchFamily="34" charset="0"/>
              </a:rPr>
              <a:t>this weekend? </a:t>
            </a:r>
          </a:p>
          <a:p>
            <a:pPr>
              <a:defRPr/>
            </a:pPr>
            <a:endParaRPr lang="en-US" sz="800" dirty="0">
              <a:latin typeface="Century Gothic" panose="020B0502020202020204" pitchFamily="34" charset="0"/>
            </a:endParaRPr>
          </a:p>
          <a:p>
            <a:pPr>
              <a:defRPr/>
            </a:pPr>
            <a:r>
              <a:rPr lang="en-GB" sz="1600" b="1" dirty="0">
                <a:latin typeface="Century Gothic" panose="020B0502020202020204" pitchFamily="34" charset="0"/>
              </a:rPr>
              <a:t>Verb endings </a:t>
            </a:r>
            <a:r>
              <a:rPr lang="en-GB" sz="1600" dirty="0">
                <a:latin typeface="Century Gothic" panose="020B0502020202020204" pitchFamily="34" charset="0"/>
              </a:rPr>
              <a:t>are the </a:t>
            </a:r>
            <a:r>
              <a:rPr lang="en-GB" sz="1600" b="1" dirty="0">
                <a:latin typeface="Century Gothic" panose="020B0502020202020204" pitchFamily="34" charset="0"/>
              </a:rPr>
              <a:t>same</a:t>
            </a:r>
            <a:r>
              <a:rPr lang="en-GB" sz="1600" dirty="0">
                <a:latin typeface="Century Gothic" panose="020B0502020202020204" pitchFamily="34" charset="0"/>
              </a:rPr>
              <a:t> for both uses of </a:t>
            </a:r>
            <a:r>
              <a:rPr lang="en-GB" sz="1600" b="1" dirty="0" err="1">
                <a:latin typeface="Century Gothic" panose="020B0502020202020204" pitchFamily="34" charset="0"/>
              </a:rPr>
              <a:t>vous</a:t>
            </a:r>
            <a:r>
              <a:rPr lang="en-GB" sz="1600" dirty="0">
                <a:latin typeface="Century Gothic" panose="020B0502020202020204" pitchFamily="34" charset="0"/>
              </a:rPr>
              <a:t>. Use context to work out if it is plural or formal.</a:t>
            </a:r>
            <a:endParaRPr lang="en-US" sz="1600" dirty="0">
              <a:latin typeface="Century Gothic" panose="020B0502020202020204" pitchFamily="34" charset="0"/>
            </a:endParaRPr>
          </a:p>
          <a:p>
            <a:pPr>
              <a:defRPr/>
            </a:pPr>
            <a:endParaRPr lang="en-US" sz="800" dirty="0">
              <a:latin typeface="Century Gothic" panose="020B0502020202020204" pitchFamily="34" charset="0"/>
            </a:endParaRPr>
          </a:p>
          <a:p>
            <a:pPr>
              <a:defRPr/>
            </a:pPr>
            <a:r>
              <a:rPr lang="en-US" sz="1600" dirty="0">
                <a:latin typeface="Century Gothic" panose="020F0302020204030204"/>
              </a:rPr>
              <a:t>We use </a:t>
            </a:r>
            <a:r>
              <a:rPr lang="en-US" sz="1600" b="1" dirty="0" err="1">
                <a:latin typeface="Century Gothic" panose="020F0302020204030204"/>
              </a:rPr>
              <a:t>tu</a:t>
            </a:r>
            <a:r>
              <a:rPr lang="en-US" sz="1600" dirty="0">
                <a:latin typeface="Century Gothic" panose="020F0302020204030204"/>
              </a:rPr>
              <a:t> in </a:t>
            </a:r>
            <a:r>
              <a:rPr lang="en-US" sz="1600" b="1" dirty="0">
                <a:latin typeface="Century Gothic" panose="020F0302020204030204"/>
              </a:rPr>
              <a:t>informal situations, </a:t>
            </a:r>
            <a:r>
              <a:rPr lang="en-US" sz="1600" dirty="0">
                <a:latin typeface="Century Gothic" panose="020F0302020204030204"/>
              </a:rPr>
              <a:t>such as when talking to friends, family and children.</a:t>
            </a:r>
            <a:endParaRPr lang="en-US" sz="1600" b="1" dirty="0">
              <a:latin typeface="Century Gothic" panose="020F0302020204030204"/>
            </a:endParaRPr>
          </a:p>
          <a:p>
            <a:pPr>
              <a:defRPr/>
            </a:pPr>
            <a:endParaRPr lang="en-US" sz="1600" dirty="0">
              <a:latin typeface="Century Gothic" panose="020B0502020202020204" pitchFamily="34" charset="0"/>
            </a:endParaRPr>
          </a:p>
        </p:txBody>
      </p:sp>
      <p:sp>
        <p:nvSpPr>
          <p:cNvPr id="7" name="Rectangle 6">
            <a:extLst>
              <a:ext uri="{FF2B5EF4-FFF2-40B4-BE49-F238E27FC236}">
                <a16:creationId xmlns:a16="http://schemas.microsoft.com/office/drawing/2014/main" id="{832D93AA-3552-9243-8FF5-B5D7362D83D9}"/>
              </a:ext>
            </a:extLst>
          </p:cNvPr>
          <p:cNvSpPr/>
          <p:nvPr/>
        </p:nvSpPr>
        <p:spPr>
          <a:xfrm>
            <a:off x="108000" y="626280"/>
            <a:ext cx="2424062"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Vous as </a:t>
            </a:r>
            <a:r>
              <a:rPr lang="fr-FR" b="1" dirty="0" err="1">
                <a:solidFill>
                  <a:srgbClr val="000000"/>
                </a:solidFill>
                <a:latin typeface="Century Gothic" panose="020B0502020202020204" pitchFamily="34" charset="0"/>
              </a:rPr>
              <a:t>formal</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you</a:t>
            </a:r>
            <a:r>
              <a:rPr lang="fr-FR" b="1" dirty="0">
                <a:solidFill>
                  <a:srgbClr val="000000"/>
                </a:solidFill>
                <a:latin typeface="Century Gothic" panose="020B0502020202020204" pitchFamily="34" charset="0"/>
              </a:rPr>
              <a:t>’</a:t>
            </a:r>
            <a:endParaRPr lang="en-GB"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BA4E6F91-0AED-2A47-B375-EB15AC3291F7}"/>
              </a:ext>
            </a:extLst>
          </p:cNvPr>
          <p:cNvSpPr txBox="1"/>
          <p:nvPr/>
        </p:nvSpPr>
        <p:spPr>
          <a:xfrm>
            <a:off x="108000" y="4675132"/>
            <a:ext cx="6768365" cy="4231928"/>
          </a:xfrm>
          <a:prstGeom prst="rect">
            <a:avLst/>
          </a:prstGeom>
          <a:noFill/>
        </p:spPr>
        <p:txBody>
          <a:bodyPr wrap="square">
            <a:spAutoFit/>
          </a:bodyPr>
          <a:lstStyle/>
          <a:p>
            <a:pPr>
              <a:defRPr/>
            </a:pPr>
            <a:r>
              <a:rPr lang="en-US" sz="1600" dirty="0">
                <a:latin typeface="Century Gothic" panose="020F0302020204030204"/>
              </a:rPr>
              <a:t>We know that the pronoun </a:t>
            </a:r>
            <a:r>
              <a:rPr lang="en-US" sz="1600" b="1" dirty="0">
                <a:latin typeface="Century Gothic" panose="020F0302020204030204"/>
              </a:rPr>
              <a:t>on</a:t>
            </a:r>
            <a:r>
              <a:rPr lang="en-US" sz="1600" dirty="0">
                <a:latin typeface="Century Gothic" panose="020F0302020204030204"/>
              </a:rPr>
              <a:t> is used when talking </a:t>
            </a:r>
            <a:r>
              <a:rPr lang="en-US" sz="1600" b="1" dirty="0">
                <a:latin typeface="Century Gothic" panose="020F0302020204030204"/>
              </a:rPr>
              <a:t>about people in general.</a:t>
            </a:r>
          </a:p>
          <a:p>
            <a:pPr>
              <a:defRPr/>
            </a:pPr>
            <a:r>
              <a:rPr lang="en-US" sz="1600" dirty="0">
                <a:latin typeface="Century Gothic" panose="020F0302020204030204"/>
              </a:rPr>
              <a:t>It also means </a:t>
            </a:r>
            <a:r>
              <a:rPr lang="en-US" sz="1600" b="1" dirty="0">
                <a:latin typeface="Century Gothic" panose="020F0302020204030204"/>
              </a:rPr>
              <a:t>‘we’ </a:t>
            </a:r>
            <a:r>
              <a:rPr lang="en-US" sz="1600" dirty="0">
                <a:latin typeface="Century Gothic" panose="020F0302020204030204"/>
              </a:rPr>
              <a:t>in </a:t>
            </a:r>
            <a:r>
              <a:rPr lang="en-US" sz="1600" b="1" dirty="0">
                <a:latin typeface="Century Gothic" panose="020F0302020204030204"/>
              </a:rPr>
              <a:t>informal situations, </a:t>
            </a:r>
            <a:r>
              <a:rPr lang="en-US" sz="1600" dirty="0">
                <a:latin typeface="Century Gothic" panose="020F0302020204030204"/>
              </a:rPr>
              <a:t>such as talking to friends</a:t>
            </a:r>
            <a:r>
              <a:rPr lang="en-US" sz="1600" b="1" dirty="0">
                <a:latin typeface="Century Gothic" panose="020F0302020204030204"/>
              </a:rPr>
              <a:t>.</a:t>
            </a:r>
            <a:r>
              <a:rPr lang="en-US" sz="1600" dirty="0">
                <a:latin typeface="Century Gothic" panose="020F0302020204030204"/>
              </a:rPr>
              <a:t> </a:t>
            </a:r>
            <a:endParaRPr lang="en-US" sz="1600" b="1" dirty="0">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EE6000"/>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entury Gothic" panose="020F0302020204030204"/>
              </a:rPr>
              <a:t>On </a:t>
            </a:r>
            <a:r>
              <a:rPr lang="en-US" sz="1600" dirty="0" err="1">
                <a:latin typeface="Century Gothic" panose="020F0302020204030204"/>
              </a:rPr>
              <a:t>parle</a:t>
            </a:r>
            <a:r>
              <a:rPr lang="en-US" sz="1600" b="1" dirty="0">
                <a:latin typeface="Century Gothic" panose="020F0302020204030204"/>
              </a:rPr>
              <a:t> </a:t>
            </a:r>
            <a:r>
              <a:rPr lang="en-US" sz="1600" dirty="0" err="1">
                <a:latin typeface="Century Gothic" panose="020F0302020204030204"/>
              </a:rPr>
              <a:t>anglais</a:t>
            </a:r>
            <a:r>
              <a:rPr lang="en-US" sz="1600" dirty="0">
                <a:latin typeface="Century Gothic" panose="020F0302020204030204"/>
              </a:rPr>
              <a:t> </a:t>
            </a:r>
            <a:r>
              <a:rPr lang="en-US" sz="1600" dirty="0" err="1">
                <a:latin typeface="Century Gothic" panose="020F0302020204030204"/>
              </a:rPr>
              <a:t>en</a:t>
            </a:r>
            <a:r>
              <a:rPr lang="en-US" sz="1600" dirty="0">
                <a:latin typeface="Century Gothic" panose="020F0302020204030204"/>
              </a:rPr>
              <a:t> </a:t>
            </a:r>
            <a:r>
              <a:rPr lang="en-US" sz="1600" dirty="0" err="1">
                <a:latin typeface="Century Gothic" panose="020F0302020204030204"/>
              </a:rPr>
              <a:t>Écosse</a:t>
            </a:r>
            <a:r>
              <a:rPr lang="en-US" sz="1600" dirty="0">
                <a:latin typeface="Century Gothic" panose="020F0302020204030204"/>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Century Gothic" panose="020F0302020204030204"/>
              </a:rPr>
              <a:t>Without context, this can mean …</a:t>
            </a:r>
          </a:p>
          <a:p>
            <a:pPr marR="0" lvl="0" algn="l" defTabSz="914400" rtl="0" eaLnBrk="1" fontAlgn="auto" latinLnBrk="0" hangingPunct="1">
              <a:lnSpc>
                <a:spcPct val="100000"/>
              </a:lnSpc>
              <a:spcBef>
                <a:spcPts val="0"/>
              </a:spcBef>
              <a:spcAft>
                <a:spcPts val="0"/>
              </a:spcAft>
              <a:buClrTx/>
              <a:buSzTx/>
              <a:tabLst/>
              <a:defRPr/>
            </a:pPr>
            <a:r>
              <a:rPr lang="en-US" sz="1600" dirty="0">
                <a:latin typeface="Century Gothic" panose="020F0302020204030204"/>
              </a:rPr>
              <a:t>a) </a:t>
            </a:r>
            <a:r>
              <a:rPr lang="en-US" sz="1600" b="1" dirty="0">
                <a:latin typeface="Century Gothic" panose="020F0302020204030204"/>
              </a:rPr>
              <a:t>People</a:t>
            </a:r>
            <a:r>
              <a:rPr lang="en-US" sz="1600" dirty="0">
                <a:latin typeface="Century Gothic" panose="020F0302020204030204"/>
              </a:rPr>
              <a:t> speak English in Scotland.</a:t>
            </a:r>
          </a:p>
          <a:p>
            <a:pPr>
              <a:defRPr/>
            </a:pPr>
            <a:r>
              <a:rPr lang="en-US" sz="1600" dirty="0">
                <a:latin typeface="Century Gothic" panose="020F0302020204030204"/>
              </a:rPr>
              <a:t>b) </a:t>
            </a:r>
            <a:r>
              <a:rPr lang="en-US" sz="1600" b="1" dirty="0">
                <a:latin typeface="Century Gothic" panose="020F0302020204030204"/>
              </a:rPr>
              <a:t>We</a:t>
            </a:r>
            <a:r>
              <a:rPr lang="en-US" sz="1600" dirty="0">
                <a:latin typeface="Century Gothic" panose="020F0302020204030204"/>
              </a:rPr>
              <a:t> speak/are speaking English in Scotland.</a:t>
            </a:r>
          </a:p>
          <a:p>
            <a:pPr>
              <a:defRPr/>
            </a:pPr>
            <a:endParaRPr lang="en-US" sz="800" dirty="0">
              <a:latin typeface="Century Gothic" panose="020F0302020204030204"/>
            </a:endParaRPr>
          </a:p>
          <a:p>
            <a:pPr>
              <a:defRPr/>
            </a:pPr>
            <a:r>
              <a:rPr lang="en-GB" sz="1600" b="1" dirty="0">
                <a:latin typeface="Century Gothic" panose="020F0302020204030204"/>
              </a:rPr>
              <a:t>Verb endings </a:t>
            </a:r>
            <a:r>
              <a:rPr lang="en-GB" sz="1600" dirty="0">
                <a:latin typeface="Century Gothic" panose="020F0302020204030204"/>
              </a:rPr>
              <a:t>are the </a:t>
            </a:r>
            <a:r>
              <a:rPr lang="en-GB" sz="1600" b="1" dirty="0">
                <a:latin typeface="Century Gothic" panose="020F0302020204030204"/>
              </a:rPr>
              <a:t>same</a:t>
            </a:r>
            <a:r>
              <a:rPr lang="en-GB" sz="1600" dirty="0">
                <a:latin typeface="Century Gothic" panose="020F0302020204030204"/>
              </a:rPr>
              <a:t> for both uses of </a:t>
            </a:r>
            <a:r>
              <a:rPr lang="en-GB" sz="1600" b="1" dirty="0">
                <a:latin typeface="Century Gothic" panose="020F0302020204030204"/>
              </a:rPr>
              <a:t>on</a:t>
            </a:r>
            <a:r>
              <a:rPr lang="en-GB" sz="1600" dirty="0">
                <a:latin typeface="Century Gothic" panose="020F0302020204030204"/>
              </a:rPr>
              <a:t>. Use context to work out if means ‘people’ or ‘we’.</a:t>
            </a:r>
          </a:p>
          <a:p>
            <a:pPr>
              <a:defRPr/>
            </a:pPr>
            <a:endParaRPr lang="en-US" sz="800" dirty="0">
              <a:latin typeface="Century Gothic" panose="020F0302020204030204"/>
            </a:endParaRPr>
          </a:p>
          <a:p>
            <a:pPr lvl="0"/>
            <a:r>
              <a:rPr lang="en-US" sz="1600" b="1" dirty="0">
                <a:latin typeface="Century Gothic" panose="020F0302020204030204"/>
              </a:rPr>
              <a:t>Nous</a:t>
            </a:r>
            <a:r>
              <a:rPr lang="en-US" sz="1600" dirty="0">
                <a:latin typeface="Century Gothic" panose="020F0302020204030204"/>
              </a:rPr>
              <a:t> is used in </a:t>
            </a:r>
            <a:r>
              <a:rPr lang="en-US" sz="1600" b="1" dirty="0">
                <a:latin typeface="Century Gothic" panose="020F0302020204030204"/>
              </a:rPr>
              <a:t>formal situations, </a:t>
            </a:r>
            <a:r>
              <a:rPr lang="en-US" sz="1600" dirty="0">
                <a:latin typeface="Century Gothic" panose="020F0302020204030204"/>
              </a:rPr>
              <a:t>especially in writing.</a:t>
            </a:r>
          </a:p>
          <a:p>
            <a:pPr lvl="0"/>
            <a:endParaRPr lang="en-US" sz="800" dirty="0">
              <a:latin typeface="Century Gothic" panose="020F0302020204030204"/>
            </a:endParaRPr>
          </a:p>
          <a:p>
            <a:pPr lvl="0"/>
            <a:r>
              <a:rPr lang="en-US" sz="1600" b="1" dirty="0">
                <a:latin typeface="Century Gothic" panose="020F0302020204030204"/>
              </a:rPr>
              <a:t>Nous </a:t>
            </a:r>
            <a:r>
              <a:rPr lang="en-US" sz="1600" b="1" dirty="0" err="1">
                <a:latin typeface="Century Gothic" panose="020F0302020204030204"/>
              </a:rPr>
              <a:t>parlons</a:t>
            </a:r>
            <a:r>
              <a:rPr lang="en-US" sz="1600" dirty="0">
                <a:latin typeface="Century Gothic" panose="020F0302020204030204"/>
              </a:rPr>
              <a:t> </a:t>
            </a:r>
            <a:r>
              <a:rPr lang="en-US" sz="1600" dirty="0" err="1">
                <a:latin typeface="Century Gothic" panose="020F0302020204030204"/>
              </a:rPr>
              <a:t>anglais</a:t>
            </a:r>
            <a:r>
              <a:rPr lang="en-US" sz="1600" dirty="0">
                <a:latin typeface="Century Gothic" panose="020F0302020204030204"/>
              </a:rPr>
              <a:t> </a:t>
            </a:r>
            <a:r>
              <a:rPr lang="en-US" sz="1600" dirty="0" err="1">
                <a:latin typeface="Century Gothic" panose="020F0302020204030204"/>
              </a:rPr>
              <a:t>en</a:t>
            </a:r>
            <a:r>
              <a:rPr lang="en-US" sz="1600" dirty="0">
                <a:latin typeface="Century Gothic" panose="020F0302020204030204"/>
              </a:rPr>
              <a:t> </a:t>
            </a:r>
            <a:r>
              <a:rPr lang="en-US" sz="1600" dirty="0" err="1">
                <a:latin typeface="Century Gothic" panose="020F0302020204030204"/>
              </a:rPr>
              <a:t>Écosse</a:t>
            </a:r>
            <a:r>
              <a:rPr lang="en-US" sz="1600" dirty="0">
                <a:latin typeface="Century Gothic" panose="020F0302020204030204"/>
              </a:rPr>
              <a:t>.</a:t>
            </a:r>
          </a:p>
          <a:p>
            <a:pPr lvl="0"/>
            <a:r>
              <a:rPr lang="en-US" sz="1600" b="1" dirty="0">
                <a:latin typeface="Century Gothic" panose="020F0302020204030204"/>
              </a:rPr>
              <a:t>We </a:t>
            </a:r>
            <a:r>
              <a:rPr lang="en-US" sz="1600" dirty="0">
                <a:latin typeface="Century Gothic" panose="020F0302020204030204"/>
              </a:rPr>
              <a:t>speak/are speaking English in Scotland.</a:t>
            </a:r>
          </a:p>
          <a:p>
            <a:pPr lvl="0"/>
            <a:endParaRPr lang="en-US" sz="800" dirty="0">
              <a:latin typeface="Century Gothic" panose="020F0302020204030204"/>
            </a:endParaRPr>
          </a:p>
          <a:p>
            <a:r>
              <a:rPr lang="en-GB" sz="1600" dirty="0">
                <a:latin typeface="Century Gothic" panose="020F0302020204030204"/>
              </a:rPr>
              <a:t>However, not all written language is formal - would you write the same way in an essay as in a text message?</a:t>
            </a:r>
            <a:endParaRPr lang="en-US" sz="1600" dirty="0">
              <a:latin typeface="Century Gothic" panose="020F0302020204030204"/>
            </a:endParaRPr>
          </a:p>
        </p:txBody>
      </p:sp>
      <p:sp>
        <p:nvSpPr>
          <p:cNvPr id="9" name="Rectangle 8">
            <a:extLst>
              <a:ext uri="{FF2B5EF4-FFF2-40B4-BE49-F238E27FC236}">
                <a16:creationId xmlns:a16="http://schemas.microsoft.com/office/drawing/2014/main" id="{0E2B7DC8-DA98-C945-A3F1-9EFA0A9A85DC}"/>
              </a:ext>
            </a:extLst>
          </p:cNvPr>
          <p:cNvSpPr/>
          <p:nvPr/>
        </p:nvSpPr>
        <p:spPr>
          <a:xfrm>
            <a:off x="89635" y="4274931"/>
            <a:ext cx="2220480"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‘On’ </a:t>
            </a:r>
            <a:r>
              <a:rPr lang="fr-FR" b="1" dirty="0" err="1">
                <a:solidFill>
                  <a:srgbClr val="000000"/>
                </a:solidFill>
                <a:latin typeface="Century Gothic" panose="020B0502020202020204" pitchFamily="34" charset="0"/>
              </a:rPr>
              <a:t>meaning</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we</a:t>
            </a:r>
            <a:r>
              <a:rPr lang="fr-FR" b="1" dirty="0">
                <a:solidFill>
                  <a:srgbClr val="000000"/>
                </a:solidFill>
                <a:latin typeface="Century Gothic" panose="020B0502020202020204" pitchFamily="34" charset="0"/>
              </a:rPr>
              <a:t>’</a:t>
            </a:r>
            <a:endParaRPr lang="en-GB" dirty="0">
              <a:solidFill>
                <a:srgbClr val="000000"/>
              </a:solidFill>
              <a:latin typeface="Century Gothic" panose="020B0502020202020204" pitchFamily="34" charset="0"/>
            </a:endParaRPr>
          </a:p>
        </p:txBody>
      </p:sp>
      <p:pic>
        <p:nvPicPr>
          <p:cNvPr id="11" name="Picture 4" descr="Paper Pencil Clip Art">
            <a:extLst>
              <a:ext uri="{FF2B5EF4-FFF2-40B4-BE49-F238E27FC236}">
                <a16:creationId xmlns:a16="http://schemas.microsoft.com/office/drawing/2014/main" id="{8642D3F2-515A-CB40-AF24-9580B945AF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100" y="7181233"/>
            <a:ext cx="619226" cy="6880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roup of friends">
            <a:extLst>
              <a:ext uri="{FF2B5EF4-FFF2-40B4-BE49-F238E27FC236}">
                <a16:creationId xmlns:a16="http://schemas.microsoft.com/office/drawing/2014/main" id="{A8D80751-273B-524F-AE23-8CF917DF2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176" y="5483152"/>
            <a:ext cx="1352287" cy="963343"/>
          </a:xfrm>
          <a:prstGeom prst="rect">
            <a:avLst/>
          </a:prstGeom>
        </p:spPr>
      </p:pic>
      <p:pic>
        <p:nvPicPr>
          <p:cNvPr id="16" name="Picture 15" descr="Group of friends">
            <a:extLst>
              <a:ext uri="{FF2B5EF4-FFF2-40B4-BE49-F238E27FC236}">
                <a16:creationId xmlns:a16="http://schemas.microsoft.com/office/drawing/2014/main" id="{D57846E7-5DAC-4547-9A50-3BFEAB673E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901" y="1267705"/>
            <a:ext cx="803812" cy="565301"/>
          </a:xfrm>
          <a:prstGeom prst="rect">
            <a:avLst/>
          </a:prstGeom>
        </p:spPr>
      </p:pic>
      <p:pic>
        <p:nvPicPr>
          <p:cNvPr id="17" name="Picture 16" descr="Picture of young boy">
            <a:extLst>
              <a:ext uri="{FF2B5EF4-FFF2-40B4-BE49-F238E27FC236}">
                <a16:creationId xmlns:a16="http://schemas.microsoft.com/office/drawing/2014/main" id="{47D63A0B-BA48-5445-A41E-586D85E7CEED}"/>
              </a:ext>
            </a:extLst>
          </p:cNvPr>
          <p:cNvPicPr>
            <a:picLocks noChangeAspect="1"/>
          </p:cNvPicPr>
          <p:nvPr/>
        </p:nvPicPr>
        <p:blipFill>
          <a:blip r:embed="rId6"/>
          <a:stretch>
            <a:fillRect/>
          </a:stretch>
        </p:blipFill>
        <p:spPr>
          <a:xfrm>
            <a:off x="5230509" y="1860780"/>
            <a:ext cx="261580" cy="492125"/>
          </a:xfrm>
          <a:prstGeom prst="rect">
            <a:avLst/>
          </a:prstGeom>
        </p:spPr>
      </p:pic>
      <p:pic>
        <p:nvPicPr>
          <p:cNvPr id="19" name="Picture 8" descr="Grandma, Grandmother, Granny, Senior, Elderly, Lady">
            <a:extLst>
              <a:ext uri="{FF2B5EF4-FFF2-40B4-BE49-F238E27FC236}">
                <a16:creationId xmlns:a16="http://schemas.microsoft.com/office/drawing/2014/main" id="{2FEDC392-3557-2E47-80AF-1C06A3001E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88077" y="1770684"/>
            <a:ext cx="279107" cy="5582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QR code">
            <a:extLst>
              <a:ext uri="{FF2B5EF4-FFF2-40B4-BE49-F238E27FC236}">
                <a16:creationId xmlns:a16="http://schemas.microsoft.com/office/drawing/2014/main" id="{6FEC7618-C5B1-9149-83B6-4C1CC05E9C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956479" y="139032"/>
            <a:ext cx="747625" cy="747625"/>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extLst>
              <a:ext uri="{FF2B5EF4-FFF2-40B4-BE49-F238E27FC236}">
                <a16:creationId xmlns:a16="http://schemas.microsoft.com/office/drawing/2014/main" id="{555E561E-9481-D841-84B2-0B1460160721}"/>
              </a:ext>
            </a:extLst>
          </p:cNvPr>
          <p:cNvSpPr/>
          <p:nvPr/>
        </p:nvSpPr>
        <p:spPr>
          <a:xfrm>
            <a:off x="3769504" y="85430"/>
            <a:ext cx="1112872" cy="854830"/>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200" b="1" dirty="0">
                <a:solidFill>
                  <a:srgbClr val="000000"/>
                </a:solidFill>
                <a:latin typeface="Century Gothic" panose="020B0502020202020204" pitchFamily="34" charset="0"/>
              </a:rPr>
              <a:t>Revisit vocab 8.1.2.6 &amp; 8.1.1.6</a:t>
            </a:r>
          </a:p>
          <a:p>
            <a:pPr algn="ctr"/>
            <a:endParaRPr lang="en-GB" sz="1400" b="1" dirty="0">
              <a:solidFill>
                <a:srgbClr val="000000"/>
              </a:solidFill>
              <a:latin typeface="Century Gothic" panose="020B0502020202020204" pitchFamily="34" charset="0"/>
            </a:endParaRPr>
          </a:p>
        </p:txBody>
      </p:sp>
      <p:pic>
        <p:nvPicPr>
          <p:cNvPr id="10" name="Picture 2" descr="Smartphone, App, News, Web, Internet, Information, Net">
            <a:extLst>
              <a:ext uri="{FF2B5EF4-FFF2-40B4-BE49-F238E27FC236}">
                <a16:creationId xmlns:a16="http://schemas.microsoft.com/office/drawing/2014/main" id="{AFA6B58C-CF72-F54C-AE97-5D6FC5BFF19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1166" y="7282692"/>
            <a:ext cx="747625" cy="96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2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2.2 Semain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7" name="Rectangle 6"/>
          <p:cNvSpPr/>
          <p:nvPr/>
        </p:nvSpPr>
        <p:spPr>
          <a:xfrm>
            <a:off x="108000" y="602309"/>
            <a:ext cx="2127505"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choisir</a:t>
            </a:r>
            <a:endParaRPr lang="en-GB" i="1" dirty="0">
              <a:solidFill>
                <a:srgbClr val="000000"/>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4000"/>
            <a:ext cx="2091458" cy="411815"/>
          </a:xfrm>
        </p:spPr>
        <p:txBody>
          <a:bodyPr/>
          <a:lstStyle/>
          <a:p>
            <a:r>
              <a:rPr lang="en-GB" sz="2000" b="1" dirty="0">
                <a:solidFill>
                  <a:schemeClr val="bg1"/>
                </a:solidFill>
                <a:latin typeface="Century Gothic" panose="020B0502020202020204" pitchFamily="34" charset="0"/>
              </a:rPr>
              <a:t>T2.2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1</a:t>
            </a:r>
            <a:endParaRPr lang="en-US" sz="2000" dirty="0">
              <a:solidFill>
                <a:schemeClr val="bg1"/>
              </a:solidFill>
            </a:endParaRPr>
          </a:p>
        </p:txBody>
      </p:sp>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46</a:t>
            </a:r>
          </a:p>
        </p:txBody>
      </p:sp>
      <p:sp>
        <p:nvSpPr>
          <p:cNvPr id="4" name="Rectangle 3"/>
          <p:cNvSpPr/>
          <p:nvPr/>
        </p:nvSpPr>
        <p:spPr>
          <a:xfrm>
            <a:off x="108000" y="932791"/>
            <a:ext cx="6852832" cy="3016210"/>
          </a:xfrm>
          <a:prstGeom prst="rect">
            <a:avLst/>
          </a:prstGeom>
        </p:spPr>
        <p:txBody>
          <a:bodyPr wrap="square">
            <a:spAutoFit/>
          </a:bodyPr>
          <a:lstStyle/>
          <a:p>
            <a:pPr lvl="0"/>
            <a:r>
              <a:rPr lang="en-US" sz="1600" dirty="0">
                <a:latin typeface="Century Gothic" panose="020F0302020204030204"/>
              </a:rPr>
              <a:t>To say </a:t>
            </a:r>
            <a:r>
              <a:rPr lang="en-US" sz="1600" b="1" dirty="0">
                <a:latin typeface="Century Gothic" panose="020F0302020204030204"/>
              </a:rPr>
              <a:t>‘I’ </a:t>
            </a:r>
            <a:r>
              <a:rPr lang="en-US" sz="1600" dirty="0">
                <a:latin typeface="Century Gothic" panose="020F0302020204030204"/>
              </a:rPr>
              <a:t>or </a:t>
            </a:r>
            <a:r>
              <a:rPr lang="en-US" sz="1600" b="1" dirty="0">
                <a:latin typeface="Century Gothic" panose="020F0302020204030204"/>
              </a:rPr>
              <a:t>‘you (singular)’ + verbs like </a:t>
            </a:r>
            <a:r>
              <a:rPr lang="en-US" sz="1600" b="1" dirty="0" err="1">
                <a:latin typeface="Century Gothic" panose="020F0302020204030204"/>
              </a:rPr>
              <a:t>choisir</a:t>
            </a:r>
            <a:r>
              <a:rPr lang="en-US" sz="1600" dirty="0">
                <a:latin typeface="Century Gothic" panose="020F0302020204030204"/>
              </a:rPr>
              <a:t>, remove the -IR from the infinitive and add </a:t>
            </a:r>
            <a:r>
              <a:rPr lang="en-US" sz="1600" b="1" dirty="0">
                <a:latin typeface="Century Gothic" panose="020F0302020204030204"/>
              </a:rPr>
              <a:t>‘-is’:  </a:t>
            </a:r>
          </a:p>
          <a:p>
            <a:pPr lvl="0"/>
            <a:endParaRPr lang="en-US" sz="1000" dirty="0">
              <a:latin typeface="Century Gothic" panose="020F0302020204030204"/>
            </a:endParaRPr>
          </a:p>
          <a:p>
            <a:pPr lvl="0"/>
            <a:r>
              <a:rPr lang="en-US" sz="1600" b="1" dirty="0">
                <a:latin typeface="Century Gothic" panose="020F0302020204030204"/>
              </a:rPr>
              <a:t>je</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is</a:t>
            </a:r>
            <a:r>
              <a:rPr lang="en-US" sz="1600" dirty="0">
                <a:latin typeface="Century Gothic" panose="020F0302020204030204"/>
              </a:rPr>
              <a:t>		</a:t>
            </a:r>
            <a:r>
              <a:rPr lang="en-US" sz="1600" b="1" dirty="0">
                <a:latin typeface="Century Gothic" panose="020F0302020204030204"/>
              </a:rPr>
              <a:t>I</a:t>
            </a:r>
            <a:r>
              <a:rPr lang="en-US" sz="1600" dirty="0">
                <a:latin typeface="Century Gothic" panose="020F0302020204030204"/>
              </a:rPr>
              <a:t> choose	</a:t>
            </a:r>
          </a:p>
          <a:p>
            <a:pPr lvl="0"/>
            <a:r>
              <a:rPr lang="en-US" sz="1600" b="1" dirty="0" err="1">
                <a:latin typeface="Century Gothic" panose="020F0302020204030204"/>
              </a:rPr>
              <a:t>tu</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is</a:t>
            </a:r>
            <a:r>
              <a:rPr lang="en-US" sz="1600" dirty="0">
                <a:latin typeface="Century Gothic" panose="020F0302020204030204"/>
              </a:rPr>
              <a:t>		</a:t>
            </a:r>
            <a:r>
              <a:rPr lang="en-US" sz="1600" b="1" dirty="0">
                <a:latin typeface="Century Gothic" panose="020F0302020204030204"/>
              </a:rPr>
              <a:t>you</a:t>
            </a:r>
            <a:r>
              <a:rPr lang="en-US" sz="1600" dirty="0">
                <a:latin typeface="Century Gothic" panose="020F0302020204030204"/>
              </a:rPr>
              <a:t> choose</a:t>
            </a:r>
          </a:p>
          <a:p>
            <a:pPr lvl="0"/>
            <a:endParaRPr lang="en-US" sz="1000" dirty="0">
              <a:latin typeface="Century Gothic" panose="020F0302020204030204"/>
            </a:endParaRPr>
          </a:p>
          <a:p>
            <a:pPr lvl="0"/>
            <a:r>
              <a:rPr lang="en-US" sz="1600" dirty="0">
                <a:latin typeface="Century Gothic" panose="020F0302020204030204"/>
              </a:rPr>
              <a:t>To say </a:t>
            </a:r>
            <a:r>
              <a:rPr lang="en-US" sz="1600" b="1" dirty="0">
                <a:latin typeface="Century Gothic" panose="020F0302020204030204"/>
              </a:rPr>
              <a:t>‘he’ </a:t>
            </a:r>
            <a:r>
              <a:rPr lang="en-US" sz="1600" dirty="0">
                <a:latin typeface="Century Gothic" panose="020F0302020204030204"/>
              </a:rPr>
              <a:t>or </a:t>
            </a:r>
            <a:r>
              <a:rPr lang="en-US" sz="1600" b="1" dirty="0">
                <a:latin typeface="Century Gothic" panose="020F0302020204030204"/>
              </a:rPr>
              <a:t>‘she’ + verbs like </a:t>
            </a:r>
            <a:r>
              <a:rPr lang="en-US" sz="1600" b="1" dirty="0" err="1">
                <a:latin typeface="Century Gothic" panose="020F0302020204030204"/>
              </a:rPr>
              <a:t>choisir</a:t>
            </a:r>
            <a:r>
              <a:rPr lang="en-US" sz="1600" dirty="0">
                <a:latin typeface="Century Gothic" panose="020F0302020204030204"/>
              </a:rPr>
              <a:t>, remove the -IR from the infinitive and add </a:t>
            </a:r>
            <a:r>
              <a:rPr lang="en-US" sz="1600" b="1" dirty="0">
                <a:latin typeface="Century Gothic" panose="020F0302020204030204"/>
              </a:rPr>
              <a:t>‘-it’:</a:t>
            </a:r>
          </a:p>
          <a:p>
            <a:pPr lvl="0"/>
            <a:endParaRPr lang="en-US" sz="1000" dirty="0">
              <a:latin typeface="Century Gothic" panose="020F0302020204030204"/>
            </a:endParaRPr>
          </a:p>
          <a:p>
            <a:pPr lvl="0"/>
            <a:r>
              <a:rPr lang="en-US" sz="1600" b="1" dirty="0">
                <a:latin typeface="Century Gothic" panose="020F0302020204030204"/>
              </a:rPr>
              <a:t>il</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it</a:t>
            </a:r>
            <a:r>
              <a:rPr lang="en-US" sz="1600" dirty="0">
                <a:latin typeface="Century Gothic" panose="020F0302020204030204"/>
              </a:rPr>
              <a:t>		</a:t>
            </a:r>
            <a:r>
              <a:rPr lang="en-US" sz="1600" b="1" dirty="0">
                <a:latin typeface="Century Gothic" panose="020F0302020204030204"/>
              </a:rPr>
              <a:t>he</a:t>
            </a:r>
            <a:r>
              <a:rPr lang="en-US" sz="1600" dirty="0">
                <a:latin typeface="Century Gothic" panose="020F0302020204030204"/>
              </a:rPr>
              <a:t> chooses</a:t>
            </a:r>
          </a:p>
          <a:p>
            <a:pPr lvl="0"/>
            <a:r>
              <a:rPr lang="en-US" sz="1600" b="1" dirty="0" err="1">
                <a:latin typeface="Century Gothic" panose="020F0302020204030204"/>
              </a:rPr>
              <a:t>elle</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it</a:t>
            </a:r>
            <a:r>
              <a:rPr lang="en-US" sz="1600" dirty="0">
                <a:latin typeface="Century Gothic" panose="020F0302020204030204"/>
              </a:rPr>
              <a:t>	</a:t>
            </a:r>
            <a:r>
              <a:rPr lang="en-US" sz="1600" b="1" dirty="0">
                <a:latin typeface="Century Gothic" panose="020F0302020204030204"/>
              </a:rPr>
              <a:t>she</a:t>
            </a:r>
            <a:r>
              <a:rPr lang="en-US" sz="1600" dirty="0">
                <a:latin typeface="Century Gothic" panose="020F0302020204030204"/>
              </a:rPr>
              <a:t> chooses</a:t>
            </a:r>
          </a:p>
          <a:p>
            <a:pPr lvl="0"/>
            <a:endParaRPr lang="en-US" sz="1600" dirty="0">
              <a:latin typeface="Century Gothic" panose="020F0302020204030204"/>
            </a:endParaRPr>
          </a:p>
          <a:p>
            <a:pPr lvl="0"/>
            <a:r>
              <a:rPr lang="en-US" sz="1600" dirty="0">
                <a:latin typeface="Century Gothic" panose="020F0302020204030204"/>
              </a:rPr>
              <a:t>	</a:t>
            </a:r>
            <a:endParaRPr lang="en-US" sz="1600" dirty="0">
              <a:solidFill>
                <a:srgbClr val="000000"/>
              </a:solidFill>
              <a:latin typeface="Century Gothic" panose="020F0302020204030204"/>
            </a:endParaRPr>
          </a:p>
        </p:txBody>
      </p:sp>
      <p:sp>
        <p:nvSpPr>
          <p:cNvPr id="24" name="TextBox 23">
            <a:extLst>
              <a:ext uri="{FF2B5EF4-FFF2-40B4-BE49-F238E27FC236}">
                <a16:creationId xmlns:a16="http://schemas.microsoft.com/office/drawing/2014/main" id="{F74FA048-C273-4B80-AD87-60F956D0E614}"/>
              </a:ext>
            </a:extLst>
          </p:cNvPr>
          <p:cNvSpPr txBox="1"/>
          <p:nvPr/>
        </p:nvSpPr>
        <p:spPr>
          <a:xfrm>
            <a:off x="108000" y="3507953"/>
            <a:ext cx="6612199" cy="374571"/>
          </a:xfrm>
          <a:prstGeom prst="wedgeRoundRectCallout">
            <a:avLst>
              <a:gd name="adj1" fmla="val -7950"/>
              <a:gd name="adj2" fmla="val -28322"/>
              <a:gd name="adj3" fmla="val 16667"/>
            </a:avLst>
          </a:prstGeom>
          <a:solidFill>
            <a:schemeClr val="accent5"/>
          </a:solidFill>
          <a:ln>
            <a:solidFill>
              <a:schemeClr val="accent4"/>
            </a:solidFill>
          </a:ln>
        </p:spPr>
        <p:txBody>
          <a:bodyPr wrap="square" lIns="72000" rIns="0" rtlCol="0">
            <a:spAutoFit/>
          </a:bodyPr>
          <a:lstStyle/>
          <a:p>
            <a:r>
              <a:rPr lang="en-GB" sz="1600" dirty="0">
                <a:latin typeface="Century Gothic" panose="020F0302020204030204"/>
              </a:rPr>
              <a:t>The forms sound the same: </a:t>
            </a:r>
            <a:r>
              <a:rPr lang="en-GB" sz="1600" b="1" dirty="0">
                <a:latin typeface="Century Gothic" panose="020F0302020204030204"/>
              </a:rPr>
              <a:t>-s </a:t>
            </a:r>
            <a:r>
              <a:rPr lang="en-GB" sz="1600" dirty="0">
                <a:latin typeface="Century Gothic" panose="020F0302020204030204"/>
              </a:rPr>
              <a:t>and </a:t>
            </a:r>
            <a:r>
              <a:rPr lang="en-GB" sz="1600" b="1" dirty="0">
                <a:latin typeface="Century Gothic" panose="020F0302020204030204"/>
              </a:rPr>
              <a:t>-t </a:t>
            </a:r>
            <a:r>
              <a:rPr lang="en-GB" sz="1600" dirty="0">
                <a:latin typeface="Century Gothic" panose="020F0302020204030204"/>
              </a:rPr>
              <a:t>are </a:t>
            </a:r>
            <a:r>
              <a:rPr lang="en-GB" sz="1600" b="1" dirty="0">
                <a:latin typeface="Century Gothic" panose="020F0302020204030204"/>
              </a:rPr>
              <a:t>Silent Final Consonants</a:t>
            </a:r>
            <a:r>
              <a:rPr lang="en-GB" sz="1600" dirty="0">
                <a:latin typeface="Century Gothic" panose="020F0302020204030204"/>
              </a:rPr>
              <a:t>.</a:t>
            </a: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8000"/>
            <a:ext cx="1656184" cy="42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55C66B78-41B9-A144-AED1-CCD0D6FADAAF}"/>
              </a:ext>
            </a:extLst>
          </p:cNvPr>
          <p:cNvSpPr/>
          <p:nvPr/>
        </p:nvSpPr>
        <p:spPr>
          <a:xfrm>
            <a:off x="108000" y="4075675"/>
            <a:ext cx="4589215" cy="684000"/>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fontAlgn="base">
              <a:spcBef>
                <a:spcPct val="0"/>
              </a:spcBef>
              <a:spcAft>
                <a:spcPct val="0"/>
              </a:spcAft>
            </a:pPr>
            <a:r>
              <a:rPr lang="en-GB" sz="2000" b="1" dirty="0">
                <a:solidFill>
                  <a:srgbClr val="FFFFFF"/>
                </a:solidFill>
                <a:latin typeface="Century Gothic" panose="020B0502020202020204" pitchFamily="34" charset="0"/>
              </a:rPr>
              <a:t>Talking about what you and others do at school</a:t>
            </a:r>
          </a:p>
        </p:txBody>
      </p:sp>
      <p:sp>
        <p:nvSpPr>
          <p:cNvPr id="19" name="Rectangle 18">
            <a:extLst>
              <a:ext uri="{FF2B5EF4-FFF2-40B4-BE49-F238E27FC236}">
                <a16:creationId xmlns:a16="http://schemas.microsoft.com/office/drawing/2014/main" id="{4C88BAE2-710F-AE4E-A80C-FE409378DF28}"/>
              </a:ext>
            </a:extLst>
          </p:cNvPr>
          <p:cNvSpPr/>
          <p:nvPr/>
        </p:nvSpPr>
        <p:spPr>
          <a:xfrm>
            <a:off x="5013176" y="4080195"/>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80BE9D47-EA95-894B-A252-B3F343D7B0E7}"/>
              </a:ext>
            </a:extLst>
          </p:cNvPr>
          <p:cNvGraphicFramePr>
            <a:graphicFrameLocks noGrp="1"/>
          </p:cNvGraphicFramePr>
          <p:nvPr>
            <p:extLst>
              <p:ext uri="{D42A27DB-BD31-4B8C-83A1-F6EECF244321}">
                <p14:modId xmlns:p14="http://schemas.microsoft.com/office/powerpoint/2010/main" val="3504086250"/>
              </p:ext>
            </p:extLst>
          </p:nvPr>
        </p:nvGraphicFramePr>
        <p:xfrm>
          <a:off x="718970" y="4908959"/>
          <a:ext cx="3580938" cy="3618240"/>
        </p:xfrm>
        <a:graphic>
          <a:graphicData uri="http://schemas.openxmlformats.org/drawingml/2006/table">
            <a:tbl>
              <a:tblPr>
                <a:tableStyleId>{5940675A-B579-460E-94D1-54222C63F5DA}</a:tableStyleId>
              </a:tblPr>
              <a:tblGrid>
                <a:gridCol w="1448363">
                  <a:extLst>
                    <a:ext uri="{9D8B030D-6E8A-4147-A177-3AD203B41FA5}">
                      <a16:colId xmlns:a16="http://schemas.microsoft.com/office/drawing/2014/main" val="3344591743"/>
                    </a:ext>
                  </a:extLst>
                </a:gridCol>
                <a:gridCol w="2132575">
                  <a:extLst>
                    <a:ext uri="{9D8B030D-6E8A-4147-A177-3AD203B41FA5}">
                      <a16:colId xmlns:a16="http://schemas.microsoft.com/office/drawing/2014/main" val="1834391653"/>
                    </a:ext>
                  </a:extLst>
                </a:gridCol>
              </a:tblGrid>
              <a:tr h="326907">
                <a:tc>
                  <a:txBody>
                    <a:bodyPr/>
                    <a:lstStyle/>
                    <a:p>
                      <a:r>
                        <a:rPr lang="fr-FR" sz="1600" noProof="0" dirty="0">
                          <a:latin typeface="Century Gothic" panose="020B0502020202020204" pitchFamily="34" charset="0"/>
                        </a:rPr>
                        <a:t>choisir</a:t>
                      </a:r>
                    </a:p>
                  </a:txBody>
                  <a:tcPr marL="72000" marR="0" marT="46800" marB="46800" anchor="b"/>
                </a:tc>
                <a:tc>
                  <a:txBody>
                    <a:bodyPr/>
                    <a:lstStyle/>
                    <a:p>
                      <a:r>
                        <a:rPr lang="en-GB" sz="1600" dirty="0">
                          <a:latin typeface="Century Gothic" panose="020B0502020202020204" pitchFamily="34" charset="0"/>
                        </a:rPr>
                        <a:t>to choose, choosing</a:t>
                      </a:r>
                    </a:p>
                  </a:txBody>
                  <a:tcPr marL="72000" marR="0" marT="46800" marB="46800" anchor="b"/>
                </a:tc>
                <a:extLst>
                  <a:ext uri="{0D108BD9-81ED-4DB2-BD59-A6C34878D82A}">
                    <a16:rowId xmlns:a16="http://schemas.microsoft.com/office/drawing/2014/main" val="948916334"/>
                  </a:ext>
                </a:extLst>
              </a:tr>
              <a:tr h="182809">
                <a:tc>
                  <a:txBody>
                    <a:bodyPr/>
                    <a:lstStyle/>
                    <a:p>
                      <a:r>
                        <a:rPr lang="fr-FR" sz="1600" noProof="0" dirty="0">
                          <a:latin typeface="Century Gothic" panose="020B0502020202020204" pitchFamily="34" charset="0"/>
                        </a:rPr>
                        <a:t>définir</a:t>
                      </a:r>
                    </a:p>
                  </a:txBody>
                  <a:tcPr marL="72000" marR="0" marT="46800" marB="46800" anchor="b"/>
                </a:tc>
                <a:tc>
                  <a:txBody>
                    <a:bodyPr/>
                    <a:lstStyle/>
                    <a:p>
                      <a:r>
                        <a:rPr lang="en-GB" sz="1600" dirty="0">
                          <a:latin typeface="Century Gothic" panose="020B0502020202020204" pitchFamily="34" charset="0"/>
                        </a:rPr>
                        <a:t>to define, defining</a:t>
                      </a:r>
                    </a:p>
                  </a:txBody>
                  <a:tcPr marL="72000" marR="0" marT="46800" marB="46800" anchor="b"/>
                </a:tc>
                <a:extLst>
                  <a:ext uri="{0D108BD9-81ED-4DB2-BD59-A6C34878D82A}">
                    <a16:rowId xmlns:a16="http://schemas.microsoft.com/office/drawing/2014/main" val="3987336662"/>
                  </a:ext>
                </a:extLst>
              </a:tr>
              <a:tr h="182809">
                <a:tc>
                  <a:txBody>
                    <a:bodyPr/>
                    <a:lstStyle/>
                    <a:p>
                      <a:r>
                        <a:rPr lang="fr-FR" sz="1600" noProof="0" dirty="0">
                          <a:latin typeface="Century Gothic" panose="020B0502020202020204" pitchFamily="34" charset="0"/>
                        </a:rPr>
                        <a:t>remplir</a:t>
                      </a:r>
                    </a:p>
                  </a:txBody>
                  <a:tcPr marL="72000" marR="0" marT="46800" marB="46800" anchor="b"/>
                </a:tc>
                <a:tc>
                  <a:txBody>
                    <a:bodyPr/>
                    <a:lstStyle/>
                    <a:p>
                      <a:r>
                        <a:rPr lang="en-GB" sz="1600" dirty="0">
                          <a:latin typeface="Century Gothic" panose="020B0502020202020204" pitchFamily="34" charset="0"/>
                        </a:rPr>
                        <a:t>to fill, filling</a:t>
                      </a:r>
                    </a:p>
                  </a:txBody>
                  <a:tcPr marL="72000" marR="0" marT="46800" marB="46800" anchor="b"/>
                </a:tc>
                <a:extLst>
                  <a:ext uri="{0D108BD9-81ED-4DB2-BD59-A6C34878D82A}">
                    <a16:rowId xmlns:a16="http://schemas.microsoft.com/office/drawing/2014/main" val="3215526113"/>
                  </a:ext>
                </a:extLst>
              </a:tr>
              <a:tr h="182809">
                <a:tc>
                  <a:txBody>
                    <a:bodyPr/>
                    <a:lstStyle/>
                    <a:p>
                      <a:r>
                        <a:rPr lang="fr-FR" sz="1600" noProof="0" dirty="0">
                          <a:latin typeface="Century Gothic" panose="020B0502020202020204" pitchFamily="34" charset="0"/>
                        </a:rPr>
                        <a:t>réussir</a:t>
                      </a:r>
                    </a:p>
                  </a:txBody>
                  <a:tcPr marL="72000" marR="0" marT="46800" marB="46800" anchor="ctr"/>
                </a:tc>
                <a:tc>
                  <a:txBody>
                    <a:bodyPr/>
                    <a:lstStyle/>
                    <a:p>
                      <a:r>
                        <a:rPr lang="en-GB" sz="1600" dirty="0">
                          <a:latin typeface="Century Gothic" panose="020B0502020202020204" pitchFamily="34" charset="0"/>
                        </a:rPr>
                        <a:t>to pass (an exam), </a:t>
                      </a:r>
                    </a:p>
                    <a:p>
                      <a:r>
                        <a:rPr lang="en-GB" sz="1600" dirty="0">
                          <a:latin typeface="Century Gothic" panose="020B0502020202020204" pitchFamily="34" charset="0"/>
                        </a:rPr>
                        <a:t>passing (an exam)</a:t>
                      </a:r>
                    </a:p>
                  </a:txBody>
                  <a:tcPr marL="72000" marR="0" marT="46800" marB="46800" anchor="b"/>
                </a:tc>
                <a:extLst>
                  <a:ext uri="{0D108BD9-81ED-4DB2-BD59-A6C34878D82A}">
                    <a16:rowId xmlns:a16="http://schemas.microsoft.com/office/drawing/2014/main" val="2704648950"/>
                  </a:ext>
                </a:extLst>
              </a:tr>
              <a:tr h="182809">
                <a:tc>
                  <a:txBody>
                    <a:bodyPr/>
                    <a:lstStyle/>
                    <a:p>
                      <a:r>
                        <a:rPr lang="fr-FR" sz="1600" noProof="0" dirty="0">
                          <a:latin typeface="Century Gothic" panose="020B0502020202020204" pitchFamily="34" charset="0"/>
                        </a:rPr>
                        <a:t>le blanc</a:t>
                      </a:r>
                    </a:p>
                  </a:txBody>
                  <a:tcPr marL="72000" marR="0" marT="46800" marB="46800" anchor="b"/>
                </a:tc>
                <a:tc>
                  <a:txBody>
                    <a:bodyPr/>
                    <a:lstStyle/>
                    <a:p>
                      <a:r>
                        <a:rPr lang="en-GB" sz="1600" dirty="0">
                          <a:latin typeface="Century Gothic" panose="020B0502020202020204" pitchFamily="34" charset="0"/>
                        </a:rPr>
                        <a:t>gap, blank</a:t>
                      </a:r>
                    </a:p>
                  </a:txBody>
                  <a:tcPr marL="72000" marR="0" marT="46800" marB="46800" anchor="b"/>
                </a:tc>
                <a:extLst>
                  <a:ext uri="{0D108BD9-81ED-4DB2-BD59-A6C34878D82A}">
                    <a16:rowId xmlns:a16="http://schemas.microsoft.com/office/drawing/2014/main" val="973166125"/>
                  </a:ext>
                </a:extLst>
              </a:tr>
              <a:tr h="292847">
                <a:tc>
                  <a:txBody>
                    <a:bodyPr/>
                    <a:lstStyle/>
                    <a:p>
                      <a:r>
                        <a:rPr lang="fr-FR" sz="1600" noProof="0" dirty="0">
                          <a:latin typeface="Century Gothic" panose="020B0502020202020204" pitchFamily="34" charset="0"/>
                        </a:rPr>
                        <a:t>l’examen (m)</a:t>
                      </a:r>
                    </a:p>
                  </a:txBody>
                  <a:tcPr marL="72000" marR="0" marT="46800" marB="46800" anchor="b"/>
                </a:tc>
                <a:tc>
                  <a:txBody>
                    <a:bodyPr/>
                    <a:lstStyle/>
                    <a:p>
                      <a:r>
                        <a:rPr lang="en-GB" sz="1600" dirty="0">
                          <a:latin typeface="Century Gothic" panose="020B0502020202020204" pitchFamily="34" charset="0"/>
                        </a:rPr>
                        <a:t>exam</a:t>
                      </a:r>
                    </a:p>
                  </a:txBody>
                  <a:tcPr marL="72000" marR="0" marT="46800" marB="46800" anchor="b"/>
                </a:tc>
                <a:extLst>
                  <a:ext uri="{0D108BD9-81ED-4DB2-BD59-A6C34878D82A}">
                    <a16:rowId xmlns:a16="http://schemas.microsoft.com/office/drawing/2014/main" val="2120593968"/>
                  </a:ext>
                </a:extLst>
              </a:tr>
              <a:tr h="0">
                <a:tc>
                  <a:txBody>
                    <a:bodyPr/>
                    <a:lstStyle/>
                    <a:p>
                      <a:r>
                        <a:rPr lang="fr-FR" sz="1600" noProof="0" dirty="0">
                          <a:latin typeface="Century Gothic" panose="020B0502020202020204" pitchFamily="34" charset="0"/>
                        </a:rPr>
                        <a:t>le lycée</a:t>
                      </a:r>
                    </a:p>
                  </a:txBody>
                  <a:tcPr marL="72000" marR="0" marT="46800" marB="46800" anchor="b"/>
                </a:tc>
                <a:tc>
                  <a:txBody>
                    <a:bodyPr/>
                    <a:lstStyle/>
                    <a:p>
                      <a:r>
                        <a:rPr lang="en-GB" sz="1600" dirty="0">
                          <a:latin typeface="Century Gothic" panose="020B0502020202020204" pitchFamily="34" charset="0"/>
                        </a:rPr>
                        <a:t>high school</a:t>
                      </a:r>
                    </a:p>
                  </a:txBody>
                  <a:tcPr marL="72000" marR="0" marT="46800" marB="46800" anchor="b"/>
                </a:tc>
                <a:extLst>
                  <a:ext uri="{0D108BD9-81ED-4DB2-BD59-A6C34878D82A}">
                    <a16:rowId xmlns:a16="http://schemas.microsoft.com/office/drawing/2014/main" val="4025112313"/>
                  </a:ext>
                </a:extLst>
              </a:tr>
              <a:tr h="0">
                <a:tc>
                  <a:txBody>
                    <a:bodyPr/>
                    <a:lstStyle/>
                    <a:p>
                      <a:r>
                        <a:rPr lang="fr-FR" sz="1600" noProof="0" dirty="0">
                          <a:latin typeface="Century Gothic" panose="020B0502020202020204" pitchFamily="34" charset="0"/>
                        </a:rPr>
                        <a:t>la note</a:t>
                      </a:r>
                    </a:p>
                  </a:txBody>
                  <a:tcPr marL="72000" marR="0" marT="46800" marB="46800" anchor="b"/>
                </a:tc>
                <a:tc>
                  <a:txBody>
                    <a:bodyPr/>
                    <a:lstStyle/>
                    <a:p>
                      <a:r>
                        <a:rPr lang="en-GB" sz="1600" dirty="0">
                          <a:latin typeface="Century Gothic" panose="020B0502020202020204" pitchFamily="34" charset="0"/>
                        </a:rPr>
                        <a:t>mark</a:t>
                      </a:r>
                    </a:p>
                  </a:txBody>
                  <a:tcPr marL="72000" marR="0" marT="46800" marB="46800" anchor="b"/>
                </a:tc>
                <a:extLst>
                  <a:ext uri="{0D108BD9-81ED-4DB2-BD59-A6C34878D82A}">
                    <a16:rowId xmlns:a16="http://schemas.microsoft.com/office/drawing/2014/main" val="2460415683"/>
                  </a:ext>
                </a:extLst>
              </a:tr>
              <a:tr h="0">
                <a:tc>
                  <a:txBody>
                    <a:bodyPr/>
                    <a:lstStyle/>
                    <a:p>
                      <a:r>
                        <a:rPr lang="fr-FR" sz="1600" noProof="0" dirty="0">
                          <a:latin typeface="Century Gothic" panose="020B0502020202020204" pitchFamily="34" charset="0"/>
                        </a:rPr>
                        <a:t>le cahier</a:t>
                      </a:r>
                    </a:p>
                  </a:txBody>
                  <a:tcPr marL="72000" marR="0" marT="46800" marB="46800" anchor="b"/>
                </a:tc>
                <a:tc>
                  <a:txBody>
                    <a:bodyPr/>
                    <a:lstStyle/>
                    <a:p>
                      <a:r>
                        <a:rPr lang="en-GB" sz="1600" dirty="0">
                          <a:latin typeface="Century Gothic" panose="020B0502020202020204" pitchFamily="34" charset="0"/>
                        </a:rPr>
                        <a:t>exercise book</a:t>
                      </a:r>
                    </a:p>
                  </a:txBody>
                  <a:tcPr marL="72000" marR="0" marT="46800" marB="46800" anchor="b"/>
                </a:tc>
                <a:extLst>
                  <a:ext uri="{0D108BD9-81ED-4DB2-BD59-A6C34878D82A}">
                    <a16:rowId xmlns:a16="http://schemas.microsoft.com/office/drawing/2014/main" val="588162786"/>
                  </a:ext>
                </a:extLst>
              </a:tr>
              <a:tr h="0">
                <a:tc>
                  <a:txBody>
                    <a:bodyPr/>
                    <a:lstStyle/>
                    <a:p>
                      <a:r>
                        <a:rPr lang="fr-FR" sz="1600" noProof="0" dirty="0">
                          <a:latin typeface="Century Gothic" panose="020B0502020202020204" pitchFamily="34" charset="0"/>
                        </a:rPr>
                        <a:t>alors</a:t>
                      </a:r>
                    </a:p>
                  </a:txBody>
                  <a:tcPr marL="72000" marR="0" marT="46800" marB="46800" anchor="b"/>
                </a:tc>
                <a:tc>
                  <a:txBody>
                    <a:bodyPr/>
                    <a:lstStyle/>
                    <a:p>
                      <a:r>
                        <a:rPr lang="en-GB" sz="1600" dirty="0">
                          <a:latin typeface="Century Gothic" panose="020B0502020202020204" pitchFamily="34" charset="0"/>
                        </a:rPr>
                        <a:t>so, well</a:t>
                      </a:r>
                    </a:p>
                  </a:txBody>
                  <a:tcPr marL="72000" marR="0" marT="46800" marB="46800" anchor="b"/>
                </a:tc>
                <a:extLst>
                  <a:ext uri="{0D108BD9-81ED-4DB2-BD59-A6C34878D82A}">
                    <a16:rowId xmlns:a16="http://schemas.microsoft.com/office/drawing/2014/main" val="3206145052"/>
                  </a:ext>
                </a:extLst>
              </a:tr>
            </a:tbl>
          </a:graphicData>
        </a:graphic>
      </p:graphicFrame>
      <p:graphicFrame>
        <p:nvGraphicFramePr>
          <p:cNvPr id="22" name="Table 21">
            <a:extLst>
              <a:ext uri="{FF2B5EF4-FFF2-40B4-BE49-F238E27FC236}">
                <a16:creationId xmlns:a16="http://schemas.microsoft.com/office/drawing/2014/main" id="{93BB11FA-337D-084A-A6E4-20771D87E4BA}"/>
              </a:ext>
            </a:extLst>
          </p:cNvPr>
          <p:cNvGraphicFramePr>
            <a:graphicFrameLocks noGrp="1"/>
          </p:cNvGraphicFramePr>
          <p:nvPr>
            <p:extLst>
              <p:ext uri="{D42A27DB-BD31-4B8C-83A1-F6EECF244321}">
                <p14:modId xmlns:p14="http://schemas.microsoft.com/office/powerpoint/2010/main" val="2558632504"/>
              </p:ext>
            </p:extLst>
          </p:nvPr>
        </p:nvGraphicFramePr>
        <p:xfrm>
          <a:off x="108000" y="4907560"/>
          <a:ext cx="610970" cy="3619639"/>
        </p:xfrm>
        <a:graphic>
          <a:graphicData uri="http://schemas.openxmlformats.org/drawingml/2006/table">
            <a:tbl>
              <a:tblPr firstRow="1" bandRow="1">
                <a:tableStyleId>{5940675A-B579-460E-94D1-54222C63F5DA}</a:tableStyleId>
              </a:tblPr>
              <a:tblGrid>
                <a:gridCol w="610970">
                  <a:extLst>
                    <a:ext uri="{9D8B030D-6E8A-4147-A177-3AD203B41FA5}">
                      <a16:colId xmlns:a16="http://schemas.microsoft.com/office/drawing/2014/main" val="4155428149"/>
                    </a:ext>
                  </a:extLst>
                </a:gridCol>
              </a:tblGrid>
              <a:tr h="313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err="1">
                          <a:latin typeface="Century Gothic" panose="020B0502020202020204" pitchFamily="34" charset="0"/>
                        </a:rPr>
                        <a:t>vb</a:t>
                      </a: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9296033"/>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err="1">
                          <a:latin typeface="Century Gothic" panose="020B0502020202020204" pitchFamily="34" charset="0"/>
                        </a:rPr>
                        <a:t>vb</a:t>
                      </a: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808869"/>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err="1">
                          <a:latin typeface="Century Gothic" panose="020B0502020202020204" pitchFamily="34" charset="0"/>
                        </a:rPr>
                        <a:t>vb</a:t>
                      </a: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64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err="1">
                          <a:latin typeface="Century Gothic" panose="020B0502020202020204" pitchFamily="34" charset="0"/>
                        </a:rPr>
                        <a:t>vb</a:t>
                      </a:r>
                      <a:endParaRPr lang="en-GB" sz="1600" i="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8003773"/>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0393663"/>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7375656"/>
                  </a:ext>
                </a:extLst>
              </a:tr>
              <a:tr h="340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latin typeface="Century Gothic" panose="020B0502020202020204" pitchFamily="34" charset="0"/>
                        </a:rPr>
                        <a:t>adv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550369"/>
                  </a:ext>
                </a:extLst>
              </a:tr>
            </a:tbl>
          </a:graphicData>
        </a:graphic>
      </p:graphicFrame>
      <p:sp>
        <p:nvSpPr>
          <p:cNvPr id="23" name="Rounded Rectangle 9">
            <a:extLst>
              <a:ext uri="{FF2B5EF4-FFF2-40B4-BE49-F238E27FC236}">
                <a16:creationId xmlns:a16="http://schemas.microsoft.com/office/drawing/2014/main" id="{A94D4531-50A4-344C-9016-6208C364CA8A}"/>
              </a:ext>
            </a:extLst>
          </p:cNvPr>
          <p:cNvSpPr/>
          <p:nvPr/>
        </p:nvSpPr>
        <p:spPr>
          <a:xfrm>
            <a:off x="5006433" y="5912005"/>
            <a:ext cx="1600200" cy="579772"/>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GB" sz="1400" b="1" dirty="0">
                <a:solidFill>
                  <a:srgbClr val="000000"/>
                </a:solidFill>
                <a:latin typeface="Century Gothic" panose="020B0502020202020204" pitchFamily="34" charset="0"/>
              </a:rPr>
              <a:t>Revisit vocab 8.1.2.7 &amp; 8.1.2.1</a:t>
            </a:r>
          </a:p>
        </p:txBody>
      </p:sp>
      <p:pic>
        <p:nvPicPr>
          <p:cNvPr id="14" name="Picture 13" descr="QR code">
            <a:extLst>
              <a:ext uri="{FF2B5EF4-FFF2-40B4-BE49-F238E27FC236}">
                <a16:creationId xmlns:a16="http://schemas.microsoft.com/office/drawing/2014/main" id="{F8F53F40-1766-4044-9988-C75AF7290747}"/>
              </a:ext>
            </a:extLst>
          </p:cNvPr>
          <p:cNvPicPr/>
          <p:nvPr/>
        </p:nvPicPr>
        <p:blipFill>
          <a:blip r:embed="rId3">
            <a:extLst>
              <a:ext uri="{28A0092B-C50C-407E-A947-70E740481C1C}">
                <a14:useLocalDpi xmlns:a14="http://schemas.microsoft.com/office/drawing/2010/main" val="0"/>
              </a:ext>
            </a:extLst>
          </a:blip>
          <a:srcRect/>
          <a:stretch/>
        </p:blipFill>
        <p:spPr>
          <a:xfrm>
            <a:off x="5168816" y="4603591"/>
            <a:ext cx="1275434" cy="1275434"/>
          </a:xfrm>
          <a:prstGeom prst="rect">
            <a:avLst/>
          </a:prstGeom>
        </p:spPr>
      </p:pic>
      <p:grpSp>
        <p:nvGrpSpPr>
          <p:cNvPr id="15" name="Group 14" descr="Picture of a piece of work with an A+ grade">
            <a:extLst>
              <a:ext uri="{FF2B5EF4-FFF2-40B4-BE49-F238E27FC236}">
                <a16:creationId xmlns:a16="http://schemas.microsoft.com/office/drawing/2014/main" id="{8101FF27-675C-F142-A2D4-D64A3264980F}"/>
              </a:ext>
            </a:extLst>
          </p:cNvPr>
          <p:cNvGrpSpPr/>
          <p:nvPr/>
        </p:nvGrpSpPr>
        <p:grpSpPr>
          <a:xfrm>
            <a:off x="5246636" y="6609997"/>
            <a:ext cx="1075453" cy="1139592"/>
            <a:chOff x="6938362" y="2259005"/>
            <a:chExt cx="1366705" cy="1480019"/>
          </a:xfrm>
        </p:grpSpPr>
        <p:pic>
          <p:nvPicPr>
            <p:cNvPr id="16" name="Picture 15">
              <a:extLst>
                <a:ext uri="{FF2B5EF4-FFF2-40B4-BE49-F238E27FC236}">
                  <a16:creationId xmlns:a16="http://schemas.microsoft.com/office/drawing/2014/main" id="{436A6F1E-9B23-AF4E-AFA5-FDC793C98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362" y="2259005"/>
              <a:ext cx="1366705" cy="1480019"/>
            </a:xfrm>
            <a:prstGeom prst="rect">
              <a:avLst/>
            </a:prstGeom>
          </p:spPr>
        </p:pic>
        <p:sp>
          <p:nvSpPr>
            <p:cNvPr id="18" name="Oval 17">
              <a:extLst>
                <a:ext uri="{FF2B5EF4-FFF2-40B4-BE49-F238E27FC236}">
                  <a16:creationId xmlns:a16="http://schemas.microsoft.com/office/drawing/2014/main" id="{572D8795-B7DC-1940-9205-B987F240774E}"/>
                </a:ext>
              </a:extLst>
            </p:cNvPr>
            <p:cNvSpPr/>
            <p:nvPr/>
          </p:nvSpPr>
          <p:spPr>
            <a:xfrm>
              <a:off x="7481579" y="2277957"/>
              <a:ext cx="487680" cy="4639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pic>
        <p:nvPicPr>
          <p:cNvPr id="21" name="Picture 20" descr="Picture of a school">
            <a:extLst>
              <a:ext uri="{FF2B5EF4-FFF2-40B4-BE49-F238E27FC236}">
                <a16:creationId xmlns:a16="http://schemas.microsoft.com/office/drawing/2014/main" id="{76C89CB0-7728-3045-AA39-FB60D4DE69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0362" y="7741862"/>
            <a:ext cx="2064218" cy="1032109"/>
          </a:xfrm>
          <a:prstGeom prst="rect">
            <a:avLst/>
          </a:prstGeom>
        </p:spPr>
      </p:pic>
      <p:pic>
        <p:nvPicPr>
          <p:cNvPr id="9" name="Picture 8" descr="Picture of a boy">
            <a:extLst>
              <a:ext uri="{FF2B5EF4-FFF2-40B4-BE49-F238E27FC236}">
                <a16:creationId xmlns:a16="http://schemas.microsoft.com/office/drawing/2014/main" id="{5B14134C-3558-46D1-9E42-3F412E972F0B}"/>
              </a:ext>
            </a:extLst>
          </p:cNvPr>
          <p:cNvPicPr>
            <a:picLocks noChangeAspect="1"/>
          </p:cNvPicPr>
          <p:nvPr/>
        </p:nvPicPr>
        <p:blipFill>
          <a:blip r:embed="rId6"/>
          <a:stretch>
            <a:fillRect/>
          </a:stretch>
        </p:blipFill>
        <p:spPr>
          <a:xfrm>
            <a:off x="4508860" y="1364178"/>
            <a:ext cx="376709" cy="792857"/>
          </a:xfrm>
          <a:prstGeom prst="rect">
            <a:avLst/>
          </a:prstGeom>
        </p:spPr>
      </p:pic>
      <p:pic>
        <p:nvPicPr>
          <p:cNvPr id="12" name="Picture 11" descr="Picture of a boy and a girl">
            <a:extLst>
              <a:ext uri="{FF2B5EF4-FFF2-40B4-BE49-F238E27FC236}">
                <a16:creationId xmlns:a16="http://schemas.microsoft.com/office/drawing/2014/main" id="{1E1F9553-413B-421B-8997-FD7256D48CBC}"/>
              </a:ext>
            </a:extLst>
          </p:cNvPr>
          <p:cNvPicPr>
            <a:picLocks noChangeAspect="1"/>
          </p:cNvPicPr>
          <p:nvPr/>
        </p:nvPicPr>
        <p:blipFill>
          <a:blip r:embed="rId7"/>
          <a:stretch>
            <a:fillRect/>
          </a:stretch>
        </p:blipFill>
        <p:spPr>
          <a:xfrm>
            <a:off x="5674091" y="1364178"/>
            <a:ext cx="845457" cy="740365"/>
          </a:xfrm>
          <a:prstGeom prst="rect">
            <a:avLst/>
          </a:prstGeom>
        </p:spPr>
      </p:pic>
      <p:pic>
        <p:nvPicPr>
          <p:cNvPr id="25" name="Picture 24" descr="Picture of a group of children">
            <a:extLst>
              <a:ext uri="{FF2B5EF4-FFF2-40B4-BE49-F238E27FC236}">
                <a16:creationId xmlns:a16="http://schemas.microsoft.com/office/drawing/2014/main" id="{4A5CF4A8-064C-4603-A3B7-2B49C59B6C13}"/>
              </a:ext>
            </a:extLst>
          </p:cNvPr>
          <p:cNvPicPr>
            <a:picLocks noChangeAspect="1"/>
          </p:cNvPicPr>
          <p:nvPr/>
        </p:nvPicPr>
        <p:blipFill>
          <a:blip r:embed="rId8"/>
          <a:stretch>
            <a:fillRect/>
          </a:stretch>
        </p:blipFill>
        <p:spPr>
          <a:xfrm>
            <a:off x="5590275" y="2589876"/>
            <a:ext cx="935137" cy="740366"/>
          </a:xfrm>
          <a:prstGeom prst="rect">
            <a:avLst/>
          </a:prstGeom>
        </p:spPr>
      </p:pic>
      <p:pic>
        <p:nvPicPr>
          <p:cNvPr id="27" name="Picture 26" descr="Group of friends">
            <a:extLst>
              <a:ext uri="{FF2B5EF4-FFF2-40B4-BE49-F238E27FC236}">
                <a16:creationId xmlns:a16="http://schemas.microsoft.com/office/drawing/2014/main" id="{6D0B36C5-CB03-4822-94E7-9B618DBAB8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53881" y="2588422"/>
            <a:ext cx="1132962" cy="792857"/>
          </a:xfrm>
          <a:prstGeom prst="rect">
            <a:avLst/>
          </a:prstGeom>
        </p:spPr>
      </p:pic>
    </p:spTree>
    <p:extLst>
      <p:ext uri="{BB962C8B-B14F-4D97-AF65-F5344CB8AC3E}">
        <p14:creationId xmlns:p14="http://schemas.microsoft.com/office/powerpoint/2010/main" val="360914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2.2 Semaine 2">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7" name="Rectangle 6"/>
          <p:cNvSpPr/>
          <p:nvPr/>
        </p:nvSpPr>
        <p:spPr>
          <a:xfrm>
            <a:off x="108000" y="602309"/>
            <a:ext cx="3604464" cy="369332"/>
          </a:xfrm>
          <a:prstGeom prst="rect">
            <a:avLst/>
          </a:prstGeom>
        </p:spPr>
        <p:txBody>
          <a:bodyPr wrap="squar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like </a:t>
            </a:r>
            <a:r>
              <a:rPr lang="fr-FR" b="1" i="1" dirty="0">
                <a:solidFill>
                  <a:srgbClr val="000000"/>
                </a:solidFill>
                <a:latin typeface="Century Gothic" panose="020B0502020202020204" pitchFamily="34" charset="0"/>
              </a:rPr>
              <a:t>choisir</a:t>
            </a:r>
            <a:r>
              <a:rPr lang="fr-FR" b="1" dirty="0">
                <a:solidFill>
                  <a:srgbClr val="000000"/>
                </a:solidFill>
                <a:latin typeface="Century Gothic" panose="020B0502020202020204" pitchFamily="34" charset="0"/>
              </a:rPr>
              <a:t> in the plural</a:t>
            </a:r>
            <a:endParaRPr lang="en-GB" dirty="0">
              <a:solidFill>
                <a:srgbClr val="000000"/>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4000"/>
            <a:ext cx="2091458" cy="411815"/>
          </a:xfrm>
        </p:spPr>
        <p:txBody>
          <a:bodyPr/>
          <a:lstStyle/>
          <a:p>
            <a:r>
              <a:rPr lang="en-GB" sz="2000" b="1" dirty="0">
                <a:solidFill>
                  <a:schemeClr val="bg1"/>
                </a:solidFill>
                <a:latin typeface="Century Gothic" panose="020B0502020202020204" pitchFamily="34" charset="0"/>
              </a:rPr>
              <a:t>T2.2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2</a:t>
            </a:r>
            <a:endParaRPr lang="en-US" sz="2000" dirty="0">
              <a:solidFill>
                <a:schemeClr val="bg1"/>
              </a:solidFill>
            </a:endParaRPr>
          </a:p>
        </p:txBody>
      </p:sp>
      <p:sp>
        <p:nvSpPr>
          <p:cNvPr id="4" name="Rectangle 3"/>
          <p:cNvSpPr/>
          <p:nvPr/>
        </p:nvSpPr>
        <p:spPr>
          <a:xfrm>
            <a:off x="108000" y="932791"/>
            <a:ext cx="6642000" cy="3077766"/>
          </a:xfrm>
          <a:prstGeom prst="rect">
            <a:avLst/>
          </a:prstGeom>
        </p:spPr>
        <p:txBody>
          <a:bodyPr wrap="square">
            <a:spAutoFit/>
          </a:bodyPr>
          <a:lstStyle/>
          <a:p>
            <a:pPr lvl="0"/>
            <a:r>
              <a:rPr lang="en-US" sz="1600" dirty="0">
                <a:latin typeface="Century Gothic" panose="020F0302020204030204"/>
              </a:rPr>
              <a:t>To say </a:t>
            </a:r>
            <a:r>
              <a:rPr lang="en-US" sz="1600" b="1" dirty="0">
                <a:latin typeface="Century Gothic" panose="020F0302020204030204"/>
              </a:rPr>
              <a:t>‘we’ + verbs like </a:t>
            </a:r>
            <a:r>
              <a:rPr lang="en-US" sz="1600" b="1" dirty="0" err="1">
                <a:latin typeface="Century Gothic" panose="020F0302020204030204"/>
              </a:rPr>
              <a:t>choisir</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issons</a:t>
            </a:r>
            <a:r>
              <a:rPr lang="en-US" sz="1600" b="1" dirty="0">
                <a:latin typeface="Century Gothic" panose="020F0302020204030204"/>
              </a:rPr>
              <a:t>’.  </a:t>
            </a:r>
          </a:p>
          <a:p>
            <a:pPr lvl="0"/>
            <a:endParaRPr lang="en-US" sz="1000" dirty="0">
              <a:latin typeface="Century Gothic" panose="020F0302020204030204"/>
            </a:endParaRPr>
          </a:p>
          <a:p>
            <a:pPr lvl="0"/>
            <a:r>
              <a:rPr lang="en-US" sz="1600" b="1" dirty="0">
                <a:latin typeface="Century Gothic" panose="020F0302020204030204"/>
              </a:rPr>
              <a:t>nous</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issons</a:t>
            </a:r>
            <a:r>
              <a:rPr lang="en-US" sz="1600" dirty="0">
                <a:latin typeface="Century Gothic" panose="020F0302020204030204"/>
              </a:rPr>
              <a:t>		</a:t>
            </a:r>
            <a:r>
              <a:rPr lang="en-US" sz="1600" b="1" dirty="0">
                <a:latin typeface="Century Gothic" panose="020F0302020204030204"/>
              </a:rPr>
              <a:t>we</a:t>
            </a:r>
            <a:r>
              <a:rPr lang="en-US" sz="1600" dirty="0">
                <a:latin typeface="Century Gothic" panose="020F0302020204030204"/>
              </a:rPr>
              <a:t> choose, are choosing</a:t>
            </a:r>
          </a:p>
          <a:p>
            <a:pPr lvl="0"/>
            <a:endParaRPr lang="en-US" sz="1000" dirty="0">
              <a:latin typeface="Century Gothic" panose="020F0302020204030204"/>
            </a:endParaRPr>
          </a:p>
          <a:p>
            <a:r>
              <a:rPr lang="en-US" sz="1600" dirty="0">
                <a:latin typeface="Century Gothic" panose="020F0302020204030204"/>
              </a:rPr>
              <a:t>To say </a:t>
            </a:r>
            <a:r>
              <a:rPr lang="en-US" sz="1600" b="1" dirty="0">
                <a:latin typeface="Century Gothic" panose="020F0302020204030204"/>
              </a:rPr>
              <a:t>‘you (polite/plural)’ + verbs like </a:t>
            </a:r>
            <a:r>
              <a:rPr lang="en-US" sz="1600" b="1" dirty="0" err="1">
                <a:latin typeface="Century Gothic" panose="020F0302020204030204"/>
              </a:rPr>
              <a:t>choisir</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issez</a:t>
            </a:r>
            <a:r>
              <a:rPr lang="en-US" sz="1600" b="1" dirty="0">
                <a:latin typeface="Century Gothic" panose="020F0302020204030204"/>
              </a:rPr>
              <a:t>’.  </a:t>
            </a:r>
          </a:p>
          <a:p>
            <a:pPr lvl="0"/>
            <a:endParaRPr lang="en-US" sz="1000" dirty="0">
              <a:latin typeface="Century Gothic" panose="020F0302020204030204"/>
            </a:endParaRPr>
          </a:p>
          <a:p>
            <a:pPr lvl="0"/>
            <a:r>
              <a:rPr lang="en-US" sz="1600" b="1" dirty="0" err="1">
                <a:latin typeface="Century Gothic" panose="020F0302020204030204"/>
              </a:rPr>
              <a:t>vous</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issez</a:t>
            </a:r>
            <a:r>
              <a:rPr lang="en-US" sz="1600" dirty="0">
                <a:latin typeface="Century Gothic" panose="020F0302020204030204"/>
              </a:rPr>
              <a:t>		</a:t>
            </a:r>
            <a:r>
              <a:rPr lang="en-US" sz="1600" b="1" dirty="0">
                <a:latin typeface="Century Gothic" panose="020F0302020204030204"/>
              </a:rPr>
              <a:t>you (polite/plural)</a:t>
            </a:r>
            <a:r>
              <a:rPr lang="en-US" sz="1600" dirty="0">
                <a:latin typeface="Century Gothic" panose="020F0302020204030204"/>
              </a:rPr>
              <a:t> choose</a:t>
            </a:r>
          </a:p>
          <a:p>
            <a:pPr lvl="0"/>
            <a:endParaRPr lang="en-US" sz="1000" dirty="0">
              <a:latin typeface="Century Gothic" panose="020F0302020204030204"/>
            </a:endParaRPr>
          </a:p>
          <a:p>
            <a:pPr lvl="0"/>
            <a:r>
              <a:rPr lang="en-US" sz="1600" dirty="0">
                <a:latin typeface="Century Gothic" panose="020F0302020204030204"/>
              </a:rPr>
              <a:t>To say </a:t>
            </a:r>
            <a:r>
              <a:rPr lang="en-US" sz="1600" b="1" dirty="0">
                <a:latin typeface="Century Gothic" panose="020F0302020204030204"/>
              </a:rPr>
              <a:t>‘they (masculine or feminine)’ + verbs like </a:t>
            </a:r>
            <a:r>
              <a:rPr lang="en-US" sz="1600" b="1" dirty="0" err="1">
                <a:latin typeface="Century Gothic" panose="020F0302020204030204"/>
              </a:rPr>
              <a:t>choisir</a:t>
            </a:r>
            <a:r>
              <a:rPr lang="en-US" sz="1600" dirty="0">
                <a:latin typeface="Century Gothic" panose="020F0302020204030204"/>
              </a:rPr>
              <a:t>, remove the -IR from the infinitive and add </a:t>
            </a:r>
            <a:r>
              <a:rPr lang="en-US" sz="1600" b="1" dirty="0">
                <a:latin typeface="Century Gothic" panose="020F0302020204030204"/>
              </a:rPr>
              <a:t>‘-</a:t>
            </a:r>
            <a:r>
              <a:rPr lang="en-US" sz="1600" b="1" dirty="0" err="1">
                <a:latin typeface="Century Gothic" panose="020F0302020204030204"/>
              </a:rPr>
              <a:t>issent</a:t>
            </a:r>
            <a:r>
              <a:rPr lang="en-US" sz="1600" b="1" dirty="0">
                <a:latin typeface="Century Gothic" panose="020F0302020204030204"/>
              </a:rPr>
              <a:t>’. </a:t>
            </a:r>
          </a:p>
          <a:p>
            <a:pPr lvl="0"/>
            <a:endParaRPr lang="en-US" sz="1000" dirty="0">
              <a:latin typeface="Century Gothic" panose="020F0302020204030204"/>
            </a:endParaRPr>
          </a:p>
          <a:p>
            <a:pPr lvl="0"/>
            <a:r>
              <a:rPr lang="en-US" sz="1600" b="1" dirty="0" err="1">
                <a:latin typeface="Century Gothic" panose="020F0302020204030204"/>
              </a:rPr>
              <a:t>ils</a:t>
            </a:r>
            <a:r>
              <a:rPr lang="en-US" sz="1600" b="1" dirty="0">
                <a:latin typeface="Century Gothic" panose="020F0302020204030204"/>
              </a:rPr>
              <a:t>/</a:t>
            </a:r>
            <a:r>
              <a:rPr lang="en-US" sz="1600" b="1" dirty="0" err="1">
                <a:latin typeface="Century Gothic" panose="020F0302020204030204"/>
              </a:rPr>
              <a:t>elles</a:t>
            </a:r>
            <a:r>
              <a:rPr lang="en-US" sz="1600" dirty="0">
                <a:latin typeface="Century Gothic" panose="020F0302020204030204"/>
              </a:rPr>
              <a:t> </a:t>
            </a:r>
            <a:r>
              <a:rPr lang="en-US" sz="1600" dirty="0" err="1">
                <a:latin typeface="Century Gothic" panose="020F0302020204030204"/>
              </a:rPr>
              <a:t>chois</a:t>
            </a:r>
            <a:r>
              <a:rPr lang="en-US" sz="1600" b="1" dirty="0" err="1">
                <a:latin typeface="Century Gothic" panose="020F0302020204030204"/>
              </a:rPr>
              <a:t>issent</a:t>
            </a:r>
            <a:r>
              <a:rPr lang="en-US" sz="1600" dirty="0">
                <a:latin typeface="Century Gothic" panose="020F0302020204030204"/>
              </a:rPr>
              <a:t>	</a:t>
            </a:r>
            <a:r>
              <a:rPr lang="en-US" sz="1600" b="1" dirty="0">
                <a:latin typeface="Century Gothic" panose="020F0302020204030204"/>
              </a:rPr>
              <a:t>they </a:t>
            </a:r>
            <a:r>
              <a:rPr lang="en-US" sz="1600" dirty="0">
                <a:latin typeface="Century Gothic" panose="020F0302020204030204"/>
              </a:rPr>
              <a:t>choose, are choosing</a:t>
            </a: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4" name="Rectangle 13">
            <a:extLst>
              <a:ext uri="{FF2B5EF4-FFF2-40B4-BE49-F238E27FC236}">
                <a16:creationId xmlns:a16="http://schemas.microsoft.com/office/drawing/2014/main" id="{291E30C7-82DC-3A4E-B7BB-4AB46B3030FF}"/>
              </a:ext>
            </a:extLst>
          </p:cNvPr>
          <p:cNvSpPr/>
          <p:nvPr/>
        </p:nvSpPr>
        <p:spPr>
          <a:xfrm>
            <a:off x="108000" y="4164998"/>
            <a:ext cx="4075155"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Present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tense</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with</a:t>
            </a:r>
            <a:r>
              <a:rPr lang="fr-FR" b="1" dirty="0">
                <a:solidFill>
                  <a:srgbClr val="000000"/>
                </a:solidFill>
                <a:latin typeface="Century Gothic" panose="020B0502020202020204" pitchFamily="34" charset="0"/>
              </a:rPr>
              <a:t> future </a:t>
            </a:r>
            <a:r>
              <a:rPr lang="fr-FR" b="1" dirty="0" err="1">
                <a:solidFill>
                  <a:srgbClr val="000000"/>
                </a:solidFill>
                <a:latin typeface="Century Gothic" panose="020B0502020202020204" pitchFamily="34" charset="0"/>
              </a:rPr>
              <a:t>meaning</a:t>
            </a:r>
            <a:endParaRPr lang="en-GB" dirty="0">
              <a:solidFill>
                <a:srgbClr val="000000"/>
              </a:solidFill>
              <a:latin typeface="Century Gothic" panose="020B0502020202020204" pitchFamily="34" charset="0"/>
            </a:endParaRPr>
          </a:p>
        </p:txBody>
      </p:sp>
      <p:sp>
        <p:nvSpPr>
          <p:cNvPr id="15" name="Rectangle 14">
            <a:extLst>
              <a:ext uri="{FF2B5EF4-FFF2-40B4-BE49-F238E27FC236}">
                <a16:creationId xmlns:a16="http://schemas.microsoft.com/office/drawing/2014/main" id="{D4E5800F-722B-CF4E-9631-BFC800623DD1}"/>
              </a:ext>
            </a:extLst>
          </p:cNvPr>
          <p:cNvSpPr/>
          <p:nvPr/>
        </p:nvSpPr>
        <p:spPr>
          <a:xfrm>
            <a:off x="108000" y="4534330"/>
            <a:ext cx="6642000" cy="4124206"/>
          </a:xfrm>
          <a:prstGeom prst="rect">
            <a:avLst/>
          </a:prstGeom>
        </p:spPr>
        <p:txBody>
          <a:bodyPr wrap="square">
            <a:spAutoFit/>
          </a:bodyPr>
          <a:lstStyle/>
          <a:p>
            <a:pPr lvl="0"/>
            <a:r>
              <a:rPr lang="en-GB" sz="1600" b="1" i="1" dirty="0">
                <a:latin typeface="Century Gothic" panose="020F0302020204030204"/>
              </a:rPr>
              <a:t>Mardi</a:t>
            </a:r>
            <a:r>
              <a:rPr lang="en-GB" sz="1600" b="1" dirty="0">
                <a:latin typeface="Century Gothic" panose="020F0302020204030204"/>
              </a:rPr>
              <a:t> without an article </a:t>
            </a:r>
            <a:r>
              <a:rPr lang="en-GB" sz="1600" dirty="0">
                <a:latin typeface="Century Gothic" panose="020F0302020204030204"/>
              </a:rPr>
              <a:t>means ‘</a:t>
            </a:r>
            <a:r>
              <a:rPr lang="en-GB" sz="1600" b="1" dirty="0">
                <a:latin typeface="Century Gothic" panose="020F0302020204030204"/>
              </a:rPr>
              <a:t>on </a:t>
            </a:r>
            <a:r>
              <a:rPr lang="en-GB" sz="1600" dirty="0">
                <a:latin typeface="Century Gothic" panose="020F0302020204030204"/>
              </a:rPr>
              <a:t>Tuesday’ or ‘</a:t>
            </a:r>
            <a:r>
              <a:rPr lang="en-GB" sz="1600" b="1" dirty="0">
                <a:latin typeface="Century Gothic" panose="020F0302020204030204"/>
              </a:rPr>
              <a:t>this</a:t>
            </a:r>
            <a:r>
              <a:rPr lang="en-GB" sz="1600" dirty="0">
                <a:latin typeface="Century Gothic" panose="020F0302020204030204"/>
              </a:rPr>
              <a:t> Tuesday’. </a:t>
            </a:r>
          </a:p>
          <a:p>
            <a:pPr lvl="0"/>
            <a:endParaRPr lang="en-GB" sz="1600" dirty="0">
              <a:latin typeface="Century Gothic" panose="020F0302020204030204"/>
            </a:endParaRPr>
          </a:p>
          <a:p>
            <a:pPr lvl="0"/>
            <a:r>
              <a:rPr lang="en-GB" sz="1600" dirty="0">
                <a:latin typeface="Century Gothic" panose="020F0302020204030204"/>
              </a:rPr>
              <a:t>We can use this with the </a:t>
            </a:r>
            <a:r>
              <a:rPr lang="en-GB" sz="1600" b="1" dirty="0">
                <a:latin typeface="Century Gothic" panose="020F0302020204030204"/>
              </a:rPr>
              <a:t>present tense </a:t>
            </a:r>
            <a:r>
              <a:rPr lang="en-GB" sz="1600" dirty="0">
                <a:latin typeface="Century Gothic" panose="020F0302020204030204"/>
              </a:rPr>
              <a:t>to talk about what is happening on a </a:t>
            </a:r>
            <a:r>
              <a:rPr lang="en-GB" sz="1600" b="1" dirty="0">
                <a:latin typeface="Century Gothic" panose="020F0302020204030204"/>
              </a:rPr>
              <a:t>specific day in the future.</a:t>
            </a:r>
          </a:p>
          <a:p>
            <a:pPr lvl="0"/>
            <a:endParaRPr lang="en-US" sz="1000" dirty="0">
              <a:latin typeface="Century Gothic" panose="020F0302020204030204"/>
            </a:endParaRPr>
          </a:p>
          <a:p>
            <a:pPr lvl="0"/>
            <a:r>
              <a:rPr lang="en-US" sz="1600" b="1" dirty="0">
                <a:latin typeface="Century Gothic" panose="020F0302020204030204"/>
              </a:rPr>
              <a:t>Mardi</a:t>
            </a:r>
            <a:r>
              <a:rPr lang="en-US" sz="1600" dirty="0">
                <a:latin typeface="Century Gothic" panose="020F0302020204030204"/>
              </a:rPr>
              <a:t> je </a:t>
            </a:r>
            <a:r>
              <a:rPr lang="en-US" sz="1600" dirty="0" err="1">
                <a:latin typeface="Century Gothic" panose="020F0302020204030204"/>
              </a:rPr>
              <a:t>travaille</a:t>
            </a:r>
            <a:r>
              <a:rPr lang="en-US" sz="1600" dirty="0">
                <a:latin typeface="Century Gothic" panose="020F0302020204030204"/>
              </a:rPr>
              <a:t> </a:t>
            </a:r>
            <a:r>
              <a:rPr lang="en-US" sz="1600" dirty="0" err="1">
                <a:latin typeface="Century Gothic" panose="020F0302020204030204"/>
              </a:rPr>
              <a:t>en</a:t>
            </a:r>
            <a:r>
              <a:rPr lang="en-US" sz="1600" dirty="0">
                <a:latin typeface="Century Gothic" panose="020F0302020204030204"/>
              </a:rPr>
              <a:t> </a:t>
            </a:r>
            <a:r>
              <a:rPr lang="en-US" sz="1600" dirty="0" err="1">
                <a:latin typeface="Century Gothic" panose="020F0302020204030204"/>
              </a:rPr>
              <a:t>ville</a:t>
            </a:r>
            <a:r>
              <a:rPr lang="en-US" sz="1600" dirty="0">
                <a:latin typeface="Century Gothic" panose="020F0302020204030204"/>
              </a:rPr>
              <a:t>.</a:t>
            </a:r>
          </a:p>
          <a:p>
            <a:r>
              <a:rPr lang="en-US" sz="1600" dirty="0">
                <a:latin typeface="Century Gothic" panose="020F0302020204030204"/>
              </a:rPr>
              <a:t>I am working in town </a:t>
            </a:r>
            <a:r>
              <a:rPr lang="en-US" sz="1600" b="1" dirty="0">
                <a:latin typeface="Century Gothic" panose="020F0302020204030204"/>
              </a:rPr>
              <a:t>on Tuesday</a:t>
            </a:r>
            <a:r>
              <a:rPr lang="en-US" sz="1600" dirty="0">
                <a:latin typeface="Century Gothic" panose="020F0302020204030204"/>
              </a:rPr>
              <a:t>.</a:t>
            </a:r>
          </a:p>
          <a:p>
            <a:pPr lvl="0"/>
            <a:endParaRPr lang="en-US" sz="1000" dirty="0">
              <a:latin typeface="Century Gothic" panose="020F0302020204030204"/>
            </a:endParaRPr>
          </a:p>
          <a:p>
            <a:pPr lvl="0"/>
            <a:endParaRPr lang="en-US" sz="1000" dirty="0">
              <a:latin typeface="Century Gothic" panose="020F0302020204030204"/>
            </a:endParaRPr>
          </a:p>
          <a:p>
            <a:r>
              <a:rPr lang="en-US" sz="1600" b="1" i="1" dirty="0">
                <a:latin typeface="Century Gothic" panose="020F0302020204030204"/>
              </a:rPr>
              <a:t>Le </a:t>
            </a:r>
            <a:r>
              <a:rPr lang="en-US" sz="1600" b="1" i="1" dirty="0" err="1">
                <a:latin typeface="Century Gothic" panose="020F0302020204030204"/>
              </a:rPr>
              <a:t>mardi</a:t>
            </a:r>
            <a:r>
              <a:rPr lang="en-US" sz="1600" b="1" i="1" dirty="0">
                <a:latin typeface="Century Gothic" panose="020F0302020204030204"/>
              </a:rPr>
              <a:t> </a:t>
            </a:r>
            <a:r>
              <a:rPr lang="en-US" sz="1600" dirty="0">
                <a:latin typeface="Century Gothic" panose="020F0302020204030204"/>
              </a:rPr>
              <a:t>means ‘</a:t>
            </a:r>
            <a:r>
              <a:rPr lang="en-US" sz="1600" b="1" dirty="0">
                <a:latin typeface="Century Gothic" panose="020F0302020204030204"/>
              </a:rPr>
              <a:t>on</a:t>
            </a:r>
            <a:r>
              <a:rPr lang="en-US" sz="1600" dirty="0">
                <a:latin typeface="Century Gothic" panose="020F0302020204030204"/>
              </a:rPr>
              <a:t> Tuesday</a:t>
            </a:r>
            <a:r>
              <a:rPr lang="en-US" sz="1600" b="1" dirty="0">
                <a:latin typeface="Century Gothic" panose="020F0302020204030204"/>
              </a:rPr>
              <a:t>s</a:t>
            </a:r>
            <a:r>
              <a:rPr lang="en-US" sz="1600" dirty="0">
                <a:latin typeface="Century Gothic" panose="020F0302020204030204"/>
              </a:rPr>
              <a:t>’ or ‘</a:t>
            </a:r>
            <a:r>
              <a:rPr lang="en-US" sz="1600" b="1" dirty="0">
                <a:latin typeface="Century Gothic" panose="020F0302020204030204"/>
              </a:rPr>
              <a:t>every</a:t>
            </a:r>
            <a:r>
              <a:rPr lang="en-US" sz="1600" dirty="0">
                <a:latin typeface="Century Gothic" panose="020F0302020204030204"/>
              </a:rPr>
              <a:t> Tuesday’. We can use this to talk about what happens </a:t>
            </a:r>
            <a:r>
              <a:rPr lang="en-US" sz="1600" b="1" dirty="0">
                <a:latin typeface="Century Gothic" panose="020F0302020204030204"/>
              </a:rPr>
              <a:t>on the same day every week.</a:t>
            </a:r>
            <a:endParaRPr lang="en-US" sz="1600" dirty="0">
              <a:latin typeface="Century Gothic" panose="020F0302020204030204"/>
            </a:endParaRPr>
          </a:p>
          <a:p>
            <a:pPr lvl="0"/>
            <a:endParaRPr lang="en-US" sz="1000" dirty="0">
              <a:latin typeface="Century Gothic" panose="020F0302020204030204"/>
            </a:endParaRPr>
          </a:p>
          <a:p>
            <a:pPr lvl="0"/>
            <a:endParaRPr lang="en-US" sz="1000" dirty="0">
              <a:latin typeface="Century Gothic" panose="020F0302020204030204"/>
            </a:endParaRPr>
          </a:p>
          <a:p>
            <a:pPr lvl="0"/>
            <a:r>
              <a:rPr lang="en-US" sz="1600" b="1" dirty="0">
                <a:latin typeface="Century Gothic" panose="020F0302020204030204"/>
              </a:rPr>
              <a:t>Le </a:t>
            </a:r>
            <a:r>
              <a:rPr lang="en-US" sz="1600" b="1" dirty="0" err="1">
                <a:latin typeface="Century Gothic" panose="020F0302020204030204"/>
              </a:rPr>
              <a:t>mardi</a:t>
            </a:r>
            <a:r>
              <a:rPr lang="en-US" sz="1600" b="1" dirty="0">
                <a:latin typeface="Century Gothic" panose="020F0302020204030204"/>
              </a:rPr>
              <a:t> </a:t>
            </a:r>
            <a:r>
              <a:rPr lang="en-US" sz="1600" dirty="0">
                <a:latin typeface="Century Gothic" panose="020F0302020204030204"/>
              </a:rPr>
              <a:t>je </a:t>
            </a:r>
            <a:r>
              <a:rPr lang="en-US" sz="1600" dirty="0" err="1">
                <a:latin typeface="Century Gothic" panose="020F0302020204030204"/>
              </a:rPr>
              <a:t>travaille</a:t>
            </a:r>
            <a:r>
              <a:rPr lang="en-US" sz="1600" dirty="0">
                <a:latin typeface="Century Gothic" panose="020F0302020204030204"/>
              </a:rPr>
              <a:t> </a:t>
            </a:r>
            <a:r>
              <a:rPr lang="en-US" sz="1600" dirty="0" err="1">
                <a:latin typeface="Century Gothic" panose="020F0302020204030204"/>
              </a:rPr>
              <a:t>en</a:t>
            </a:r>
            <a:r>
              <a:rPr lang="en-US" sz="1600" dirty="0">
                <a:latin typeface="Century Gothic" panose="020F0302020204030204"/>
              </a:rPr>
              <a:t> </a:t>
            </a:r>
            <a:r>
              <a:rPr lang="en-US" sz="1600" dirty="0" err="1">
                <a:latin typeface="Century Gothic" panose="020F0302020204030204"/>
              </a:rPr>
              <a:t>ville</a:t>
            </a:r>
            <a:r>
              <a:rPr lang="en-US" sz="1600" dirty="0">
                <a:latin typeface="Century Gothic" panose="020F0302020204030204"/>
              </a:rPr>
              <a:t>. </a:t>
            </a:r>
          </a:p>
          <a:p>
            <a:r>
              <a:rPr lang="en-US" sz="1600" dirty="0">
                <a:latin typeface="Century Gothic" panose="020F0302020204030204"/>
              </a:rPr>
              <a:t>I work in town </a:t>
            </a:r>
            <a:r>
              <a:rPr lang="en-US" sz="1600" b="1" dirty="0">
                <a:latin typeface="Century Gothic" panose="020F0302020204030204"/>
              </a:rPr>
              <a:t>on Tuesdays</a:t>
            </a:r>
            <a:r>
              <a:rPr lang="en-US" sz="1600" dirty="0">
                <a:latin typeface="Century Gothic" panose="020F0302020204030204"/>
              </a:rPr>
              <a:t>.</a:t>
            </a:r>
            <a:endParaRPr lang="en-US" sz="1000" dirty="0">
              <a:latin typeface="Century Gothic" panose="020F0302020204030204"/>
            </a:endParaRPr>
          </a:p>
          <a:p>
            <a:pPr lvl="0"/>
            <a:endParaRPr lang="en-US" sz="1000" dirty="0">
              <a:latin typeface="Century Gothic" panose="020F0302020204030204"/>
            </a:endParaRPr>
          </a:p>
          <a:p>
            <a:r>
              <a:rPr lang="en-GB" sz="1600" kern="0" dirty="0">
                <a:latin typeface="Century Gothic" panose="020F0302020204030204"/>
              </a:rPr>
              <a:t>Adverbs referring to specific days or times can go at the </a:t>
            </a:r>
            <a:r>
              <a:rPr lang="en-GB" sz="1600" b="1" kern="0" dirty="0">
                <a:latin typeface="Century Gothic" panose="020F0302020204030204"/>
              </a:rPr>
              <a:t>start</a:t>
            </a:r>
            <a:r>
              <a:rPr lang="en-GB" sz="1600" kern="0" dirty="0">
                <a:latin typeface="Century Gothic" panose="020F0302020204030204"/>
              </a:rPr>
              <a:t> OR </a:t>
            </a:r>
            <a:r>
              <a:rPr lang="en-GB" sz="1600" b="1" kern="0" dirty="0">
                <a:latin typeface="Century Gothic" panose="020F0302020204030204"/>
              </a:rPr>
              <a:t>end</a:t>
            </a:r>
            <a:r>
              <a:rPr lang="en-GB" sz="1600" kern="0" dirty="0">
                <a:latin typeface="Century Gothic" panose="020F0302020204030204"/>
              </a:rPr>
              <a:t> of the sentence. In English, these are normally at the </a:t>
            </a:r>
            <a:r>
              <a:rPr lang="en-GB" sz="1600" b="1" kern="0" dirty="0">
                <a:latin typeface="Century Gothic" panose="020F0302020204030204"/>
              </a:rPr>
              <a:t>end</a:t>
            </a:r>
            <a:r>
              <a:rPr lang="en-GB" sz="1600" kern="0" dirty="0">
                <a:latin typeface="Century Gothic" panose="020F0302020204030204"/>
              </a:rPr>
              <a:t>.</a:t>
            </a:r>
          </a:p>
        </p:txBody>
      </p:sp>
      <p:sp>
        <p:nvSpPr>
          <p:cNvPr id="21" name="Speech Bubble: Rectangle with Corners Rounded 20">
            <a:extLst>
              <a:ext uri="{FF2B5EF4-FFF2-40B4-BE49-F238E27FC236}">
                <a16:creationId xmlns:a16="http://schemas.microsoft.com/office/drawing/2014/main" id="{DA04C8EC-87D8-BF48-8AFC-0AF9568A394B}"/>
              </a:ext>
            </a:extLst>
          </p:cNvPr>
          <p:cNvSpPr/>
          <p:nvPr/>
        </p:nvSpPr>
        <p:spPr>
          <a:xfrm>
            <a:off x="4408823" y="5477861"/>
            <a:ext cx="2260537" cy="809752"/>
          </a:xfrm>
          <a:prstGeom prst="wedgeRoundRectCallout">
            <a:avLst>
              <a:gd name="adj1" fmla="val -56674"/>
              <a:gd name="adj2" fmla="val 23341"/>
              <a:gd name="adj3" fmla="val 16667"/>
            </a:avLst>
          </a:prstGeom>
          <a:no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entury Gothic" panose="020F0302020204030204"/>
                <a:ea typeface="+mn-ea"/>
                <a:cs typeface="+mn-cs"/>
              </a:rPr>
              <a:t>Note: </a:t>
            </a:r>
            <a:r>
              <a:rPr kumimoji="0" lang="en-GB" sz="1600" b="1" i="1" u="none" strike="noStrike" kern="0" cap="none" spc="0" normalizeH="0" baseline="0" noProof="0" dirty="0" err="1">
                <a:ln>
                  <a:noFill/>
                </a:ln>
                <a:effectLst/>
                <a:uLnTx/>
                <a:uFillTx/>
                <a:latin typeface="Century Gothic" panose="020F0302020204030204"/>
                <a:ea typeface="+mn-ea"/>
                <a:cs typeface="+mn-cs"/>
              </a:rPr>
              <a:t>ce</a:t>
            </a:r>
            <a:r>
              <a:rPr kumimoji="0" lang="en-GB" sz="1600" i="1" u="none" strike="noStrike" kern="0" cap="none" spc="0" normalizeH="0" baseline="0" noProof="0" dirty="0">
                <a:ln>
                  <a:noFill/>
                </a:ln>
                <a:effectLst/>
                <a:uLnTx/>
                <a:uFillTx/>
                <a:latin typeface="Century Gothic" panose="020F0302020204030204"/>
                <a:ea typeface="+mn-ea"/>
                <a:cs typeface="+mn-cs"/>
              </a:rPr>
              <a:t> </a:t>
            </a:r>
            <a:r>
              <a:rPr kumimoji="0" lang="en-GB" sz="1600" i="1" u="none" strike="noStrike" kern="0" cap="none" spc="0" normalizeH="0" baseline="0" noProof="0" dirty="0" err="1">
                <a:ln>
                  <a:noFill/>
                </a:ln>
                <a:effectLst/>
                <a:uLnTx/>
                <a:uFillTx/>
                <a:latin typeface="Century Gothic" panose="020F0302020204030204"/>
                <a:ea typeface="+mn-ea"/>
                <a:cs typeface="+mn-cs"/>
              </a:rPr>
              <a:t>mardi</a:t>
            </a:r>
            <a:r>
              <a:rPr kumimoji="0" lang="en-GB" sz="1600" i="1" u="none" strike="noStrike" kern="0" cap="none" spc="0" normalizeH="0" baseline="0" noProof="0" dirty="0">
                <a:ln>
                  <a:noFill/>
                </a:ln>
                <a:effectLst/>
                <a:uLnTx/>
                <a:uFillTx/>
                <a:latin typeface="Century Gothic" panose="020F0302020204030204"/>
                <a:ea typeface="+mn-ea"/>
                <a:cs typeface="+mn-cs"/>
              </a:rPr>
              <a:t> </a:t>
            </a:r>
            <a:r>
              <a:rPr kumimoji="0" lang="en-GB" sz="1600" i="0" u="none" strike="noStrike" kern="0" cap="none" spc="0" normalizeH="0" baseline="0" noProof="0" dirty="0">
                <a:ln>
                  <a:noFill/>
                </a:ln>
                <a:effectLst/>
                <a:uLnTx/>
                <a:uFillTx/>
                <a:latin typeface="Century Gothic" panose="020F0302020204030204"/>
                <a:ea typeface="+mn-ea"/>
                <a:cs typeface="+mn-cs"/>
              </a:rPr>
              <a:t>is another way of saying ‘this Tuesday’.</a:t>
            </a:r>
            <a:endParaRPr kumimoji="0" lang="en-GB" sz="1600" b="0" i="0" u="none" strike="noStrike" kern="0" cap="none" spc="0" normalizeH="0" baseline="0" noProof="0" dirty="0">
              <a:ln>
                <a:noFill/>
              </a:ln>
              <a:effectLst/>
              <a:uLnTx/>
              <a:uFillTx/>
              <a:latin typeface="Century Gothic" panose="020F0302020204030204"/>
              <a:ea typeface="+mn-ea"/>
              <a:cs typeface="+mn-cs"/>
            </a:endParaRPr>
          </a:p>
        </p:txBody>
      </p:sp>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47</a:t>
            </a:r>
          </a:p>
        </p:txBody>
      </p:sp>
      <p:pic>
        <p:nvPicPr>
          <p:cNvPr id="1026" name="Picture 2" descr="Calendar, January, Desk, 2013, 1St, Month, Gray">
            <a:extLst>
              <a:ext uri="{FF2B5EF4-FFF2-40B4-BE49-F238E27FC236}">
                <a16:creationId xmlns:a16="http://schemas.microsoft.com/office/drawing/2014/main" id="{F9794048-1CF7-431D-8DCA-7F829CA9A4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640" y="7035646"/>
            <a:ext cx="944673" cy="809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oup of children">
            <a:extLst>
              <a:ext uri="{FF2B5EF4-FFF2-40B4-BE49-F238E27FC236}">
                <a16:creationId xmlns:a16="http://schemas.microsoft.com/office/drawing/2014/main" id="{5A9C54CA-6883-4E7F-BC97-86F9DA001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330" y="1233484"/>
            <a:ext cx="1099670" cy="783384"/>
          </a:xfrm>
          <a:prstGeom prst="rect">
            <a:avLst/>
          </a:prstGeom>
        </p:spPr>
      </p:pic>
      <p:pic>
        <p:nvPicPr>
          <p:cNvPr id="9" name="Picture 8" descr="Group of friends">
            <a:extLst>
              <a:ext uri="{FF2B5EF4-FFF2-40B4-BE49-F238E27FC236}">
                <a16:creationId xmlns:a16="http://schemas.microsoft.com/office/drawing/2014/main" id="{D99D6AC5-2A49-43EF-88F8-040F25AA08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0330" y="2317561"/>
            <a:ext cx="1099671" cy="773372"/>
          </a:xfrm>
          <a:prstGeom prst="rect">
            <a:avLst/>
          </a:prstGeom>
        </p:spPr>
      </p:pic>
      <p:pic>
        <p:nvPicPr>
          <p:cNvPr id="12" name="Picture 11" descr="Picture of a group of children">
            <a:extLst>
              <a:ext uri="{FF2B5EF4-FFF2-40B4-BE49-F238E27FC236}">
                <a16:creationId xmlns:a16="http://schemas.microsoft.com/office/drawing/2014/main" id="{B67177DC-4403-45FF-8750-17B4ABCFA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690" y="3460265"/>
            <a:ext cx="1099670" cy="779459"/>
          </a:xfrm>
          <a:prstGeom prst="rect">
            <a:avLst/>
          </a:prstGeom>
        </p:spPr>
      </p:pic>
    </p:spTree>
    <p:extLst>
      <p:ext uri="{BB962C8B-B14F-4D97-AF65-F5344CB8AC3E}">
        <p14:creationId xmlns:p14="http://schemas.microsoft.com/office/powerpoint/2010/main" val="83588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7D3DE4-1B8E-4EF9-A0F4-FAE19AE97A2E}"/>
              </a:ext>
            </a:extLst>
          </p:cNvPr>
          <p:cNvSpPr/>
          <p:nvPr/>
        </p:nvSpPr>
        <p:spPr>
          <a:xfrm>
            <a:off x="5018400" y="118800"/>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62EBD834-1E2D-44FA-960B-D5E01CB2C65F}"/>
              </a:ext>
            </a:extLst>
          </p:cNvPr>
          <p:cNvSpPr/>
          <p:nvPr/>
        </p:nvSpPr>
        <p:spPr>
          <a:xfrm>
            <a:off x="108000" y="145318"/>
            <a:ext cx="4672547" cy="945545"/>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8"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48</a:t>
            </a:r>
          </a:p>
        </p:txBody>
      </p:sp>
      <p:sp>
        <p:nvSpPr>
          <p:cNvPr id="26" name="Rounded Rectangle 25"/>
          <p:cNvSpPr/>
          <p:nvPr/>
        </p:nvSpPr>
        <p:spPr>
          <a:xfrm>
            <a:off x="5021041" y="7919944"/>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8.2.1.1 &amp; 8.1.2.2</a:t>
            </a:r>
          </a:p>
          <a:p>
            <a:pPr algn="ctr"/>
            <a:endParaRPr lang="en-GB" sz="1400" b="1" dirty="0">
              <a:solidFill>
                <a:srgbClr val="000000"/>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60270219"/>
              </p:ext>
            </p:extLst>
          </p:nvPr>
        </p:nvGraphicFramePr>
        <p:xfrm>
          <a:off x="1035000" y="1352595"/>
          <a:ext cx="4788001" cy="3711840"/>
        </p:xfrm>
        <a:graphic>
          <a:graphicData uri="http://schemas.openxmlformats.org/drawingml/2006/table">
            <a:tbl>
              <a:tblPr>
                <a:tableStyleId>{5940675A-B579-460E-94D1-54222C63F5DA}</a:tableStyleId>
              </a:tblPr>
              <a:tblGrid>
                <a:gridCol w="490464">
                  <a:extLst>
                    <a:ext uri="{9D8B030D-6E8A-4147-A177-3AD203B41FA5}">
                      <a16:colId xmlns:a16="http://schemas.microsoft.com/office/drawing/2014/main" val="2510458304"/>
                    </a:ext>
                  </a:extLst>
                </a:gridCol>
                <a:gridCol w="2144262">
                  <a:extLst>
                    <a:ext uri="{9D8B030D-6E8A-4147-A177-3AD203B41FA5}">
                      <a16:colId xmlns:a16="http://schemas.microsoft.com/office/drawing/2014/main" val="2576834893"/>
                    </a:ext>
                  </a:extLst>
                </a:gridCol>
                <a:gridCol w="2153275">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dirty="0" err="1">
                          <a:effectLst/>
                          <a:latin typeface="Century Gothic" panose="020B0502020202020204" pitchFamily="34" charset="0"/>
                        </a:rPr>
                        <a:t>finir</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finish, finishing</a:t>
                      </a:r>
                    </a:p>
                  </a:txBody>
                  <a:tcPr marL="90000" marR="90000" marT="46800" marB="46800" anchor="b"/>
                </a:tc>
                <a:extLst>
                  <a:ext uri="{0D108BD9-81ED-4DB2-BD59-A6C34878D82A}">
                    <a16:rowId xmlns:a16="http://schemas.microsoft.com/office/drawing/2014/main" val="400716698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err="1">
                          <a:effectLst/>
                          <a:latin typeface="Century Gothic" panose="020B0502020202020204" pitchFamily="34" charset="0"/>
                        </a:rPr>
                        <a:t>nourrir</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feed, feeding</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chat</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cat</a:t>
                      </a:r>
                    </a:p>
                  </a:txBody>
                  <a:tcPr marL="90000" marR="90000" marT="46800" marB="46800" anchor="b"/>
                </a:tc>
                <a:extLst>
                  <a:ext uri="{0D108BD9-81ED-4DB2-BD59-A6C34878D82A}">
                    <a16:rowId xmlns:a16="http://schemas.microsoft.com/office/drawing/2014/main" val="1683749526"/>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a:t>
                      </a:r>
                      <a:r>
                        <a:rPr lang="en-GB" sz="1600" dirty="0" err="1">
                          <a:effectLst/>
                          <a:latin typeface="Century Gothic" panose="020B0502020202020204" pitchFamily="34" charset="0"/>
                        </a:rPr>
                        <a:t>dimanche</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Sunday</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err="1">
                          <a:effectLst/>
                          <a:latin typeface="Century Gothic" panose="020B0502020202020204" pitchFamily="34" charset="0"/>
                        </a:rPr>
                        <a:t>l’heure</a:t>
                      </a:r>
                      <a:r>
                        <a:rPr lang="en-GB" sz="1600" dirty="0">
                          <a:effectLst/>
                          <a:latin typeface="Century Gothic" panose="020B0502020202020204" pitchFamily="34" charset="0"/>
                        </a:rPr>
                        <a:t>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hour</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a:t>
                      </a:r>
                      <a:r>
                        <a:rPr lang="en-GB" sz="1600" dirty="0" err="1">
                          <a:effectLst/>
                          <a:latin typeface="Century Gothic" panose="020B0502020202020204" pitchFamily="34" charset="0"/>
                        </a:rPr>
                        <a:t>jeudi</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Thursday</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a:t>
                      </a:r>
                      <a:r>
                        <a:rPr lang="en-GB" sz="1600" dirty="0" err="1">
                          <a:effectLst/>
                          <a:latin typeface="Century Gothic" panose="020B0502020202020204" pitchFamily="34" charset="0"/>
                        </a:rPr>
                        <a:t>lundi</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Monday</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a:t>
                      </a:r>
                      <a:r>
                        <a:rPr lang="en-GB" sz="1600" dirty="0" err="1">
                          <a:effectLst/>
                          <a:latin typeface="Century Gothic" panose="020B0502020202020204" pitchFamily="34" charset="0"/>
                        </a:rPr>
                        <a:t>mardi</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Tuesday</a:t>
                      </a:r>
                    </a:p>
                  </a:txBody>
                  <a:tcPr marL="90000" marR="90000" marT="46800" marB="46800" anchor="b"/>
                </a:tc>
                <a:extLst>
                  <a:ext uri="{0D108BD9-81ED-4DB2-BD59-A6C34878D82A}">
                    <a16:rowId xmlns:a16="http://schemas.microsoft.com/office/drawing/2014/main" val="4091572625"/>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a:t>
                      </a:r>
                      <a:r>
                        <a:rPr lang="en-GB" sz="1600" dirty="0" err="1">
                          <a:effectLst/>
                          <a:latin typeface="Century Gothic" panose="020B0502020202020204" pitchFamily="34" charset="0"/>
                        </a:rPr>
                        <a:t>mercredi</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Wednesday</a:t>
                      </a:r>
                    </a:p>
                  </a:txBody>
                  <a:tcPr marL="90000" marR="90000" marT="46800" marB="46800" anchor="b"/>
                </a:tc>
                <a:extLst>
                  <a:ext uri="{0D108BD9-81ED-4DB2-BD59-A6C34878D82A}">
                    <a16:rowId xmlns:a16="http://schemas.microsoft.com/office/drawing/2014/main" val="10612276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la minute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minute</a:t>
                      </a:r>
                    </a:p>
                  </a:txBody>
                  <a:tcPr marL="90000" marR="90000" marT="46800" marB="46800" anchor="b"/>
                </a:tc>
                <a:extLst>
                  <a:ext uri="{0D108BD9-81ED-4DB2-BD59-A6C34878D82A}">
                    <a16:rowId xmlns:a16="http://schemas.microsoft.com/office/drawing/2014/main" val="2716920505"/>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600" dirty="0">
                          <a:effectLst/>
                          <a:latin typeface="Century Gothic" panose="020B0502020202020204" pitchFamily="34" charset="0"/>
                        </a:rPr>
                        <a:t>le </a:t>
                      </a:r>
                      <a:r>
                        <a:rPr lang="en-GB" sz="1600" dirty="0" err="1">
                          <a:effectLst/>
                          <a:latin typeface="Century Gothic" panose="020B0502020202020204" pitchFamily="34" charset="0"/>
                        </a:rPr>
                        <a:t>vendredi</a:t>
                      </a:r>
                      <a:endParaRPr lang="en-GB" sz="160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Friday</a:t>
                      </a:r>
                    </a:p>
                  </a:txBody>
                  <a:tcPr marL="90000" marR="90000" marT="46800" marB="46800" anchor="b"/>
                </a:tc>
                <a:extLst>
                  <a:ext uri="{0D108BD9-81ED-4DB2-BD59-A6C34878D82A}">
                    <a16:rowId xmlns:a16="http://schemas.microsoft.com/office/drawing/2014/main" val="10010"/>
                  </a:ext>
                </a:extLst>
              </a:tr>
            </a:tbl>
          </a:graphicData>
        </a:graphic>
      </p:graphicFrame>
      <p:pic>
        <p:nvPicPr>
          <p:cNvPr id="9" name="Picture 8" descr="QR code">
            <a:extLst>
              <a:ext uri="{FF2B5EF4-FFF2-40B4-BE49-F238E27FC236}">
                <a16:creationId xmlns:a16="http://schemas.microsoft.com/office/drawing/2014/main" id="{C01BB3CF-9ED0-A94C-A300-5DE88179EEFE}"/>
              </a:ext>
            </a:extLst>
          </p:cNvPr>
          <p:cNvPicPr/>
          <p:nvPr/>
        </p:nvPicPr>
        <p:blipFill>
          <a:blip r:embed="rId3">
            <a:extLst>
              <a:ext uri="{28A0092B-C50C-407E-A947-70E740481C1C}">
                <a14:useLocalDpi xmlns:a14="http://schemas.microsoft.com/office/drawing/2010/main" val="0"/>
              </a:ext>
            </a:extLst>
          </a:blip>
          <a:srcRect/>
          <a:stretch/>
        </p:blipFill>
        <p:spPr>
          <a:xfrm>
            <a:off x="3655411" y="7713208"/>
            <a:ext cx="1275434" cy="1275434"/>
          </a:xfrm>
          <a:prstGeom prst="rect">
            <a:avLst/>
          </a:prstGeom>
        </p:spPr>
      </p:pic>
      <p:pic>
        <p:nvPicPr>
          <p:cNvPr id="10" name="Picture 6" descr="Alarm Clock, Clock, Time, Wake Up, Awaken, Analog Clock">
            <a:extLst>
              <a:ext uri="{FF2B5EF4-FFF2-40B4-BE49-F238E27FC236}">
                <a16:creationId xmlns:a16="http://schemas.microsoft.com/office/drawing/2014/main" id="{2552AFC4-DEB3-114D-BC51-ECCDAA01A4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43" y="5552339"/>
            <a:ext cx="2880880" cy="2609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lack cat">
            <a:extLst>
              <a:ext uri="{FF2B5EF4-FFF2-40B4-BE49-F238E27FC236}">
                <a16:creationId xmlns:a16="http://schemas.microsoft.com/office/drawing/2014/main" id="{B1A74C09-6614-AD42-BCF1-D65393349A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264" y="5434398"/>
            <a:ext cx="1506841" cy="1843935"/>
          </a:xfrm>
          <a:prstGeom prst="rect">
            <a:avLst/>
          </a:prstGeom>
        </p:spPr>
      </p:pic>
      <p:sp>
        <p:nvSpPr>
          <p:cNvPr id="5" name="Title 4">
            <a:extLst>
              <a:ext uri="{FF2B5EF4-FFF2-40B4-BE49-F238E27FC236}">
                <a16:creationId xmlns:a16="http://schemas.microsoft.com/office/drawing/2014/main" id="{B42EC79F-BF37-1049-87DB-36607C618ED3}"/>
              </a:ext>
            </a:extLst>
          </p:cNvPr>
          <p:cNvSpPr>
            <a:spLocks noGrp="1"/>
          </p:cNvSpPr>
          <p:nvPr>
            <p:ph type="title"/>
          </p:nvPr>
        </p:nvSpPr>
        <p:spPr>
          <a:xfrm>
            <a:off x="108000" y="-143910"/>
            <a:ext cx="4672547" cy="1524000"/>
          </a:xfrm>
        </p:spPr>
        <p:txBody>
          <a:bodyPr/>
          <a:lstStyle/>
          <a:p>
            <a:pPr algn="l"/>
            <a:r>
              <a:rPr lang="en-US" sz="2000" b="1" dirty="0">
                <a:solidFill>
                  <a:schemeClr val="bg1"/>
                </a:solidFill>
                <a:latin typeface="Century Gothic" panose="020B0502020202020204" pitchFamily="34" charset="0"/>
              </a:rPr>
              <a:t>Talking</a:t>
            </a:r>
            <a:r>
              <a:rPr lang="en-US" sz="2000" b="1" baseline="0" dirty="0">
                <a:solidFill>
                  <a:schemeClr val="bg1"/>
                </a:solidFill>
                <a:latin typeface="Century Gothic" panose="020B0502020202020204" pitchFamily="34" charset="0"/>
              </a:rPr>
              <a:t> about what you are doing this week and what you do every week</a:t>
            </a:r>
            <a:endParaRPr lang="en-US"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46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QR code">
            <a:extLst>
              <a:ext uri="{FF2B5EF4-FFF2-40B4-BE49-F238E27FC236}">
                <a16:creationId xmlns:a16="http://schemas.microsoft.com/office/drawing/2014/main" id="{C95C93F4-53C2-AF4F-98D4-A79D5304A0CB}"/>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5701514" y="5062911"/>
            <a:ext cx="1126223" cy="1126223"/>
          </a:xfrm>
          <a:prstGeom prst="rect">
            <a:avLst/>
          </a:prstGeom>
          <a:noFill/>
          <a:ln>
            <a:noFill/>
          </a:ln>
          <a:extLst>
            <a:ext uri="{53640926-AAD7-44D8-BBD7-CCE9431645EC}">
              <a14:shadowObscured xmlns:a14="http://schemas.microsoft.com/office/drawing/2010/main"/>
            </a:ext>
          </a:extLst>
        </p:spPr>
      </p:pic>
      <p:sp>
        <p:nvSpPr>
          <p:cNvPr id="2" name="Rectangle 1" descr="Grey rectangle with text: T2.2 Semaine 3">
            <a:extLst>
              <a:ext uri="{FF2B5EF4-FFF2-40B4-BE49-F238E27FC236}">
                <a16:creationId xmlns:a16="http://schemas.microsoft.com/office/drawing/2014/main" id="{62EBD834-1E2D-44FA-960B-D5E01CB2C65F}"/>
              </a:ext>
            </a:extLst>
          </p:cNvPr>
          <p:cNvSpPr/>
          <p:nvPr/>
        </p:nvSpPr>
        <p:spPr>
          <a:xfrm>
            <a:off x="108000" y="145319"/>
            <a:ext cx="2091599" cy="410399"/>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7" name="Rectangle 6"/>
          <p:cNvSpPr/>
          <p:nvPr/>
        </p:nvSpPr>
        <p:spPr>
          <a:xfrm>
            <a:off x="108000" y="605629"/>
            <a:ext cx="5386411"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Plural marker on masculine </a:t>
            </a:r>
            <a:r>
              <a:rPr lang="fr-FR" b="1" dirty="0" err="1">
                <a:solidFill>
                  <a:srgbClr val="000000"/>
                </a:solidFill>
                <a:latin typeface="Century Gothic" panose="020B0502020202020204" pitchFamily="34" charset="0"/>
              </a:rPr>
              <a:t>nouns</a:t>
            </a:r>
            <a:r>
              <a:rPr lang="fr-FR" b="1" dirty="0">
                <a:solidFill>
                  <a:srgbClr val="000000"/>
                </a:solidFill>
                <a:latin typeface="Century Gothic" panose="020B0502020202020204" pitchFamily="34" charset="0"/>
              </a:rPr>
              <a:t> (-s, -x, -aux)</a:t>
            </a:r>
            <a:endParaRPr lang="en-GB" dirty="0">
              <a:solidFill>
                <a:srgbClr val="000000"/>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T2.2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3</a:t>
            </a:r>
            <a:endParaRPr lang="en-US" sz="2000" dirty="0">
              <a:solidFill>
                <a:schemeClr val="bg1"/>
              </a:solidFill>
            </a:endParaRPr>
          </a:p>
        </p:txBody>
      </p:sp>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49</a:t>
            </a:r>
          </a:p>
        </p:txBody>
      </p:sp>
      <p:sp>
        <p:nvSpPr>
          <p:cNvPr id="4" name="Rectangle 3"/>
          <p:cNvSpPr/>
          <p:nvPr/>
        </p:nvSpPr>
        <p:spPr>
          <a:xfrm>
            <a:off x="108000" y="991202"/>
            <a:ext cx="6642000" cy="1446550"/>
          </a:xfrm>
          <a:prstGeom prst="rect">
            <a:avLst/>
          </a:prstGeom>
        </p:spPr>
        <p:txBody>
          <a:bodyPr wrap="square">
            <a:spAutoFit/>
          </a:bodyPr>
          <a:lstStyle/>
          <a:p>
            <a:endParaRPr lang="en-US" sz="800" dirty="0">
              <a:latin typeface="Century Gothic" panose="020F0302020204030204"/>
              <a:sym typeface="Wingdings" pitchFamily="2" charset="2"/>
            </a:endParaRPr>
          </a:p>
          <a:p>
            <a:endParaRPr lang="en-US" sz="1600" dirty="0">
              <a:latin typeface="Century Gothic" panose="020F0302020204030204"/>
              <a:sym typeface="Wingdings" pitchFamily="2" charset="2"/>
            </a:endParaRPr>
          </a:p>
          <a:p>
            <a:r>
              <a:rPr lang="en-US" sz="1600" dirty="0">
                <a:latin typeface="Century Gothic" panose="020F0302020204030204"/>
                <a:sym typeface="Wingdings" pitchFamily="2" charset="2"/>
              </a:rPr>
              <a:t>1. Masculine nouns which end in </a:t>
            </a:r>
            <a:r>
              <a:rPr lang="en-US" sz="1600" b="1" dirty="0">
                <a:latin typeface="Century Gothic" panose="020F0302020204030204"/>
                <a:sym typeface="Wingdings" pitchFamily="2" charset="2"/>
              </a:rPr>
              <a:t>-</a:t>
            </a:r>
            <a:r>
              <a:rPr lang="en-US" sz="1600" b="1" dirty="0" err="1">
                <a:latin typeface="Century Gothic" panose="020F0302020204030204"/>
                <a:sym typeface="Wingdings" pitchFamily="2" charset="2"/>
              </a:rPr>
              <a:t>eu</a:t>
            </a:r>
            <a:r>
              <a:rPr lang="en-US" sz="1600" b="1" dirty="0">
                <a:latin typeface="Century Gothic" panose="020F0302020204030204"/>
                <a:sym typeface="Wingdings" pitchFamily="2" charset="2"/>
              </a:rPr>
              <a:t> </a:t>
            </a:r>
            <a:r>
              <a:rPr lang="en-US" sz="1600" dirty="0">
                <a:latin typeface="Century Gothic" panose="020F0302020204030204"/>
                <a:sym typeface="Wingdings" pitchFamily="2" charset="2"/>
              </a:rPr>
              <a:t>or </a:t>
            </a:r>
            <a:r>
              <a:rPr lang="en-US" sz="1600" b="1" dirty="0">
                <a:latin typeface="Century Gothic" panose="020F0302020204030204"/>
                <a:sym typeface="Wingdings" pitchFamily="2" charset="2"/>
              </a:rPr>
              <a:t>-(e)au</a:t>
            </a:r>
            <a:r>
              <a:rPr lang="en-US" sz="1600" dirty="0">
                <a:latin typeface="Century Gothic" panose="020F0302020204030204"/>
                <a:sym typeface="Wingdings" pitchFamily="2" charset="2"/>
              </a:rPr>
              <a:t>:</a:t>
            </a:r>
            <a:endParaRPr lang="en-US" sz="1000" dirty="0">
              <a:latin typeface="Century Gothic" panose="020F0302020204030204"/>
              <a:sym typeface="Wingdings" pitchFamily="2" charset="2"/>
            </a:endParaRPr>
          </a:p>
          <a:p>
            <a:r>
              <a:rPr lang="en-US" sz="1600" dirty="0">
                <a:latin typeface="Century Gothic" panose="020F0302020204030204"/>
                <a:sym typeface="Wingdings" pitchFamily="2" charset="2"/>
              </a:rPr>
              <a:t>feu  </a:t>
            </a:r>
            <a:r>
              <a:rPr lang="en-US" sz="1600" dirty="0" err="1">
                <a:latin typeface="Century Gothic" panose="020F0302020204030204"/>
                <a:sym typeface="Wingdings" pitchFamily="2" charset="2"/>
              </a:rPr>
              <a:t>feu</a:t>
            </a:r>
            <a:r>
              <a:rPr lang="en-US" sz="1600" b="1" dirty="0" err="1">
                <a:latin typeface="Century Gothic" panose="020F0302020204030204"/>
                <a:sym typeface="Wingdings" pitchFamily="2" charset="2"/>
              </a:rPr>
              <a:t>x</a:t>
            </a:r>
            <a:r>
              <a:rPr lang="en-US" sz="1600" dirty="0">
                <a:latin typeface="Century Gothic" panose="020F0302020204030204"/>
                <a:sym typeface="Wingdings" pitchFamily="2" charset="2"/>
              </a:rPr>
              <a:t>			</a:t>
            </a:r>
            <a:r>
              <a:rPr lang="fr-FR" sz="1600" dirty="0">
                <a:latin typeface="Century Gothic" panose="020F0302020204030204"/>
                <a:sym typeface="Wingdings" pitchFamily="2" charset="2"/>
              </a:rPr>
              <a:t>réseau  réseau</a:t>
            </a:r>
            <a:r>
              <a:rPr lang="fr-FR" sz="1600" b="1" dirty="0">
                <a:latin typeface="Century Gothic" panose="020F0302020204030204"/>
                <a:sym typeface="Wingdings" pitchFamily="2" charset="2"/>
              </a:rPr>
              <a:t>x</a:t>
            </a:r>
            <a:r>
              <a:rPr lang="en-US" sz="1600" dirty="0">
                <a:latin typeface="Century Gothic" panose="020F0302020204030204"/>
                <a:sym typeface="Wingdings" pitchFamily="2" charset="2"/>
              </a:rPr>
              <a:t>	</a:t>
            </a:r>
            <a:r>
              <a:rPr lang="en-US" sz="1000" dirty="0">
                <a:latin typeface="Century Gothic" panose="020F0302020204030204"/>
                <a:sym typeface="Wingdings" pitchFamily="2" charset="2"/>
              </a:rPr>
              <a:t>	</a:t>
            </a:r>
          </a:p>
          <a:p>
            <a:r>
              <a:rPr lang="en-US" sz="1600" dirty="0">
                <a:latin typeface="Century Gothic" panose="020F0302020204030204"/>
                <a:sym typeface="Wingdings" pitchFamily="2" charset="2"/>
              </a:rPr>
              <a:t>2. Masculine nouns which end in </a:t>
            </a:r>
            <a:r>
              <a:rPr lang="en-US" sz="1600" b="1" dirty="0">
                <a:latin typeface="Century Gothic" panose="020F0302020204030204"/>
                <a:sym typeface="Wingdings" pitchFamily="2" charset="2"/>
              </a:rPr>
              <a:t>-al </a:t>
            </a:r>
            <a:r>
              <a:rPr lang="en-US" sz="1600" dirty="0">
                <a:latin typeface="Century Gothic" panose="020F0302020204030204"/>
                <a:sym typeface="Wingdings" pitchFamily="2" charset="2"/>
              </a:rPr>
              <a:t>or </a:t>
            </a:r>
            <a:r>
              <a:rPr lang="en-US" sz="1600" b="1" dirty="0">
                <a:latin typeface="Century Gothic" panose="020F0302020204030204"/>
                <a:sym typeface="Wingdings" pitchFamily="2" charset="2"/>
              </a:rPr>
              <a:t>-ail</a:t>
            </a:r>
            <a:r>
              <a:rPr lang="en-US" sz="1600" dirty="0">
                <a:latin typeface="Century Gothic" panose="020F0302020204030204"/>
                <a:sym typeface="Wingdings" pitchFamily="2" charset="2"/>
              </a:rPr>
              <a:t>. </a:t>
            </a:r>
            <a:endParaRPr lang="en-US" sz="1000" dirty="0">
              <a:latin typeface="Century Gothic" panose="020F0302020204030204"/>
              <a:sym typeface="Wingdings" pitchFamily="2" charset="2"/>
            </a:endParaRPr>
          </a:p>
          <a:p>
            <a:r>
              <a:rPr lang="en-US" sz="1600" dirty="0">
                <a:latin typeface="Century Gothic" panose="020F0302020204030204"/>
                <a:sym typeface="Wingdings" pitchFamily="2" charset="2"/>
              </a:rPr>
              <a:t>journal  </a:t>
            </a:r>
            <a:r>
              <a:rPr lang="en-US" sz="1600" dirty="0" err="1">
                <a:latin typeface="Century Gothic" panose="020F0302020204030204"/>
                <a:sym typeface="Wingdings" pitchFamily="2" charset="2"/>
              </a:rPr>
              <a:t>journau</a:t>
            </a:r>
            <a:r>
              <a:rPr lang="en-US" sz="1600" b="1" dirty="0" err="1">
                <a:latin typeface="Century Gothic" panose="020F0302020204030204"/>
                <a:sym typeface="Wingdings" pitchFamily="2" charset="2"/>
              </a:rPr>
              <a:t>x</a:t>
            </a:r>
            <a:r>
              <a:rPr lang="en-US" sz="1600" dirty="0">
                <a:latin typeface="Century Gothic" panose="020F0302020204030204"/>
                <a:sym typeface="Wingdings" pitchFamily="2" charset="2"/>
              </a:rPr>
              <a:t>		travail  travau</a:t>
            </a:r>
            <a:r>
              <a:rPr lang="en-US" sz="1600" b="1" dirty="0">
                <a:latin typeface="Century Gothic" panose="020F0302020204030204"/>
                <a:sym typeface="Wingdings" pitchFamily="2" charset="2"/>
              </a:rPr>
              <a:t>x</a:t>
            </a: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39" name="TextBox 38">
            <a:extLst>
              <a:ext uri="{FF2B5EF4-FFF2-40B4-BE49-F238E27FC236}">
                <a16:creationId xmlns:a16="http://schemas.microsoft.com/office/drawing/2014/main" id="{4D5DEBBF-BC56-F944-A9D5-7241CE6F9F2C}"/>
              </a:ext>
            </a:extLst>
          </p:cNvPr>
          <p:cNvSpPr txBox="1"/>
          <p:nvPr/>
        </p:nvSpPr>
        <p:spPr>
          <a:xfrm>
            <a:off x="165732" y="2447283"/>
            <a:ext cx="4578300" cy="374571"/>
          </a:xfrm>
          <a:prstGeom prst="wedgeRoundRectCallout">
            <a:avLst>
              <a:gd name="adj1" fmla="val -7950"/>
              <a:gd name="adj2" fmla="val -28322"/>
              <a:gd name="adj3" fmla="val 16667"/>
            </a:avLst>
          </a:prstGeom>
          <a:solidFill>
            <a:schemeClr val="accent5"/>
          </a:solidFill>
          <a:ln>
            <a:solidFill>
              <a:schemeClr val="accent4"/>
            </a:solidFill>
          </a:ln>
        </p:spPr>
        <p:txBody>
          <a:bodyPr wrap="square" lIns="72000" rIns="0" rtlCol="0">
            <a:spAutoFit/>
          </a:bodyPr>
          <a:lstStyle/>
          <a:p>
            <a:r>
              <a:rPr lang="en-GB" sz="1600" dirty="0">
                <a:latin typeface="Century Gothic" panose="020F0302020204030204"/>
              </a:rPr>
              <a:t>The singular and plural forms </a:t>
            </a:r>
            <a:r>
              <a:rPr lang="en-GB" sz="1600" b="1" dirty="0">
                <a:latin typeface="Century Gothic" panose="020F0302020204030204"/>
              </a:rPr>
              <a:t>sound </a:t>
            </a:r>
            <a:r>
              <a:rPr lang="en-GB" sz="1600" dirty="0">
                <a:latin typeface="Century Gothic" panose="020F0302020204030204"/>
              </a:rPr>
              <a:t>different.</a:t>
            </a:r>
          </a:p>
        </p:txBody>
      </p:sp>
      <p:sp>
        <p:nvSpPr>
          <p:cNvPr id="40" name="Rectangle 39">
            <a:extLst>
              <a:ext uri="{FF2B5EF4-FFF2-40B4-BE49-F238E27FC236}">
                <a16:creationId xmlns:a16="http://schemas.microsoft.com/office/drawing/2014/main" id="{79990F41-57BC-164A-88B4-9514BB55BCC3}"/>
              </a:ext>
            </a:extLst>
          </p:cNvPr>
          <p:cNvSpPr/>
          <p:nvPr/>
        </p:nvSpPr>
        <p:spPr>
          <a:xfrm>
            <a:off x="92744" y="2890415"/>
            <a:ext cx="6171882"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Plural marker on masculine adjectives (-s, -eux, -aux)</a:t>
            </a:r>
            <a:endParaRPr lang="en-GB" dirty="0">
              <a:solidFill>
                <a:srgbClr val="000000"/>
              </a:solidFill>
              <a:latin typeface="Century Gothic" panose="020B0502020202020204" pitchFamily="34" charset="0"/>
            </a:endParaRPr>
          </a:p>
        </p:txBody>
      </p:sp>
      <p:sp>
        <p:nvSpPr>
          <p:cNvPr id="41" name="Rectangle 40">
            <a:extLst>
              <a:ext uri="{FF2B5EF4-FFF2-40B4-BE49-F238E27FC236}">
                <a16:creationId xmlns:a16="http://schemas.microsoft.com/office/drawing/2014/main" id="{19A9FBCE-5022-B345-BF91-FDDE3A98A867}"/>
              </a:ext>
            </a:extLst>
          </p:cNvPr>
          <p:cNvSpPr/>
          <p:nvPr/>
        </p:nvSpPr>
        <p:spPr>
          <a:xfrm>
            <a:off x="108000" y="3658975"/>
            <a:ext cx="6765256" cy="2554545"/>
          </a:xfrm>
          <a:prstGeom prst="rect">
            <a:avLst/>
          </a:prstGeom>
        </p:spPr>
        <p:txBody>
          <a:bodyPr wrap="square">
            <a:spAutoFit/>
          </a:bodyPr>
          <a:lstStyle/>
          <a:p>
            <a:pPr lvl="0"/>
            <a:r>
              <a:rPr lang="en-US" sz="1600" b="1" dirty="0">
                <a:latin typeface="Century Gothic" panose="020F0302020204030204"/>
                <a:sym typeface="Wingdings" pitchFamily="2" charset="2"/>
              </a:rPr>
              <a:t>Masculine singular	Masculine plural</a:t>
            </a:r>
          </a:p>
          <a:p>
            <a:pPr lvl="0"/>
            <a:r>
              <a:rPr lang="fr-FR" sz="1600" dirty="0">
                <a:latin typeface="Century Gothic" panose="020F0302020204030204"/>
                <a:sym typeface="Wingdings" pitchFamily="2" charset="2"/>
              </a:rPr>
              <a:t>heureux			heureux</a:t>
            </a:r>
            <a:endParaRPr lang="fr-FR" sz="1000" dirty="0">
              <a:latin typeface="Century Gothic" panose="020F0302020204030204"/>
              <a:sym typeface="Wingdings" pitchFamily="2" charset="2"/>
            </a:endParaRPr>
          </a:p>
          <a:p>
            <a:pPr lvl="0"/>
            <a:r>
              <a:rPr lang="en-US" sz="1600" b="1" dirty="0">
                <a:latin typeface="Century Gothic" panose="020F0302020204030204"/>
                <a:sym typeface="Wingdings" pitchFamily="2" charset="2"/>
              </a:rPr>
              <a:t>Feminine singular		Feminine plural</a:t>
            </a:r>
          </a:p>
          <a:p>
            <a:pPr lvl="0"/>
            <a:r>
              <a:rPr lang="fr-FR" sz="1600" dirty="0">
                <a:latin typeface="Century Gothic" panose="020F0302020204030204"/>
                <a:sym typeface="Wingdings" pitchFamily="2" charset="2"/>
              </a:rPr>
              <a:t>heureuse			heureuse</a:t>
            </a:r>
            <a:r>
              <a:rPr lang="fr-FR" sz="1600" b="1" dirty="0">
                <a:latin typeface="Century Gothic" panose="020F0302020204030204"/>
                <a:sym typeface="Wingdings" pitchFamily="2" charset="2"/>
              </a:rPr>
              <a:t>s</a:t>
            </a:r>
            <a:endParaRPr lang="en-US" sz="1000" dirty="0">
              <a:latin typeface="Century Gothic" panose="020F0302020204030204"/>
              <a:sym typeface="Wingdings" pitchFamily="2" charset="2"/>
            </a:endParaRPr>
          </a:p>
          <a:p>
            <a:pPr lvl="0"/>
            <a:endParaRPr lang="en-US" sz="1600" b="1" dirty="0">
              <a:latin typeface="Century Gothic" panose="020F0302020204030204"/>
              <a:sym typeface="Wingdings" pitchFamily="2" charset="2"/>
            </a:endParaRPr>
          </a:p>
          <a:p>
            <a:pPr lvl="0"/>
            <a:endParaRPr lang="en-US" sz="1600" b="1" dirty="0">
              <a:latin typeface="Century Gothic" panose="020F0302020204030204"/>
              <a:sym typeface="Wingdings" pitchFamily="2" charset="2"/>
            </a:endParaRPr>
          </a:p>
          <a:p>
            <a:pPr lvl="0"/>
            <a:r>
              <a:rPr lang="en-US" sz="1600" b="1" dirty="0">
                <a:latin typeface="Century Gothic" panose="020F0302020204030204"/>
                <a:sym typeface="Wingdings" pitchFamily="2" charset="2"/>
              </a:rPr>
              <a:t>Masculine singular	Masculine plural</a:t>
            </a:r>
          </a:p>
          <a:p>
            <a:pPr lvl="0"/>
            <a:r>
              <a:rPr lang="fr-FR" sz="1600" dirty="0">
                <a:latin typeface="Century Gothic" panose="020F0302020204030204"/>
                <a:sym typeface="Wingdings" pitchFamily="2" charset="2"/>
              </a:rPr>
              <a:t>local			loc</a:t>
            </a:r>
            <a:r>
              <a:rPr lang="fr-FR" sz="1600" b="1" dirty="0">
                <a:latin typeface="Century Gothic" panose="020F0302020204030204"/>
                <a:sym typeface="Wingdings" pitchFamily="2" charset="2"/>
              </a:rPr>
              <a:t>aux</a:t>
            </a:r>
            <a:endParaRPr lang="en-US" sz="1000" b="1" dirty="0">
              <a:latin typeface="Century Gothic" panose="020F0302020204030204"/>
              <a:sym typeface="Wingdings" pitchFamily="2" charset="2"/>
            </a:endParaRPr>
          </a:p>
          <a:p>
            <a:pPr lvl="0"/>
            <a:r>
              <a:rPr lang="en-US" sz="1600" b="1" dirty="0">
                <a:latin typeface="Century Gothic" panose="020F0302020204030204"/>
                <a:sym typeface="Wingdings" pitchFamily="2" charset="2"/>
              </a:rPr>
              <a:t>Feminine singular		Feminine plural </a:t>
            </a:r>
          </a:p>
          <a:p>
            <a:pPr lvl="0"/>
            <a:r>
              <a:rPr lang="fr-FR" sz="1600" dirty="0">
                <a:latin typeface="Century Gothic" panose="020F0302020204030204"/>
                <a:sym typeface="Wingdings" pitchFamily="2" charset="2"/>
              </a:rPr>
              <a:t>locale			locale</a:t>
            </a:r>
            <a:r>
              <a:rPr lang="fr-FR" sz="1600" b="1" dirty="0">
                <a:latin typeface="Century Gothic" panose="020F0302020204030204"/>
                <a:sym typeface="Wingdings" pitchFamily="2" charset="2"/>
              </a:rPr>
              <a:t>s</a:t>
            </a:r>
          </a:p>
        </p:txBody>
      </p:sp>
      <p:graphicFrame>
        <p:nvGraphicFramePr>
          <p:cNvPr id="42" name="Table 41">
            <a:extLst>
              <a:ext uri="{FF2B5EF4-FFF2-40B4-BE49-F238E27FC236}">
                <a16:creationId xmlns:a16="http://schemas.microsoft.com/office/drawing/2014/main" id="{C8165C33-7799-3645-97C9-B7097BCD0EC5}"/>
              </a:ext>
            </a:extLst>
          </p:cNvPr>
          <p:cNvGraphicFramePr>
            <a:graphicFrameLocks noGrp="1"/>
          </p:cNvGraphicFramePr>
          <p:nvPr>
            <p:extLst>
              <p:ext uri="{D42A27DB-BD31-4B8C-83A1-F6EECF244321}">
                <p14:modId xmlns:p14="http://schemas.microsoft.com/office/powerpoint/2010/main" val="1867564202"/>
              </p:ext>
            </p:extLst>
          </p:nvPr>
        </p:nvGraphicFramePr>
        <p:xfrm>
          <a:off x="3625100" y="6740885"/>
          <a:ext cx="3117800" cy="2346960"/>
        </p:xfrm>
        <a:graphic>
          <a:graphicData uri="http://schemas.openxmlformats.org/drawingml/2006/table">
            <a:tbl>
              <a:tblPr>
                <a:tableStyleId>{5940675A-B579-460E-94D1-54222C63F5DA}</a:tableStyleId>
              </a:tblPr>
              <a:tblGrid>
                <a:gridCol w="425450">
                  <a:extLst>
                    <a:ext uri="{9D8B030D-6E8A-4147-A177-3AD203B41FA5}">
                      <a16:colId xmlns:a16="http://schemas.microsoft.com/office/drawing/2014/main" val="2510458304"/>
                    </a:ext>
                  </a:extLst>
                </a:gridCol>
                <a:gridCol w="1404100">
                  <a:extLst>
                    <a:ext uri="{9D8B030D-6E8A-4147-A177-3AD203B41FA5}">
                      <a16:colId xmlns:a16="http://schemas.microsoft.com/office/drawing/2014/main" val="2576834893"/>
                    </a:ext>
                  </a:extLst>
                </a:gridCol>
                <a:gridCol w="1288250">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social(e)</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social (m/f)</a:t>
                      </a:r>
                    </a:p>
                  </a:txBody>
                  <a:tcPr marL="45720" marR="45720" anchor="b"/>
                </a:tc>
                <a:extLst>
                  <a:ext uri="{0D108BD9-81ED-4DB2-BD59-A6C34878D82A}">
                    <a16:rowId xmlns:a16="http://schemas.microsoft.com/office/drawing/2014/main" val="3442839006"/>
                  </a:ext>
                </a:extLst>
              </a:tr>
              <a:tr h="326907">
                <a:tc>
                  <a:txBody>
                    <a:bodyPr/>
                    <a:lstStyle/>
                    <a:p>
                      <a:pPr algn="ctr"/>
                      <a:r>
                        <a:rPr lang="en-GB" sz="1600" i="1" dirty="0">
                          <a:effectLst/>
                          <a:latin typeface="Century Gothic" panose="020B0502020202020204" pitchFamily="34" charset="0"/>
                        </a:rPr>
                        <a:t>n</a:t>
                      </a: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jeu (m)</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game</a:t>
                      </a:r>
                    </a:p>
                  </a:txBody>
                  <a:tcPr marL="45720" marR="45720" anchor="b"/>
                </a:tc>
                <a:extLst>
                  <a:ext uri="{0D108BD9-81ED-4DB2-BD59-A6C34878D82A}">
                    <a16:rowId xmlns:a16="http://schemas.microsoft.com/office/drawing/2014/main" val="4007166980"/>
                  </a:ext>
                </a:extLst>
              </a:tr>
              <a:tr h="326907">
                <a:tc>
                  <a:txBody>
                    <a:bodyPr/>
                    <a:lstStyle/>
                    <a:p>
                      <a:pPr algn="ctr"/>
                      <a:r>
                        <a:rPr lang="en-GB" sz="1600" i="1" dirty="0">
                          <a:effectLst/>
                          <a:latin typeface="Century Gothic" panose="020B0502020202020204" pitchFamily="34" charset="0"/>
                        </a:rPr>
                        <a:t>n</a:t>
                      </a: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feu (m)</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fire</a:t>
                      </a:r>
                    </a:p>
                  </a:txBody>
                  <a:tcPr marL="45720" marR="45720" anchor="b"/>
                </a:tc>
                <a:extLst>
                  <a:ext uri="{0D108BD9-81ED-4DB2-BD59-A6C34878D82A}">
                    <a16:rowId xmlns:a16="http://schemas.microsoft.com/office/drawing/2014/main" val="2231730541"/>
                  </a:ext>
                </a:extLst>
              </a:tr>
              <a:tr h="182809">
                <a:tc>
                  <a:txBody>
                    <a:bodyPr/>
                    <a:lstStyle/>
                    <a:p>
                      <a:pPr algn="ctr"/>
                      <a:r>
                        <a:rPr lang="en-GB" sz="1600" i="1" dirty="0">
                          <a:effectLst/>
                          <a:latin typeface="Century Gothic" panose="020B0502020202020204" pitchFamily="34" charset="0"/>
                        </a:rPr>
                        <a:t>n</a:t>
                      </a: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l’hôpital (m)</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hospital</a:t>
                      </a:r>
                    </a:p>
                  </a:txBody>
                  <a:tcPr marL="45720" marR="45720" anchor="b"/>
                </a:tc>
                <a:extLst>
                  <a:ext uri="{0D108BD9-81ED-4DB2-BD59-A6C34878D82A}">
                    <a16:rowId xmlns:a16="http://schemas.microsoft.com/office/drawing/2014/main" val="141838412"/>
                  </a:ext>
                </a:extLst>
              </a:tr>
              <a:tr h="182809">
                <a:tc>
                  <a:txBody>
                    <a:bodyPr/>
                    <a:lstStyle/>
                    <a:p>
                      <a:pPr algn="ctr"/>
                      <a:r>
                        <a:rPr lang="en-GB" sz="1600" i="1" dirty="0">
                          <a:effectLst/>
                          <a:latin typeface="Century Gothic" panose="020B0502020202020204" pitchFamily="34" charset="0"/>
                        </a:rPr>
                        <a:t>n</a:t>
                      </a: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journal (m)</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newspaper</a:t>
                      </a:r>
                    </a:p>
                  </a:txBody>
                  <a:tcPr marL="45720" marR="45720" anchor="b"/>
                </a:tc>
                <a:extLst>
                  <a:ext uri="{0D108BD9-81ED-4DB2-BD59-A6C34878D82A}">
                    <a16:rowId xmlns:a16="http://schemas.microsoft.com/office/drawing/2014/main" val="1683749526"/>
                  </a:ext>
                </a:extLst>
              </a:tr>
              <a:tr h="182809">
                <a:tc>
                  <a:txBody>
                    <a:bodyPr/>
                    <a:lstStyle/>
                    <a:p>
                      <a:pPr algn="ctr"/>
                      <a:r>
                        <a:rPr lang="en-GB" sz="1600" i="1" dirty="0">
                          <a:effectLst/>
                          <a:latin typeface="Century Gothic" panose="020B0502020202020204" pitchFamily="34" charset="0"/>
                        </a:rPr>
                        <a:t>n</a:t>
                      </a: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l’oiseau (m)</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bird</a:t>
                      </a:r>
                    </a:p>
                  </a:txBody>
                  <a:tcPr marL="45720" marR="4572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réseau (m)</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network</a:t>
                      </a:r>
                    </a:p>
                  </a:txBody>
                  <a:tcPr marL="45720" marR="45720" anchor="b"/>
                </a:tc>
                <a:extLst>
                  <a:ext uri="{0D108BD9-81ED-4DB2-BD59-A6C34878D82A}">
                    <a16:rowId xmlns:a16="http://schemas.microsoft.com/office/drawing/2014/main" val="3491161878"/>
                  </a:ext>
                </a:extLst>
              </a:tr>
            </a:tbl>
          </a:graphicData>
        </a:graphic>
      </p:graphicFrame>
      <p:graphicFrame>
        <p:nvGraphicFramePr>
          <p:cNvPr id="44" name="Table 43">
            <a:extLst>
              <a:ext uri="{FF2B5EF4-FFF2-40B4-BE49-F238E27FC236}">
                <a16:creationId xmlns:a16="http://schemas.microsoft.com/office/drawing/2014/main" id="{441C6B3D-59DD-C945-9427-732DDBE002CD}"/>
              </a:ext>
            </a:extLst>
          </p:cNvPr>
          <p:cNvGraphicFramePr>
            <a:graphicFrameLocks noGrp="1"/>
          </p:cNvGraphicFramePr>
          <p:nvPr>
            <p:extLst>
              <p:ext uri="{D42A27DB-BD31-4B8C-83A1-F6EECF244321}">
                <p14:modId xmlns:p14="http://schemas.microsoft.com/office/powerpoint/2010/main" val="4229631097"/>
              </p:ext>
            </p:extLst>
          </p:nvPr>
        </p:nvGraphicFramePr>
        <p:xfrm>
          <a:off x="0" y="6740885"/>
          <a:ext cx="3584577" cy="2255520"/>
        </p:xfrm>
        <a:graphic>
          <a:graphicData uri="http://schemas.openxmlformats.org/drawingml/2006/table">
            <a:tbl>
              <a:tblPr>
                <a:tableStyleId>{5940675A-B579-460E-94D1-54222C63F5DA}</a:tableStyleId>
              </a:tblPr>
              <a:tblGrid>
                <a:gridCol w="443454">
                  <a:extLst>
                    <a:ext uri="{9D8B030D-6E8A-4147-A177-3AD203B41FA5}">
                      <a16:colId xmlns:a16="http://schemas.microsoft.com/office/drawing/2014/main" val="2510458304"/>
                    </a:ext>
                  </a:extLst>
                </a:gridCol>
                <a:gridCol w="1664746">
                  <a:extLst>
                    <a:ext uri="{9D8B030D-6E8A-4147-A177-3AD203B41FA5}">
                      <a16:colId xmlns:a16="http://schemas.microsoft.com/office/drawing/2014/main" val="2576834893"/>
                    </a:ext>
                  </a:extLst>
                </a:gridCol>
                <a:gridCol w="1476377">
                  <a:extLst>
                    <a:ext uri="{9D8B030D-6E8A-4147-A177-3AD203B41FA5}">
                      <a16:colId xmlns:a16="http://schemas.microsoft.com/office/drawing/2014/main" val="3222018720"/>
                    </a:ext>
                  </a:extLst>
                </a:gridCol>
              </a:tblGrid>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autre</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other</a:t>
                      </a:r>
                    </a:p>
                  </a:txBody>
                  <a:tcPr marL="45720" marR="45720" anchor="b"/>
                </a:tc>
                <a:extLst>
                  <a:ext uri="{0D108BD9-81ED-4DB2-BD59-A6C34878D82A}">
                    <a16:rowId xmlns:a16="http://schemas.microsoft.com/office/drawing/2014/main" val="3020796989"/>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même</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same</a:t>
                      </a:r>
                    </a:p>
                  </a:txBody>
                  <a:tcPr marL="45720" marR="45720" anchor="b"/>
                </a:tc>
                <a:extLst>
                  <a:ext uri="{0D108BD9-81ED-4DB2-BD59-A6C34878D82A}">
                    <a16:rowId xmlns:a16="http://schemas.microsoft.com/office/drawing/2014/main" val="300812967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idéal(e)</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ideal </a:t>
                      </a:r>
                      <a:r>
                        <a:rPr lang="fr-FR" sz="1600" noProof="0" dirty="0">
                          <a:effectLst/>
                          <a:latin typeface="Century Gothic" panose="020B0502020202020204" pitchFamily="34" charset="0"/>
                        </a:rPr>
                        <a:t>(m/f)</a:t>
                      </a:r>
                      <a:endParaRPr lang="en-GB" sz="1600" dirty="0">
                        <a:effectLst/>
                        <a:latin typeface="Century Gothic" panose="020B0502020202020204" pitchFamily="34" charset="0"/>
                      </a:endParaRPr>
                    </a:p>
                  </a:txBody>
                  <a:tcPr marL="45720" marR="45720" anchor="b"/>
                </a:tc>
                <a:extLst>
                  <a:ext uri="{0D108BD9-81ED-4DB2-BD59-A6C34878D82A}">
                    <a16:rowId xmlns:a16="http://schemas.microsoft.com/office/drawing/2014/main" val="4091572625"/>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international(e) </a:t>
                      </a:r>
                    </a:p>
                  </a:txBody>
                  <a:tcPr marL="45720" marR="45720" anchor="b">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entury Gothic" panose="020B0502020202020204" pitchFamily="34" charset="0"/>
                        </a:rPr>
                        <a:t>international </a:t>
                      </a:r>
                      <a:r>
                        <a:rPr lang="fr-FR" sz="1600" noProof="0" dirty="0">
                          <a:effectLst/>
                          <a:latin typeface="Century Gothic" panose="020B0502020202020204" pitchFamily="34" charset="0"/>
                        </a:rPr>
                        <a:t>(m/f)</a:t>
                      </a:r>
                    </a:p>
                  </a:txBody>
                  <a:tcPr marL="45720" marR="45720" anchor="b"/>
                </a:tc>
                <a:extLst>
                  <a:ext uri="{0D108BD9-81ED-4DB2-BD59-A6C34878D82A}">
                    <a16:rowId xmlns:a16="http://schemas.microsoft.com/office/drawing/2014/main" val="106122761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local(e)</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local </a:t>
                      </a:r>
                      <a:r>
                        <a:rPr lang="fr-FR" sz="1600" noProof="0" dirty="0">
                          <a:effectLst/>
                          <a:latin typeface="Century Gothic" panose="020B0502020202020204" pitchFamily="34" charset="0"/>
                        </a:rPr>
                        <a:t>(m/f)</a:t>
                      </a:r>
                      <a:endParaRPr lang="en-GB" sz="1600" dirty="0">
                        <a:effectLst/>
                        <a:latin typeface="Century Gothic" panose="020B0502020202020204" pitchFamily="34" charset="0"/>
                      </a:endParaRPr>
                    </a:p>
                  </a:txBody>
                  <a:tcPr marL="45720" marR="45720" anchor="b"/>
                </a:tc>
                <a:extLst>
                  <a:ext uri="{0D108BD9-81ED-4DB2-BD59-A6C34878D82A}">
                    <a16:rowId xmlns:a16="http://schemas.microsoft.com/office/drawing/2014/main" val="2716920505"/>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plusieurs</a:t>
                      </a:r>
                    </a:p>
                  </a:txBody>
                  <a:tcPr marL="45720" marR="4572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several</a:t>
                      </a:r>
                    </a:p>
                  </a:txBody>
                  <a:tcPr marL="45720" marR="45720" anchor="b"/>
                </a:tc>
                <a:extLst>
                  <a:ext uri="{0D108BD9-81ED-4DB2-BD59-A6C34878D82A}">
                    <a16:rowId xmlns:a16="http://schemas.microsoft.com/office/drawing/2014/main" val="10010"/>
                  </a:ext>
                </a:extLst>
              </a:tr>
            </a:tbl>
          </a:graphicData>
        </a:graphic>
      </p:graphicFrame>
      <p:sp>
        <p:nvSpPr>
          <p:cNvPr id="45" name="Rectangle 44">
            <a:extLst>
              <a:ext uri="{FF2B5EF4-FFF2-40B4-BE49-F238E27FC236}">
                <a16:creationId xmlns:a16="http://schemas.microsoft.com/office/drawing/2014/main" id="{159E5C4A-959A-DF42-8A8B-DBF773E36EF7}"/>
              </a:ext>
            </a:extLst>
          </p:cNvPr>
          <p:cNvSpPr/>
          <p:nvPr/>
        </p:nvSpPr>
        <p:spPr>
          <a:xfrm>
            <a:off x="179666" y="6211719"/>
            <a:ext cx="4578300" cy="438605"/>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2000" b="1" dirty="0">
                <a:solidFill>
                  <a:srgbClr val="FFFFFF"/>
                </a:solidFill>
                <a:latin typeface="Century Gothic" panose="020B0502020202020204" pitchFamily="34" charset="0"/>
              </a:rPr>
              <a:t>What is it like? [2] Describing things</a:t>
            </a:r>
          </a:p>
        </p:txBody>
      </p:sp>
      <p:sp>
        <p:nvSpPr>
          <p:cNvPr id="46" name="Rounded Rectangle 45">
            <a:extLst>
              <a:ext uri="{FF2B5EF4-FFF2-40B4-BE49-F238E27FC236}">
                <a16:creationId xmlns:a16="http://schemas.microsoft.com/office/drawing/2014/main" id="{FCA090BE-5DF7-8B47-9CD6-DB47356035F0}"/>
              </a:ext>
            </a:extLst>
          </p:cNvPr>
          <p:cNvSpPr/>
          <p:nvPr/>
        </p:nvSpPr>
        <p:spPr>
          <a:xfrm>
            <a:off x="4572808" y="5622059"/>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8.2.1.5 &amp; 8.1.2.3</a:t>
            </a:r>
          </a:p>
          <a:p>
            <a:pPr algn="ctr"/>
            <a:endParaRPr lang="en-GB" sz="1400" b="1" dirty="0">
              <a:solidFill>
                <a:srgbClr val="000000"/>
              </a:solidFill>
              <a:latin typeface="Century Gothic" panose="020B0502020202020204" pitchFamily="34" charset="0"/>
            </a:endParaRPr>
          </a:p>
        </p:txBody>
      </p:sp>
      <p:sp>
        <p:nvSpPr>
          <p:cNvPr id="19" name="TextBox 18">
            <a:extLst>
              <a:ext uri="{FF2B5EF4-FFF2-40B4-BE49-F238E27FC236}">
                <a16:creationId xmlns:a16="http://schemas.microsoft.com/office/drawing/2014/main" id="{0F930FDD-7E08-41CD-AEE0-C5D99ECCDF55}"/>
              </a:ext>
            </a:extLst>
          </p:cNvPr>
          <p:cNvSpPr txBox="1"/>
          <p:nvPr/>
        </p:nvSpPr>
        <p:spPr>
          <a:xfrm>
            <a:off x="148320" y="4695737"/>
            <a:ext cx="6561360"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US" sz="1600" dirty="0">
                <a:latin typeface="Century Gothic" panose="020F0302020204030204"/>
                <a:sym typeface="Wingdings" pitchFamily="2" charset="2"/>
              </a:rPr>
              <a:t>Masculine adjectives which end in </a:t>
            </a:r>
            <a:r>
              <a:rPr lang="en-US" sz="1600" b="1" dirty="0">
                <a:latin typeface="Century Gothic" panose="020F0302020204030204"/>
                <a:sym typeface="Wingdings" pitchFamily="2" charset="2"/>
              </a:rPr>
              <a:t>-al </a:t>
            </a:r>
            <a:r>
              <a:rPr lang="en-US" sz="1600" dirty="0">
                <a:latin typeface="Century Gothic" panose="020F0302020204030204"/>
                <a:sym typeface="Wingdings" pitchFamily="2" charset="2"/>
              </a:rPr>
              <a:t>follow a different pattern:</a:t>
            </a:r>
            <a:endParaRPr lang="en-US" sz="1000" dirty="0">
              <a:latin typeface="Century Gothic" panose="020F0302020204030204"/>
              <a:sym typeface="Wingdings" pitchFamily="2" charset="2"/>
            </a:endParaRPr>
          </a:p>
        </p:txBody>
      </p:sp>
      <p:sp>
        <p:nvSpPr>
          <p:cNvPr id="20" name="TextBox 19">
            <a:extLst>
              <a:ext uri="{FF2B5EF4-FFF2-40B4-BE49-F238E27FC236}">
                <a16:creationId xmlns:a16="http://schemas.microsoft.com/office/drawing/2014/main" id="{C94B6E1F-F82A-4D91-9475-47ABC5DCDEB3}"/>
              </a:ext>
            </a:extLst>
          </p:cNvPr>
          <p:cNvSpPr txBox="1"/>
          <p:nvPr/>
        </p:nvSpPr>
        <p:spPr>
          <a:xfrm>
            <a:off x="170266" y="3284404"/>
            <a:ext cx="6551960"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US" sz="1600" dirty="0">
                <a:latin typeface="Century Gothic" panose="020F0302020204030204"/>
                <a:sym typeface="Wingdings" pitchFamily="2" charset="2"/>
              </a:rPr>
              <a:t>Masculine adjectives which end in </a:t>
            </a:r>
            <a:r>
              <a:rPr lang="en-US" sz="1600" b="1" dirty="0">
                <a:latin typeface="Century Gothic" panose="020F0302020204030204"/>
                <a:sym typeface="Wingdings" pitchFamily="2" charset="2"/>
              </a:rPr>
              <a:t>-</a:t>
            </a:r>
            <a:r>
              <a:rPr lang="en-US" sz="1600" b="1" dirty="0" err="1">
                <a:latin typeface="Century Gothic" panose="020F0302020204030204"/>
                <a:sym typeface="Wingdings" pitchFamily="2" charset="2"/>
              </a:rPr>
              <a:t>eux</a:t>
            </a:r>
            <a:r>
              <a:rPr lang="en-US" sz="1600" b="1" dirty="0">
                <a:latin typeface="Century Gothic" panose="020F0302020204030204"/>
                <a:sym typeface="Wingdings" pitchFamily="2" charset="2"/>
              </a:rPr>
              <a:t> don’t </a:t>
            </a:r>
            <a:r>
              <a:rPr lang="en-US" sz="1600" dirty="0">
                <a:latin typeface="Century Gothic" panose="020F0302020204030204"/>
                <a:sym typeface="Wingdings" pitchFamily="2" charset="2"/>
              </a:rPr>
              <a:t>add an </a:t>
            </a:r>
            <a:r>
              <a:rPr lang="en-US" sz="1600" b="1" dirty="0">
                <a:latin typeface="Century Gothic" panose="020F0302020204030204"/>
                <a:sym typeface="Wingdings" pitchFamily="2" charset="2"/>
              </a:rPr>
              <a:t>-s</a:t>
            </a:r>
            <a:r>
              <a:rPr lang="en-US" sz="1600" dirty="0">
                <a:latin typeface="Century Gothic" panose="020F0302020204030204"/>
                <a:sym typeface="Wingdings" pitchFamily="2" charset="2"/>
              </a:rPr>
              <a:t> in plural:</a:t>
            </a:r>
            <a:endParaRPr lang="en-US" sz="1000" dirty="0">
              <a:latin typeface="Century Gothic" panose="020F0302020204030204"/>
              <a:sym typeface="Wingdings" pitchFamily="2" charset="2"/>
            </a:endParaRPr>
          </a:p>
        </p:txBody>
      </p:sp>
      <p:sp>
        <p:nvSpPr>
          <p:cNvPr id="21" name="TextBox 20">
            <a:extLst>
              <a:ext uri="{FF2B5EF4-FFF2-40B4-BE49-F238E27FC236}">
                <a16:creationId xmlns:a16="http://schemas.microsoft.com/office/drawing/2014/main" id="{C33E2CF3-90FA-4859-9F61-5ED73A0CE525}"/>
              </a:ext>
            </a:extLst>
          </p:cNvPr>
          <p:cNvSpPr txBox="1"/>
          <p:nvPr/>
        </p:nvSpPr>
        <p:spPr>
          <a:xfrm>
            <a:off x="181540" y="968168"/>
            <a:ext cx="6561360"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r>
              <a:rPr lang="en-US" sz="1600" dirty="0">
                <a:latin typeface="Century Gothic" panose="020F0302020204030204"/>
                <a:sym typeface="Wingdings" pitchFamily="2" charset="2"/>
              </a:rPr>
              <a:t>Some masculine nouns make their plurals with </a:t>
            </a:r>
            <a:r>
              <a:rPr lang="en-US" sz="1600" b="1" dirty="0">
                <a:latin typeface="Century Gothic" panose="020F0302020204030204"/>
                <a:sym typeface="Wingdings" pitchFamily="2" charset="2"/>
              </a:rPr>
              <a:t>‘-x’ </a:t>
            </a:r>
            <a:r>
              <a:rPr lang="en-US" sz="1600" dirty="0">
                <a:latin typeface="Century Gothic" panose="020F0302020204030204"/>
                <a:sym typeface="Wingdings" pitchFamily="2" charset="2"/>
              </a:rPr>
              <a:t>instead of </a:t>
            </a:r>
            <a:r>
              <a:rPr lang="en-US" sz="1600" b="1" dirty="0">
                <a:latin typeface="Century Gothic" panose="020F0302020204030204"/>
                <a:sym typeface="Wingdings" pitchFamily="2" charset="2"/>
              </a:rPr>
              <a:t>‘-s’:</a:t>
            </a:r>
          </a:p>
        </p:txBody>
      </p:sp>
    </p:spTree>
    <p:extLst>
      <p:ext uri="{BB962C8B-B14F-4D97-AF65-F5344CB8AC3E}">
        <p14:creationId xmlns:p14="http://schemas.microsoft.com/office/powerpoint/2010/main" val="267008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50</a:t>
            </a: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C6891636-11BD-E142-8154-6D25C7E49AEA}"/>
              </a:ext>
            </a:extLst>
          </p:cNvPr>
          <p:cNvSpPr/>
          <p:nvPr/>
        </p:nvSpPr>
        <p:spPr>
          <a:xfrm>
            <a:off x="108000" y="618294"/>
            <a:ext cx="4062331"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Adjectives </a:t>
            </a:r>
            <a:r>
              <a:rPr lang="fr-FR" b="1" dirty="0" err="1">
                <a:solidFill>
                  <a:srgbClr val="000000"/>
                </a:solidFill>
                <a:latin typeface="Century Gothic" panose="020B0502020202020204" pitchFamily="34" charset="0"/>
              </a:rPr>
              <a:t>that</a:t>
            </a:r>
            <a:r>
              <a:rPr lang="fr-FR" b="1" dirty="0">
                <a:solidFill>
                  <a:srgbClr val="000000"/>
                </a:solidFill>
                <a:latin typeface="Century Gothic" panose="020B0502020202020204" pitchFamily="34" charset="0"/>
              </a:rPr>
              <a:t> go </a:t>
            </a:r>
            <a:r>
              <a:rPr lang="fr-FR" b="1" dirty="0" err="1">
                <a:solidFill>
                  <a:srgbClr val="000000"/>
                </a:solidFill>
                <a:latin typeface="Century Gothic" panose="020B0502020202020204" pitchFamily="34" charset="0"/>
              </a:rPr>
              <a:t>before</a:t>
            </a:r>
            <a:r>
              <a:rPr lang="fr-FR" b="1" dirty="0">
                <a:solidFill>
                  <a:srgbClr val="000000"/>
                </a:solidFill>
                <a:latin typeface="Century Gothic" panose="020B0502020202020204" pitchFamily="34" charset="0"/>
              </a:rPr>
              <a:t> the </a:t>
            </a:r>
            <a:r>
              <a:rPr lang="fr-FR" b="1" dirty="0" err="1">
                <a:solidFill>
                  <a:srgbClr val="000000"/>
                </a:solidFill>
                <a:latin typeface="Century Gothic" panose="020B0502020202020204" pitchFamily="34" charset="0"/>
              </a:rPr>
              <a:t>noun</a:t>
            </a:r>
            <a:endParaRPr lang="en-GB"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42C8BCA5-2B55-F84D-8DA1-5E933551BF6D}"/>
              </a:ext>
            </a:extLst>
          </p:cNvPr>
          <p:cNvSpPr/>
          <p:nvPr/>
        </p:nvSpPr>
        <p:spPr>
          <a:xfrm>
            <a:off x="108000" y="920083"/>
            <a:ext cx="6642000" cy="584775"/>
          </a:xfrm>
          <a:prstGeom prst="rect">
            <a:avLst/>
          </a:prstGeom>
        </p:spPr>
        <p:txBody>
          <a:bodyPr wrap="square">
            <a:spAutoFit/>
          </a:bodyPr>
          <a:lstStyle/>
          <a:p>
            <a:pPr lvl="0"/>
            <a:r>
              <a:rPr lang="en-GB" sz="1600" dirty="0">
                <a:latin typeface="Century Gothic" panose="020F0302020204030204"/>
              </a:rPr>
              <a:t>As you have already learned, some adjectives go BEFORE the noun. These adjectives refer to: </a:t>
            </a:r>
            <a:endParaRPr lang="en-GB" sz="1000" dirty="0">
              <a:latin typeface="Century Gothic" panose="020F0302020204030204"/>
              <a:sym typeface="Wingdings" pitchFamily="2" charset="2"/>
            </a:endParaRPr>
          </a:p>
        </p:txBody>
      </p:sp>
      <p:sp>
        <p:nvSpPr>
          <p:cNvPr id="9" name="Rectangle 8">
            <a:extLst>
              <a:ext uri="{FF2B5EF4-FFF2-40B4-BE49-F238E27FC236}">
                <a16:creationId xmlns:a16="http://schemas.microsoft.com/office/drawing/2014/main" id="{9B613969-27B9-DC46-AE65-3A5C646C1B1F}"/>
              </a:ext>
            </a:extLst>
          </p:cNvPr>
          <p:cNvSpPr/>
          <p:nvPr/>
        </p:nvSpPr>
        <p:spPr>
          <a:xfrm>
            <a:off x="108000" y="144000"/>
            <a:ext cx="2091599" cy="410399"/>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fr-FR" sz="2000" b="1" dirty="0">
              <a:solidFill>
                <a:srgbClr val="FFFFFF"/>
              </a:solidFill>
              <a:latin typeface="Century Gothic" panose="020B0502020202020204" pitchFamily="34" charset="0"/>
            </a:endParaRPr>
          </a:p>
        </p:txBody>
      </p:sp>
      <p:sp>
        <p:nvSpPr>
          <p:cNvPr id="19" name="Rectangle 18">
            <a:extLst>
              <a:ext uri="{FF2B5EF4-FFF2-40B4-BE49-F238E27FC236}">
                <a16:creationId xmlns:a16="http://schemas.microsoft.com/office/drawing/2014/main" id="{B4EE25F0-22B7-5644-8B4E-4F8DC38A3180}"/>
              </a:ext>
            </a:extLst>
          </p:cNvPr>
          <p:cNvSpPr/>
          <p:nvPr/>
        </p:nvSpPr>
        <p:spPr>
          <a:xfrm>
            <a:off x="108000" y="3974394"/>
            <a:ext cx="6642000" cy="584775"/>
          </a:xfrm>
          <a:prstGeom prst="rect">
            <a:avLst/>
          </a:prstGeom>
        </p:spPr>
        <p:txBody>
          <a:bodyPr wrap="square">
            <a:spAutoFit/>
          </a:bodyPr>
          <a:lstStyle/>
          <a:p>
            <a:pPr lvl="0"/>
            <a:r>
              <a:rPr lang="en-GB" sz="1600" dirty="0">
                <a:latin typeface="Century Gothic" panose="020F0302020204030204"/>
              </a:rPr>
              <a:t>Three of the new adjectives you have learned this week also go before the noun:</a:t>
            </a:r>
          </a:p>
        </p:txBody>
      </p:sp>
      <p:sp>
        <p:nvSpPr>
          <p:cNvPr id="39" name="Rectangle 38">
            <a:extLst>
              <a:ext uri="{FF2B5EF4-FFF2-40B4-BE49-F238E27FC236}">
                <a16:creationId xmlns:a16="http://schemas.microsoft.com/office/drawing/2014/main" id="{5B53BE76-95DE-4A49-AEA6-7628F8F85FB3}"/>
              </a:ext>
            </a:extLst>
          </p:cNvPr>
          <p:cNvSpPr/>
          <p:nvPr/>
        </p:nvSpPr>
        <p:spPr>
          <a:xfrm>
            <a:off x="168196" y="4585736"/>
            <a:ext cx="1611585" cy="584775"/>
          </a:xfrm>
          <a:prstGeom prst="rect">
            <a:avLst/>
          </a:prstGeom>
        </p:spPr>
        <p:txBody>
          <a:bodyPr wrap="square">
            <a:spAutoFit/>
          </a:bodyPr>
          <a:lstStyle/>
          <a:p>
            <a:pPr lvl="0"/>
            <a:r>
              <a:rPr lang="en-GB" sz="3200" b="1" dirty="0">
                <a:latin typeface="Century Gothic" panose="020F0302020204030204"/>
                <a:sym typeface="Wingdings" pitchFamily="2" charset="2"/>
              </a:rPr>
              <a:t>N</a:t>
            </a:r>
            <a:r>
              <a:rPr lang="en-GB" sz="2000" b="1" dirty="0">
                <a:latin typeface="Century Gothic" panose="020F0302020204030204"/>
                <a:sym typeface="Wingdings" pitchFamily="2" charset="2"/>
              </a:rPr>
              <a:t>UMBER</a:t>
            </a:r>
            <a:endParaRPr lang="en-GB" sz="2400" b="1" dirty="0">
              <a:latin typeface="Century Gothic" panose="020F0302020204030204"/>
              <a:sym typeface="Wingdings" pitchFamily="2" charset="2"/>
            </a:endParaRPr>
          </a:p>
        </p:txBody>
      </p:sp>
      <p:sp>
        <p:nvSpPr>
          <p:cNvPr id="40" name="Rectangle 39">
            <a:extLst>
              <a:ext uri="{FF2B5EF4-FFF2-40B4-BE49-F238E27FC236}">
                <a16:creationId xmlns:a16="http://schemas.microsoft.com/office/drawing/2014/main" id="{D96E73D0-00BC-5146-AF63-1206FC154913}"/>
              </a:ext>
            </a:extLst>
          </p:cNvPr>
          <p:cNvSpPr/>
          <p:nvPr/>
        </p:nvSpPr>
        <p:spPr>
          <a:xfrm>
            <a:off x="168196" y="5093548"/>
            <a:ext cx="1611585" cy="584775"/>
          </a:xfrm>
          <a:prstGeom prst="rect">
            <a:avLst/>
          </a:prstGeom>
        </p:spPr>
        <p:txBody>
          <a:bodyPr wrap="square">
            <a:spAutoFit/>
          </a:bodyPr>
          <a:lstStyle/>
          <a:p>
            <a:pPr lvl="0"/>
            <a:r>
              <a:rPr lang="en-GB" sz="3200" b="1" dirty="0">
                <a:latin typeface="Century Gothic" panose="020F0302020204030204"/>
                <a:sym typeface="Wingdings" pitchFamily="2" charset="2"/>
              </a:rPr>
              <a:t>O</a:t>
            </a:r>
            <a:r>
              <a:rPr lang="en-GB" sz="2000" b="1" dirty="0">
                <a:latin typeface="Century Gothic" panose="020F0302020204030204"/>
                <a:sym typeface="Wingdings" pitchFamily="2" charset="2"/>
              </a:rPr>
              <a:t>THER</a:t>
            </a:r>
            <a:endParaRPr lang="en-GB" sz="2400" dirty="0">
              <a:latin typeface="Century Gothic" panose="020F0302020204030204"/>
              <a:sym typeface="Wingdings" pitchFamily="2" charset="2"/>
            </a:endParaRPr>
          </a:p>
        </p:txBody>
      </p:sp>
      <p:sp>
        <p:nvSpPr>
          <p:cNvPr id="41" name="Rectangle 40">
            <a:extLst>
              <a:ext uri="{FF2B5EF4-FFF2-40B4-BE49-F238E27FC236}">
                <a16:creationId xmlns:a16="http://schemas.microsoft.com/office/drawing/2014/main" id="{68C4842F-471C-F24B-8E31-59C3267A082F}"/>
              </a:ext>
            </a:extLst>
          </p:cNvPr>
          <p:cNvSpPr/>
          <p:nvPr/>
        </p:nvSpPr>
        <p:spPr>
          <a:xfrm>
            <a:off x="168196" y="5601360"/>
            <a:ext cx="1800478" cy="584775"/>
          </a:xfrm>
          <a:prstGeom prst="rect">
            <a:avLst/>
          </a:prstGeom>
        </p:spPr>
        <p:txBody>
          <a:bodyPr wrap="square">
            <a:spAutoFit/>
          </a:bodyPr>
          <a:lstStyle/>
          <a:p>
            <a:pPr lvl="0"/>
            <a:r>
              <a:rPr lang="en-GB" sz="3200" b="1" dirty="0">
                <a:latin typeface="Century Gothic" panose="020F0302020204030204"/>
                <a:sym typeface="Wingdings" pitchFamily="2" charset="2"/>
              </a:rPr>
              <a:t>S</a:t>
            </a:r>
            <a:r>
              <a:rPr lang="en-GB" sz="2000" b="1" dirty="0">
                <a:latin typeface="Century Gothic" panose="020F0302020204030204"/>
                <a:sym typeface="Wingdings" pitchFamily="2" charset="2"/>
              </a:rPr>
              <a:t>AME</a:t>
            </a:r>
            <a:endParaRPr lang="en-GB" sz="2400" b="1" dirty="0">
              <a:latin typeface="Century Gothic" panose="020F0302020204030204"/>
              <a:sym typeface="Wingdings" pitchFamily="2" charset="2"/>
            </a:endParaRPr>
          </a:p>
        </p:txBody>
      </p:sp>
      <p:sp>
        <p:nvSpPr>
          <p:cNvPr id="42" name="Rectangle 41">
            <a:extLst>
              <a:ext uri="{FF2B5EF4-FFF2-40B4-BE49-F238E27FC236}">
                <a16:creationId xmlns:a16="http://schemas.microsoft.com/office/drawing/2014/main" id="{AE97DF37-03C6-9540-9DE1-2D9F704E3755}"/>
              </a:ext>
            </a:extLst>
          </p:cNvPr>
          <p:cNvSpPr/>
          <p:nvPr/>
        </p:nvSpPr>
        <p:spPr>
          <a:xfrm>
            <a:off x="2033055" y="4384617"/>
            <a:ext cx="4854193" cy="1738233"/>
          </a:xfrm>
          <a:prstGeom prst="rect">
            <a:avLst/>
          </a:prstGeom>
        </p:spPr>
        <p:txBody>
          <a:bodyPr wrap="square">
            <a:spAutoFit/>
          </a:bodyPr>
          <a:lstStyle/>
          <a:p>
            <a:pPr lvl="0"/>
            <a:r>
              <a:rPr lang="en-GB" sz="1600" b="1" dirty="0">
                <a:latin typeface="Century Gothic" panose="020F0302020204030204"/>
                <a:sym typeface="Wingdings" pitchFamily="2" charset="2"/>
              </a:rPr>
              <a:t>MASCULINE</a:t>
            </a:r>
            <a:r>
              <a:rPr lang="en-GB" sz="1600" dirty="0">
                <a:latin typeface="Century Gothic" panose="020F0302020204030204"/>
                <a:sym typeface="Wingdings" pitchFamily="2" charset="2"/>
              </a:rPr>
              <a:t>	</a:t>
            </a:r>
            <a:r>
              <a:rPr lang="en-GB" sz="1600" b="1" dirty="0">
                <a:latin typeface="Century Gothic" panose="020F0302020204030204"/>
                <a:sym typeface="Wingdings" pitchFamily="2" charset="2"/>
              </a:rPr>
              <a:t>FEMININE</a:t>
            </a:r>
            <a:r>
              <a:rPr lang="en-GB" sz="1600" dirty="0">
                <a:latin typeface="Century Gothic" panose="020F0302020204030204"/>
                <a:sym typeface="Wingdings" pitchFamily="2" charset="2"/>
              </a:rPr>
              <a:t>		</a:t>
            </a:r>
            <a:r>
              <a:rPr lang="en-GB" sz="1600" b="1" dirty="0">
                <a:latin typeface="Century Gothic" panose="020F0302020204030204"/>
                <a:sym typeface="Wingdings" pitchFamily="2" charset="2"/>
              </a:rPr>
              <a:t>ENGLISH</a:t>
            </a:r>
          </a:p>
          <a:p>
            <a:pPr lvl="0">
              <a:lnSpc>
                <a:spcPct val="200000"/>
              </a:lnSpc>
            </a:pPr>
            <a:r>
              <a:rPr lang="en-GB" sz="1600" dirty="0" err="1">
                <a:latin typeface="Century Gothic" panose="020F0302020204030204"/>
                <a:sym typeface="Wingdings" pitchFamily="2" charset="2"/>
              </a:rPr>
              <a:t>plusieurs</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plusieurs</a:t>
            </a:r>
            <a:r>
              <a:rPr lang="en-GB" sz="1600" dirty="0">
                <a:latin typeface="Century Gothic" panose="020F0302020204030204"/>
                <a:sym typeface="Wingdings" pitchFamily="2" charset="2"/>
              </a:rPr>
              <a:t>		several</a:t>
            </a:r>
          </a:p>
          <a:p>
            <a:pPr lvl="0">
              <a:lnSpc>
                <a:spcPct val="200000"/>
              </a:lnSpc>
            </a:pPr>
            <a:r>
              <a:rPr lang="en-GB" sz="1600" dirty="0" err="1">
                <a:latin typeface="Century Gothic" panose="020F0302020204030204"/>
                <a:sym typeface="Wingdings" pitchFamily="2" charset="2"/>
              </a:rPr>
              <a:t>autre</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autre</a:t>
            </a:r>
            <a:r>
              <a:rPr lang="en-GB" sz="1600" dirty="0">
                <a:latin typeface="Century Gothic" panose="020F0302020204030204"/>
                <a:sym typeface="Wingdings" pitchFamily="2" charset="2"/>
              </a:rPr>
              <a:t>		other</a:t>
            </a:r>
          </a:p>
          <a:p>
            <a:pPr lvl="0">
              <a:lnSpc>
                <a:spcPct val="200000"/>
              </a:lnSpc>
            </a:pPr>
            <a:r>
              <a:rPr lang="en-GB" sz="1600" dirty="0" err="1">
                <a:latin typeface="Century Gothic" panose="020F0302020204030204"/>
                <a:sym typeface="Wingdings" pitchFamily="2" charset="2"/>
              </a:rPr>
              <a:t>même</a:t>
            </a:r>
            <a:r>
              <a:rPr lang="en-GB" sz="1600" dirty="0">
                <a:latin typeface="Century Gothic" panose="020F0302020204030204"/>
                <a:sym typeface="Wingdings" pitchFamily="2" charset="2"/>
              </a:rPr>
              <a:t>		</a:t>
            </a:r>
            <a:r>
              <a:rPr lang="fr-FR" sz="1600" dirty="0">
                <a:latin typeface="Century Gothic" panose="020F0302020204030204"/>
                <a:sym typeface="Wingdings" pitchFamily="2" charset="2"/>
              </a:rPr>
              <a:t>même</a:t>
            </a:r>
            <a:r>
              <a:rPr lang="en-GB" sz="1600" dirty="0">
                <a:latin typeface="Century Gothic" panose="020F0302020204030204"/>
                <a:sym typeface="Wingdings" pitchFamily="2" charset="2"/>
              </a:rPr>
              <a:t>		same</a:t>
            </a:r>
          </a:p>
        </p:txBody>
      </p:sp>
      <p:sp>
        <p:nvSpPr>
          <p:cNvPr id="43" name="TextBox 42">
            <a:extLst>
              <a:ext uri="{FF2B5EF4-FFF2-40B4-BE49-F238E27FC236}">
                <a16:creationId xmlns:a16="http://schemas.microsoft.com/office/drawing/2014/main" id="{830321C6-2A46-D847-A33B-7561713384CB}"/>
              </a:ext>
            </a:extLst>
          </p:cNvPr>
          <p:cNvSpPr txBox="1"/>
          <p:nvPr/>
        </p:nvSpPr>
        <p:spPr>
          <a:xfrm>
            <a:off x="108000" y="6251118"/>
            <a:ext cx="6757019" cy="2785378"/>
          </a:xfrm>
          <a:prstGeom prst="rect">
            <a:avLst/>
          </a:prstGeom>
          <a:noFill/>
        </p:spPr>
        <p:txBody>
          <a:bodyPr wrap="square" rtlCol="0">
            <a:spAutoFit/>
          </a:bodyPr>
          <a:lstStyle/>
          <a:p>
            <a:pPr>
              <a:defRPr/>
            </a:pPr>
            <a:r>
              <a:rPr lang="en-US" sz="1600" b="1" dirty="0" err="1">
                <a:latin typeface="Century Gothic" panose="020B0502020202020204" pitchFamily="34" charset="0"/>
              </a:rPr>
              <a:t>Autre</a:t>
            </a:r>
            <a:r>
              <a:rPr lang="en-US" sz="1600" dirty="0">
                <a:latin typeface="Century Gothic" panose="020B0502020202020204" pitchFamily="34" charset="0"/>
              </a:rPr>
              <a:t> and </a:t>
            </a:r>
            <a:r>
              <a:rPr lang="en-US" sz="1600" b="1" dirty="0" err="1">
                <a:latin typeface="Century Gothic" panose="020B0502020202020204" pitchFamily="34" charset="0"/>
              </a:rPr>
              <a:t>même</a:t>
            </a:r>
            <a:r>
              <a:rPr lang="en-US" sz="1600" dirty="0">
                <a:latin typeface="Century Gothic" panose="020B0502020202020204" pitchFamily="34" charset="0"/>
              </a:rPr>
              <a:t> are </a:t>
            </a:r>
            <a:r>
              <a:rPr lang="en-US" sz="1600" b="1" dirty="0">
                <a:latin typeface="Century Gothic" panose="020B0502020202020204" pitchFamily="34" charset="0"/>
              </a:rPr>
              <a:t>the same </a:t>
            </a:r>
            <a:r>
              <a:rPr lang="en-US" sz="1600" dirty="0">
                <a:latin typeface="Century Gothic" panose="020B0502020202020204" pitchFamily="34" charset="0"/>
              </a:rPr>
              <a:t>in masculine and feminine:</a:t>
            </a:r>
          </a:p>
          <a:p>
            <a:pPr lvl="0">
              <a:defRPr/>
            </a:pPr>
            <a:endParaRPr lang="en-US" sz="500" dirty="0">
              <a:latin typeface="Century Gothic" panose="020B0502020202020204" pitchFamily="34" charset="0"/>
            </a:endParaRPr>
          </a:p>
          <a:p>
            <a:pPr lvl="0">
              <a:defRPr/>
            </a:pPr>
            <a:r>
              <a:rPr lang="en-US" sz="1400" dirty="0" err="1">
                <a:latin typeface="Century Gothic" panose="020B0502020202020204" pitchFamily="34" charset="0"/>
              </a:rPr>
              <a:t>l’</a:t>
            </a:r>
            <a:r>
              <a:rPr lang="en-US" sz="1400" b="1" dirty="0" err="1">
                <a:latin typeface="Century Gothic" panose="020B0502020202020204" pitchFamily="34" charset="0"/>
              </a:rPr>
              <a:t>autre</a:t>
            </a:r>
            <a:r>
              <a:rPr lang="en-US" sz="1400" b="1" dirty="0">
                <a:latin typeface="Century Gothic" panose="020B0502020202020204" pitchFamily="34" charset="0"/>
              </a:rPr>
              <a:t> </a:t>
            </a:r>
            <a:r>
              <a:rPr lang="en-US" sz="1400" dirty="0">
                <a:latin typeface="Century Gothic" panose="020B0502020202020204" pitchFamily="34" charset="0"/>
              </a:rPr>
              <a:t>bateau (the </a:t>
            </a:r>
            <a:r>
              <a:rPr lang="en-US" sz="1400" b="1" dirty="0">
                <a:latin typeface="Century Gothic" panose="020B0502020202020204" pitchFamily="34" charset="0"/>
              </a:rPr>
              <a:t>other</a:t>
            </a:r>
            <a:r>
              <a:rPr lang="en-US" sz="1400" dirty="0">
                <a:latin typeface="Century Gothic" panose="020B0502020202020204" pitchFamily="34" charset="0"/>
              </a:rPr>
              <a:t> boat)		</a:t>
            </a:r>
          </a:p>
          <a:p>
            <a:pPr lvl="0">
              <a:defRPr/>
            </a:pPr>
            <a:r>
              <a:rPr lang="en-US" sz="1400" dirty="0">
                <a:latin typeface="Century Gothic" panose="020B0502020202020204" pitchFamily="34" charset="0"/>
              </a:rPr>
              <a:t>le </a:t>
            </a:r>
            <a:r>
              <a:rPr lang="en-US" sz="1400" b="1" dirty="0" err="1">
                <a:latin typeface="Century Gothic" panose="020B0502020202020204" pitchFamily="34" charset="0"/>
              </a:rPr>
              <a:t>même</a:t>
            </a:r>
            <a:r>
              <a:rPr lang="en-US" sz="1400" dirty="0">
                <a:latin typeface="Century Gothic" panose="020B0502020202020204" pitchFamily="34" charset="0"/>
              </a:rPr>
              <a:t> bateau (the </a:t>
            </a:r>
            <a:r>
              <a:rPr lang="en-US" sz="1400" b="1" dirty="0">
                <a:latin typeface="Century Gothic" panose="020B0502020202020204" pitchFamily="34" charset="0"/>
              </a:rPr>
              <a:t>same</a:t>
            </a:r>
            <a:r>
              <a:rPr lang="en-US" sz="1400" dirty="0">
                <a:latin typeface="Century Gothic" panose="020B0502020202020204" pitchFamily="34" charset="0"/>
              </a:rPr>
              <a:t> boat)</a:t>
            </a:r>
          </a:p>
          <a:p>
            <a:pPr lvl="0">
              <a:defRPr/>
            </a:pPr>
            <a:endParaRPr lang="en-US" sz="500" dirty="0">
              <a:latin typeface="Century Gothic" panose="020B0502020202020204" pitchFamily="34" charset="0"/>
            </a:endParaRPr>
          </a:p>
          <a:p>
            <a:pPr lvl="0">
              <a:defRPr/>
            </a:pPr>
            <a:endParaRPr lang="en-US" sz="1600" dirty="0">
              <a:latin typeface="Century Gothic" panose="020B0502020202020204" pitchFamily="34" charset="0"/>
            </a:endParaRPr>
          </a:p>
          <a:p>
            <a:pPr lvl="0">
              <a:defRPr/>
            </a:pPr>
            <a:r>
              <a:rPr lang="en-US" sz="1600" dirty="0">
                <a:latin typeface="Century Gothic" panose="020B0502020202020204" pitchFamily="34" charset="0"/>
              </a:rPr>
              <a:t>An </a:t>
            </a:r>
            <a:r>
              <a:rPr lang="en-US" sz="1600" b="1" dirty="0">
                <a:latin typeface="Century Gothic" panose="020B0502020202020204" pitchFamily="34" charset="0"/>
              </a:rPr>
              <a:t>–s </a:t>
            </a:r>
            <a:r>
              <a:rPr lang="en-US" sz="1600" dirty="0">
                <a:latin typeface="Century Gothic" panose="020B0502020202020204" pitchFamily="34" charset="0"/>
              </a:rPr>
              <a:t>is added in the plural:</a:t>
            </a:r>
          </a:p>
          <a:p>
            <a:pPr lvl="0">
              <a:defRPr/>
            </a:pPr>
            <a:endParaRPr lang="en-US" sz="500" dirty="0">
              <a:latin typeface="Century Gothic" panose="020B0502020202020204" pitchFamily="34" charset="0"/>
            </a:endParaRPr>
          </a:p>
          <a:p>
            <a:pPr lvl="0">
              <a:defRPr/>
            </a:pPr>
            <a:r>
              <a:rPr lang="en-US" sz="1400" dirty="0">
                <a:latin typeface="Century Gothic" panose="020B0502020202020204" pitchFamily="34" charset="0"/>
              </a:rPr>
              <a:t>les </a:t>
            </a:r>
            <a:r>
              <a:rPr lang="en-US" sz="1400" b="1" dirty="0" err="1">
                <a:latin typeface="Century Gothic" panose="020B0502020202020204" pitchFamily="34" charset="0"/>
              </a:rPr>
              <a:t>autres</a:t>
            </a:r>
            <a:r>
              <a:rPr lang="en-US" sz="1400" dirty="0">
                <a:latin typeface="Century Gothic" panose="020B0502020202020204" pitchFamily="34" charset="0"/>
              </a:rPr>
              <a:t> bateaux   (the </a:t>
            </a:r>
            <a:r>
              <a:rPr lang="en-US" sz="1400" b="1" dirty="0">
                <a:latin typeface="Century Gothic" panose="020B0502020202020204" pitchFamily="34" charset="0"/>
              </a:rPr>
              <a:t>other</a:t>
            </a:r>
            <a:r>
              <a:rPr lang="en-US" sz="1400" dirty="0">
                <a:latin typeface="Century Gothic" panose="020B0502020202020204" pitchFamily="34" charset="0"/>
              </a:rPr>
              <a:t> boat</a:t>
            </a:r>
            <a:r>
              <a:rPr lang="en-US" sz="1400" b="1" dirty="0">
                <a:latin typeface="Century Gothic" panose="020B0502020202020204" pitchFamily="34" charset="0"/>
              </a:rPr>
              <a:t>s</a:t>
            </a:r>
            <a:r>
              <a:rPr lang="en-US" sz="1400" dirty="0">
                <a:latin typeface="Century Gothic" panose="020B0502020202020204" pitchFamily="34" charset="0"/>
              </a:rPr>
              <a:t>)	</a:t>
            </a:r>
            <a:endParaRPr lang="en-US" sz="1400" b="1" dirty="0">
              <a:latin typeface="Century Gothic" panose="020B0502020202020204" pitchFamily="34" charset="0"/>
            </a:endParaRPr>
          </a:p>
          <a:p>
            <a:pPr lvl="0">
              <a:defRPr/>
            </a:pPr>
            <a:r>
              <a:rPr lang="en-US" sz="1400" dirty="0">
                <a:latin typeface="Century Gothic" panose="020B0502020202020204" pitchFamily="34" charset="0"/>
              </a:rPr>
              <a:t>les </a:t>
            </a:r>
            <a:r>
              <a:rPr lang="en-US" sz="1400" b="1" dirty="0" err="1">
                <a:latin typeface="Century Gothic" panose="020B0502020202020204" pitchFamily="34" charset="0"/>
              </a:rPr>
              <a:t>mêmes</a:t>
            </a:r>
            <a:r>
              <a:rPr lang="en-US" sz="1400" dirty="0">
                <a:latin typeface="Century Gothic" panose="020B0502020202020204" pitchFamily="34" charset="0"/>
              </a:rPr>
              <a:t> bateaux (the </a:t>
            </a:r>
            <a:r>
              <a:rPr lang="en-US" sz="1400" b="1" dirty="0">
                <a:latin typeface="Century Gothic" panose="020B0502020202020204" pitchFamily="34" charset="0"/>
              </a:rPr>
              <a:t>same</a:t>
            </a:r>
            <a:r>
              <a:rPr lang="en-US" sz="1400" dirty="0">
                <a:latin typeface="Century Gothic" panose="020B0502020202020204" pitchFamily="34" charset="0"/>
              </a:rPr>
              <a:t> boat</a:t>
            </a:r>
            <a:r>
              <a:rPr lang="en-US" sz="1400" b="1" dirty="0">
                <a:latin typeface="Century Gothic" panose="020B0502020202020204" pitchFamily="34" charset="0"/>
              </a:rPr>
              <a:t>s</a:t>
            </a:r>
            <a:r>
              <a:rPr lang="en-US" sz="1400" dirty="0">
                <a:latin typeface="Century Gothic" panose="020B0502020202020204" pitchFamily="34" charset="0"/>
              </a:rPr>
              <a:t>)</a:t>
            </a:r>
            <a:endParaRPr lang="en-US" sz="500" b="1" dirty="0">
              <a:latin typeface="Century Gothic" panose="020B0502020202020204" pitchFamily="34" charset="0"/>
            </a:endParaRPr>
          </a:p>
          <a:p>
            <a:pPr lvl="0">
              <a:defRPr/>
            </a:pPr>
            <a:endParaRPr lang="en-US" sz="1600" b="1" dirty="0">
              <a:latin typeface="Century Gothic" panose="020B0502020202020204" pitchFamily="34" charset="0"/>
            </a:endParaRPr>
          </a:p>
          <a:p>
            <a:pPr lvl="0">
              <a:defRPr/>
            </a:pPr>
            <a:r>
              <a:rPr lang="en-US" sz="1600" b="1" dirty="0" err="1">
                <a:latin typeface="Century Gothic" panose="020B0502020202020204" pitchFamily="34" charset="0"/>
              </a:rPr>
              <a:t>Plusieurs</a:t>
            </a:r>
            <a:r>
              <a:rPr lang="en-US" sz="1600" b="1" dirty="0">
                <a:latin typeface="Century Gothic" panose="020B0502020202020204" pitchFamily="34" charset="0"/>
              </a:rPr>
              <a:t> </a:t>
            </a:r>
            <a:r>
              <a:rPr lang="en-US" sz="1600" dirty="0">
                <a:latin typeface="Century Gothic" panose="020B0502020202020204" pitchFamily="34" charset="0"/>
              </a:rPr>
              <a:t>is always plural and doesn’t change in the feminine form.</a:t>
            </a:r>
          </a:p>
          <a:p>
            <a:pPr lvl="0">
              <a:defRPr/>
            </a:pPr>
            <a:endParaRPr lang="en-US" sz="500" b="1" dirty="0">
              <a:latin typeface="Century Gothic" panose="020B0502020202020204" pitchFamily="34" charset="0"/>
            </a:endParaRPr>
          </a:p>
          <a:p>
            <a:pPr lvl="0">
              <a:defRPr/>
            </a:pPr>
            <a:r>
              <a:rPr lang="en-US" sz="1400" b="1" dirty="0" err="1">
                <a:latin typeface="Century Gothic" panose="020B0502020202020204" pitchFamily="34" charset="0"/>
              </a:rPr>
              <a:t>plusieurs</a:t>
            </a:r>
            <a:r>
              <a:rPr lang="en-US" sz="1400" dirty="0">
                <a:latin typeface="Century Gothic" panose="020B0502020202020204" pitchFamily="34" charset="0"/>
              </a:rPr>
              <a:t> bateaux	(</a:t>
            </a:r>
            <a:r>
              <a:rPr lang="en-US" sz="1400" b="1" dirty="0">
                <a:latin typeface="Century Gothic" panose="020B0502020202020204" pitchFamily="34" charset="0"/>
              </a:rPr>
              <a:t>several</a:t>
            </a:r>
            <a:r>
              <a:rPr lang="en-US" sz="1400" dirty="0">
                <a:latin typeface="Century Gothic" panose="020B0502020202020204" pitchFamily="34" charset="0"/>
              </a:rPr>
              <a:t> boat</a:t>
            </a:r>
            <a:r>
              <a:rPr lang="en-US" sz="1400" b="1" dirty="0">
                <a:latin typeface="Century Gothic" panose="020B0502020202020204" pitchFamily="34" charset="0"/>
              </a:rPr>
              <a:t>s</a:t>
            </a:r>
            <a:r>
              <a:rPr lang="en-US" sz="1400" dirty="0">
                <a:latin typeface="Century Gothic" panose="020B0502020202020204" pitchFamily="34" charset="0"/>
              </a:rPr>
              <a:t>)</a:t>
            </a:r>
            <a:r>
              <a:rPr lang="en-US" sz="1400" b="1" dirty="0">
                <a:latin typeface="Century Gothic" panose="020B0502020202020204" pitchFamily="34" charset="0"/>
              </a:rPr>
              <a:t>	</a:t>
            </a:r>
            <a:r>
              <a:rPr lang="en-US" sz="1400" dirty="0">
                <a:latin typeface="Century Gothic" panose="020B0502020202020204" pitchFamily="34" charset="0"/>
              </a:rPr>
              <a:t>	</a:t>
            </a:r>
            <a:endParaRPr lang="en-US" sz="1600" dirty="0">
              <a:latin typeface="Century Gothic" panose="020B0502020202020204" pitchFamily="34" charset="0"/>
            </a:endParaRPr>
          </a:p>
        </p:txBody>
      </p:sp>
      <p:sp>
        <p:nvSpPr>
          <p:cNvPr id="44" name="TextBox 43">
            <a:extLst>
              <a:ext uri="{FF2B5EF4-FFF2-40B4-BE49-F238E27FC236}">
                <a16:creationId xmlns:a16="http://schemas.microsoft.com/office/drawing/2014/main" id="{209E3F6B-CC11-5845-BAE4-3C83E15808BA}"/>
              </a:ext>
            </a:extLst>
          </p:cNvPr>
          <p:cNvSpPr txBox="1"/>
          <p:nvPr/>
        </p:nvSpPr>
        <p:spPr>
          <a:xfrm>
            <a:off x="3493381" y="6533073"/>
            <a:ext cx="3201517" cy="523220"/>
          </a:xfrm>
          <a:prstGeom prst="rect">
            <a:avLst/>
          </a:prstGeom>
          <a:noFill/>
        </p:spPr>
        <p:txBody>
          <a:bodyPr wrap="none" rtlCol="0">
            <a:spAutoFit/>
          </a:bodyPr>
          <a:lstStyle/>
          <a:p>
            <a:r>
              <a:rPr lang="en-US" sz="1400" dirty="0" err="1">
                <a:latin typeface="Century Gothic" panose="020B0502020202020204" pitchFamily="34" charset="0"/>
              </a:rPr>
              <a:t>une</a:t>
            </a:r>
            <a:r>
              <a:rPr lang="en-US" sz="1400" dirty="0">
                <a:latin typeface="Century Gothic" panose="020B0502020202020204" pitchFamily="34" charset="0"/>
              </a:rPr>
              <a:t> </a:t>
            </a:r>
            <a:r>
              <a:rPr lang="en-US" sz="1400" b="1" dirty="0" err="1">
                <a:latin typeface="Century Gothic" panose="020B0502020202020204" pitchFamily="34" charset="0"/>
              </a:rPr>
              <a:t>autre</a:t>
            </a:r>
            <a:r>
              <a:rPr lang="en-US" sz="1400" b="1" dirty="0">
                <a:latin typeface="Century Gothic" panose="020B0502020202020204" pitchFamily="34" charset="0"/>
              </a:rPr>
              <a:t> </a:t>
            </a:r>
            <a:r>
              <a:rPr lang="en-US" sz="1400" dirty="0" err="1">
                <a:latin typeface="Century Gothic" panose="020B0502020202020204" pitchFamily="34" charset="0"/>
              </a:rPr>
              <a:t>maison</a:t>
            </a:r>
            <a:r>
              <a:rPr lang="en-US" sz="1400" dirty="0">
                <a:latin typeface="Century Gothic" panose="020B0502020202020204" pitchFamily="34" charset="0"/>
              </a:rPr>
              <a:t> (</a:t>
            </a:r>
            <a:r>
              <a:rPr lang="en-US" sz="1400" b="1" dirty="0">
                <a:latin typeface="Century Gothic" panose="020B0502020202020204" pitchFamily="34" charset="0"/>
              </a:rPr>
              <a:t>an</a:t>
            </a:r>
            <a:r>
              <a:rPr lang="en-US" sz="1400" dirty="0">
                <a:latin typeface="Century Gothic" panose="020B0502020202020204" pitchFamily="34" charset="0"/>
              </a:rPr>
              <a:t>other house)</a:t>
            </a:r>
          </a:p>
          <a:p>
            <a:r>
              <a:rPr lang="en-US" sz="1400" dirty="0">
                <a:latin typeface="Century Gothic" panose="020B0502020202020204" pitchFamily="34" charset="0"/>
              </a:rPr>
              <a:t>la </a:t>
            </a:r>
            <a:r>
              <a:rPr lang="en-US" sz="1400" b="1" dirty="0" err="1">
                <a:latin typeface="Century Gothic" panose="020B0502020202020204" pitchFamily="34" charset="0"/>
              </a:rPr>
              <a:t>même</a:t>
            </a:r>
            <a:r>
              <a:rPr lang="en-US" sz="1400" dirty="0">
                <a:latin typeface="Century Gothic" panose="020B0502020202020204" pitchFamily="34" charset="0"/>
              </a:rPr>
              <a:t> </a:t>
            </a:r>
            <a:r>
              <a:rPr lang="en-US" sz="1400" dirty="0" err="1">
                <a:latin typeface="Century Gothic" panose="020B0502020202020204" pitchFamily="34" charset="0"/>
              </a:rPr>
              <a:t>maison</a:t>
            </a:r>
            <a:r>
              <a:rPr lang="en-US" sz="1400" dirty="0">
                <a:latin typeface="Century Gothic" panose="020B0502020202020204" pitchFamily="34" charset="0"/>
              </a:rPr>
              <a:t> (the </a:t>
            </a:r>
            <a:r>
              <a:rPr lang="en-US" sz="1400" b="1" dirty="0">
                <a:latin typeface="Century Gothic" panose="020B0502020202020204" pitchFamily="34" charset="0"/>
              </a:rPr>
              <a:t>same</a:t>
            </a:r>
            <a:r>
              <a:rPr lang="en-US" sz="1400" dirty="0">
                <a:latin typeface="Century Gothic" panose="020B0502020202020204" pitchFamily="34" charset="0"/>
              </a:rPr>
              <a:t> house)</a:t>
            </a:r>
          </a:p>
        </p:txBody>
      </p:sp>
      <p:sp>
        <p:nvSpPr>
          <p:cNvPr id="45" name="TextBox 44">
            <a:extLst>
              <a:ext uri="{FF2B5EF4-FFF2-40B4-BE49-F238E27FC236}">
                <a16:creationId xmlns:a16="http://schemas.microsoft.com/office/drawing/2014/main" id="{B0747086-6D11-AB4D-85B5-8C989AC4BE1D}"/>
              </a:ext>
            </a:extLst>
          </p:cNvPr>
          <p:cNvSpPr txBox="1"/>
          <p:nvPr/>
        </p:nvSpPr>
        <p:spPr>
          <a:xfrm>
            <a:off x="3493381" y="7646381"/>
            <a:ext cx="3493264" cy="523220"/>
          </a:xfrm>
          <a:prstGeom prst="rect">
            <a:avLst/>
          </a:prstGeom>
          <a:noFill/>
        </p:spPr>
        <p:txBody>
          <a:bodyPr wrap="none" rtlCol="0">
            <a:spAutoFit/>
          </a:bodyPr>
          <a:lstStyle/>
          <a:p>
            <a:pPr lvl="0">
              <a:defRPr/>
            </a:pPr>
            <a:r>
              <a:rPr lang="en-US" sz="1400" b="1" dirty="0" err="1">
                <a:latin typeface="Century Gothic" panose="020B0502020202020204" pitchFamily="34" charset="0"/>
              </a:rPr>
              <a:t>d’autres</a:t>
            </a:r>
            <a:r>
              <a:rPr lang="en-US" sz="1400" dirty="0">
                <a:latin typeface="Century Gothic" panose="020B0502020202020204" pitchFamily="34" charset="0"/>
              </a:rPr>
              <a:t> </a:t>
            </a:r>
            <a:r>
              <a:rPr lang="en-US" sz="1400" dirty="0" err="1">
                <a:latin typeface="Century Gothic" panose="020B0502020202020204" pitchFamily="34" charset="0"/>
              </a:rPr>
              <a:t>maisons</a:t>
            </a:r>
            <a:r>
              <a:rPr lang="en-US" sz="1400" dirty="0">
                <a:latin typeface="Century Gothic" panose="020B0502020202020204" pitchFamily="34" charset="0"/>
              </a:rPr>
              <a:t> (some </a:t>
            </a:r>
            <a:r>
              <a:rPr lang="en-US" sz="1400" b="1" dirty="0">
                <a:latin typeface="Century Gothic" panose="020B0502020202020204" pitchFamily="34" charset="0"/>
              </a:rPr>
              <a:t>other</a:t>
            </a:r>
            <a:r>
              <a:rPr lang="en-US" sz="1400" dirty="0">
                <a:latin typeface="Century Gothic" panose="020B0502020202020204" pitchFamily="34" charset="0"/>
              </a:rPr>
              <a:t> house</a:t>
            </a:r>
            <a:r>
              <a:rPr lang="en-US" sz="1400" b="1" dirty="0">
                <a:latin typeface="Century Gothic" panose="020B0502020202020204" pitchFamily="34" charset="0"/>
              </a:rPr>
              <a:t>s</a:t>
            </a:r>
            <a:r>
              <a:rPr lang="en-US" sz="1400" dirty="0">
                <a:latin typeface="Century Gothic" panose="020B0502020202020204" pitchFamily="34" charset="0"/>
              </a:rPr>
              <a:t>)</a:t>
            </a:r>
            <a:endParaRPr lang="en-US" sz="1400" b="1" dirty="0">
              <a:latin typeface="Century Gothic" panose="020B0502020202020204" pitchFamily="34" charset="0"/>
            </a:endParaRPr>
          </a:p>
          <a:p>
            <a:pPr lvl="0">
              <a:defRPr/>
            </a:pPr>
            <a:r>
              <a:rPr lang="en-US" sz="1400" dirty="0">
                <a:latin typeface="Century Gothic" panose="020B0502020202020204" pitchFamily="34" charset="0"/>
              </a:rPr>
              <a:t>les </a:t>
            </a:r>
            <a:r>
              <a:rPr lang="en-US" sz="1400" b="1" dirty="0" err="1">
                <a:latin typeface="Century Gothic" panose="020B0502020202020204" pitchFamily="34" charset="0"/>
              </a:rPr>
              <a:t>mêmes</a:t>
            </a:r>
            <a:r>
              <a:rPr lang="en-US" sz="1400" dirty="0">
                <a:latin typeface="Century Gothic" panose="020B0502020202020204" pitchFamily="34" charset="0"/>
              </a:rPr>
              <a:t> </a:t>
            </a:r>
            <a:r>
              <a:rPr lang="en-US" sz="1400" dirty="0" err="1">
                <a:latin typeface="Century Gothic" panose="020B0502020202020204" pitchFamily="34" charset="0"/>
              </a:rPr>
              <a:t>maisons</a:t>
            </a:r>
            <a:r>
              <a:rPr lang="en-US" sz="1400" dirty="0">
                <a:latin typeface="Century Gothic" panose="020B0502020202020204" pitchFamily="34" charset="0"/>
              </a:rPr>
              <a:t> (the </a:t>
            </a:r>
            <a:r>
              <a:rPr lang="en-US" sz="1400" b="1" dirty="0">
                <a:latin typeface="Century Gothic" panose="020B0502020202020204" pitchFamily="34" charset="0"/>
              </a:rPr>
              <a:t>same</a:t>
            </a:r>
            <a:r>
              <a:rPr lang="en-US" sz="1400" dirty="0">
                <a:latin typeface="Century Gothic" panose="020B0502020202020204" pitchFamily="34" charset="0"/>
              </a:rPr>
              <a:t> house</a:t>
            </a:r>
            <a:r>
              <a:rPr lang="en-US" sz="1400" b="1" dirty="0">
                <a:latin typeface="Century Gothic" panose="020B0502020202020204" pitchFamily="34" charset="0"/>
              </a:rPr>
              <a:t>s</a:t>
            </a:r>
            <a:r>
              <a:rPr lang="en-US" sz="1400" dirty="0">
                <a:latin typeface="Century Gothic" panose="020B0502020202020204" pitchFamily="34" charset="0"/>
              </a:rPr>
              <a:t>)</a:t>
            </a:r>
          </a:p>
        </p:txBody>
      </p:sp>
      <p:sp>
        <p:nvSpPr>
          <p:cNvPr id="46" name="TextBox 45">
            <a:extLst>
              <a:ext uri="{FF2B5EF4-FFF2-40B4-BE49-F238E27FC236}">
                <a16:creationId xmlns:a16="http://schemas.microsoft.com/office/drawing/2014/main" id="{D98288EB-243B-274D-9B25-3688B7F24A33}"/>
              </a:ext>
            </a:extLst>
          </p:cNvPr>
          <p:cNvSpPr txBox="1"/>
          <p:nvPr/>
        </p:nvSpPr>
        <p:spPr>
          <a:xfrm>
            <a:off x="3493381" y="8621304"/>
            <a:ext cx="3135795" cy="307777"/>
          </a:xfrm>
          <a:prstGeom prst="rect">
            <a:avLst/>
          </a:prstGeom>
          <a:noFill/>
        </p:spPr>
        <p:txBody>
          <a:bodyPr wrap="none" rtlCol="0">
            <a:spAutoFit/>
          </a:bodyPr>
          <a:lstStyle/>
          <a:p>
            <a:pPr lvl="0">
              <a:defRPr/>
            </a:pPr>
            <a:r>
              <a:rPr lang="en-US" sz="1400" b="1" dirty="0" err="1">
                <a:latin typeface="Century Gothic" panose="020B0502020202020204" pitchFamily="34" charset="0"/>
              </a:rPr>
              <a:t>plusieurs</a:t>
            </a:r>
            <a:r>
              <a:rPr lang="en-US" sz="1400" dirty="0">
                <a:latin typeface="Century Gothic" panose="020B0502020202020204" pitchFamily="34" charset="0"/>
              </a:rPr>
              <a:t> </a:t>
            </a:r>
            <a:r>
              <a:rPr lang="en-US" sz="1400" dirty="0" err="1">
                <a:latin typeface="Century Gothic" panose="020B0502020202020204" pitchFamily="34" charset="0"/>
              </a:rPr>
              <a:t>maisons</a:t>
            </a:r>
            <a:r>
              <a:rPr lang="en-US" sz="1400" dirty="0">
                <a:latin typeface="Century Gothic" panose="020B0502020202020204" pitchFamily="34" charset="0"/>
              </a:rPr>
              <a:t> (</a:t>
            </a:r>
            <a:r>
              <a:rPr lang="en-US" sz="1400" b="1" dirty="0">
                <a:latin typeface="Century Gothic" panose="020B0502020202020204" pitchFamily="34" charset="0"/>
              </a:rPr>
              <a:t>several</a:t>
            </a:r>
            <a:r>
              <a:rPr lang="en-US" sz="1400" dirty="0">
                <a:latin typeface="Century Gothic" panose="020B0502020202020204" pitchFamily="34" charset="0"/>
              </a:rPr>
              <a:t> house</a:t>
            </a:r>
            <a:r>
              <a:rPr lang="en-US" sz="1400" b="1" dirty="0">
                <a:latin typeface="Century Gothic" panose="020B0502020202020204" pitchFamily="34" charset="0"/>
              </a:rPr>
              <a:t>s</a:t>
            </a:r>
            <a:r>
              <a:rPr lang="en-US" sz="1400" dirty="0">
                <a:latin typeface="Century Gothic" panose="020B0502020202020204" pitchFamily="34" charset="0"/>
              </a:rPr>
              <a:t>)</a:t>
            </a:r>
            <a:endParaRPr lang="en-US" sz="1400" b="1" dirty="0">
              <a:latin typeface="Century Gothic" panose="020B0502020202020204" pitchFamily="34" charset="0"/>
            </a:endParaRPr>
          </a:p>
        </p:txBody>
      </p:sp>
      <p:sp>
        <p:nvSpPr>
          <p:cNvPr id="47" name="Speech Bubble: Rectangle with Corners Rounded 20">
            <a:extLst>
              <a:ext uri="{FF2B5EF4-FFF2-40B4-BE49-F238E27FC236}">
                <a16:creationId xmlns:a16="http://schemas.microsoft.com/office/drawing/2014/main" id="{EBB5FDBD-B452-474F-9541-8E3ABAA2325C}"/>
              </a:ext>
            </a:extLst>
          </p:cNvPr>
          <p:cNvSpPr/>
          <p:nvPr/>
        </p:nvSpPr>
        <p:spPr>
          <a:xfrm>
            <a:off x="3580769" y="7258029"/>
            <a:ext cx="2961017" cy="304500"/>
          </a:xfrm>
          <a:prstGeom prst="wedgeRoundRectCallout">
            <a:avLst>
              <a:gd name="adj1" fmla="val -31279"/>
              <a:gd name="adj2" fmla="val 68830"/>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latin typeface="Century Gothic" panose="020F0302020204030204"/>
              </a:rPr>
              <a:t>des</a:t>
            </a:r>
            <a:r>
              <a:rPr lang="en-GB" sz="1400" kern="0" dirty="0">
                <a:latin typeface="Century Gothic" panose="020F0302020204030204"/>
              </a:rPr>
              <a:t> changes to </a:t>
            </a:r>
            <a:r>
              <a:rPr lang="en-GB" sz="1400" b="1" kern="0" dirty="0">
                <a:latin typeface="Century Gothic" panose="020F0302020204030204"/>
              </a:rPr>
              <a:t>d’ </a:t>
            </a:r>
            <a:r>
              <a:rPr lang="en-GB" sz="1400" kern="0" dirty="0">
                <a:latin typeface="Century Gothic" panose="020F0302020204030204"/>
              </a:rPr>
              <a:t>before </a:t>
            </a:r>
            <a:r>
              <a:rPr lang="en-GB" sz="1400" b="1" kern="0" dirty="0" err="1">
                <a:latin typeface="Century Gothic" panose="020F0302020204030204"/>
              </a:rPr>
              <a:t>autre</a:t>
            </a:r>
            <a:endParaRPr kumimoji="0" lang="en-GB" sz="1400" b="1" i="0" u="none" strike="noStrike" kern="0" cap="none" spc="0" normalizeH="0" baseline="0" noProof="0" dirty="0">
              <a:ln>
                <a:noFill/>
              </a:ln>
              <a:effectLst/>
              <a:uLnTx/>
              <a:uFillTx/>
              <a:latin typeface="Century Gothic" panose="020F0302020204030204"/>
              <a:ea typeface="+mn-ea"/>
              <a:cs typeface="+mn-cs"/>
            </a:endParaRPr>
          </a:p>
        </p:txBody>
      </p:sp>
      <p:sp>
        <p:nvSpPr>
          <p:cNvPr id="22" name="Rectangle 21">
            <a:extLst>
              <a:ext uri="{FF2B5EF4-FFF2-40B4-BE49-F238E27FC236}">
                <a16:creationId xmlns:a16="http://schemas.microsoft.com/office/drawing/2014/main" id="{3D233039-0AE9-444D-9E73-8CC88FA851C1}"/>
              </a:ext>
            </a:extLst>
          </p:cNvPr>
          <p:cNvSpPr/>
          <p:nvPr/>
        </p:nvSpPr>
        <p:spPr>
          <a:xfrm>
            <a:off x="168299" y="1583236"/>
            <a:ext cx="4337000" cy="2341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ct val="150000"/>
              </a:lnSpc>
            </a:pPr>
            <a:r>
              <a:rPr lang="en-GB" sz="2000" b="1" dirty="0">
                <a:solidFill>
                  <a:schemeClr val="tx1"/>
                </a:solidFill>
                <a:latin typeface="Century Gothic" panose="020B0502020202020204" pitchFamily="34" charset="0"/>
              </a:rPr>
              <a:t>Before a noun</a:t>
            </a:r>
          </a:p>
          <a:p>
            <a:pPr algn="ctr">
              <a:lnSpc>
                <a:spcPct val="150000"/>
              </a:lnSpc>
            </a:pPr>
            <a:r>
              <a:rPr lang="en-GB" dirty="0">
                <a:solidFill>
                  <a:schemeClr val="tx1"/>
                </a:solidFill>
                <a:latin typeface="Century Gothic" panose="020B0502020202020204" pitchFamily="34" charset="0"/>
              </a:rPr>
              <a:t>beau/belle</a:t>
            </a:r>
          </a:p>
          <a:p>
            <a:pPr algn="ctr">
              <a:lnSpc>
                <a:spcPct val="150000"/>
              </a:lnSpc>
            </a:pPr>
            <a:r>
              <a:rPr lang="en-GB" dirty="0" err="1">
                <a:solidFill>
                  <a:schemeClr val="tx1"/>
                </a:solidFill>
                <a:latin typeface="Century Gothic" panose="020B0502020202020204" pitchFamily="34" charset="0"/>
              </a:rPr>
              <a:t>jeune</a:t>
            </a:r>
            <a:r>
              <a:rPr lang="en-GB" dirty="0">
                <a:solidFill>
                  <a:schemeClr val="tx1"/>
                </a:solidFill>
                <a:latin typeface="Century Gothic" panose="020B0502020202020204" pitchFamily="34" charset="0"/>
              </a:rPr>
              <a:t>, </a:t>
            </a:r>
            <a:r>
              <a:rPr lang="en-GB" dirty="0" err="1">
                <a:solidFill>
                  <a:schemeClr val="tx1"/>
                </a:solidFill>
                <a:latin typeface="Century Gothic" panose="020B0502020202020204" pitchFamily="34" charset="0"/>
              </a:rPr>
              <a:t>vieux</a:t>
            </a:r>
            <a:r>
              <a:rPr lang="en-GB" dirty="0">
                <a:solidFill>
                  <a:schemeClr val="tx1"/>
                </a:solidFill>
                <a:latin typeface="Century Gothic" panose="020B0502020202020204" pitchFamily="34" charset="0"/>
              </a:rPr>
              <a:t>/</a:t>
            </a:r>
            <a:r>
              <a:rPr lang="en-GB" dirty="0" err="1">
                <a:solidFill>
                  <a:schemeClr val="tx1"/>
                </a:solidFill>
                <a:latin typeface="Century Gothic" panose="020B0502020202020204" pitchFamily="34" charset="0"/>
              </a:rPr>
              <a:t>vieille</a:t>
            </a:r>
            <a:r>
              <a:rPr lang="en-GB" dirty="0">
                <a:solidFill>
                  <a:schemeClr val="tx1"/>
                </a:solidFill>
                <a:latin typeface="Century Gothic" panose="020B0502020202020204" pitchFamily="34" charset="0"/>
              </a:rPr>
              <a:t>, nouveau/nouvelle</a:t>
            </a:r>
          </a:p>
          <a:p>
            <a:pPr algn="ctr">
              <a:lnSpc>
                <a:spcPct val="150000"/>
              </a:lnSpc>
            </a:pPr>
            <a:r>
              <a:rPr lang="en-GB" dirty="0">
                <a:solidFill>
                  <a:schemeClr val="tx1"/>
                </a:solidFill>
                <a:latin typeface="Century Gothic" panose="020B0502020202020204" pitchFamily="34" charset="0"/>
              </a:rPr>
              <a:t>bon(ne), </a:t>
            </a:r>
            <a:r>
              <a:rPr lang="en-GB" dirty="0" err="1">
                <a:solidFill>
                  <a:schemeClr val="tx1"/>
                </a:solidFill>
                <a:latin typeface="Century Gothic" panose="020B0502020202020204" pitchFamily="34" charset="0"/>
              </a:rPr>
              <a:t>mauvais</a:t>
            </a:r>
            <a:r>
              <a:rPr lang="en-GB" dirty="0">
                <a:solidFill>
                  <a:schemeClr val="tx1"/>
                </a:solidFill>
                <a:latin typeface="Century Gothic" panose="020B0502020202020204" pitchFamily="34" charset="0"/>
              </a:rPr>
              <a:t>(e)</a:t>
            </a:r>
          </a:p>
          <a:p>
            <a:pPr algn="ctr">
              <a:lnSpc>
                <a:spcPct val="150000"/>
              </a:lnSpc>
            </a:pPr>
            <a:r>
              <a:rPr lang="en-GB" dirty="0">
                <a:solidFill>
                  <a:schemeClr val="tx1"/>
                </a:solidFill>
                <a:latin typeface="Century Gothic" panose="020B0502020202020204" pitchFamily="34" charset="0"/>
              </a:rPr>
              <a:t>grand(e), petit(e), haut(e</a:t>
            </a:r>
            <a:r>
              <a:rPr lang="en-GB" sz="2000" dirty="0">
                <a:solidFill>
                  <a:schemeClr val="tx1"/>
                </a:solidFill>
                <a:latin typeface="Century Gothic" panose="020B0502020202020204" pitchFamily="34" charset="0"/>
              </a:rPr>
              <a:t>)</a:t>
            </a:r>
          </a:p>
        </p:txBody>
      </p:sp>
      <p:sp>
        <p:nvSpPr>
          <p:cNvPr id="23" name="Rectangle 22">
            <a:extLst>
              <a:ext uri="{FF2B5EF4-FFF2-40B4-BE49-F238E27FC236}">
                <a16:creationId xmlns:a16="http://schemas.microsoft.com/office/drawing/2014/main" id="{BFAB710A-9EEA-4D46-801D-C2C4F492F201}"/>
              </a:ext>
            </a:extLst>
          </p:cNvPr>
          <p:cNvSpPr/>
          <p:nvPr/>
        </p:nvSpPr>
        <p:spPr>
          <a:xfrm>
            <a:off x="4957780" y="1583236"/>
            <a:ext cx="1711580" cy="2341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sz="2000" b="1" dirty="0">
                <a:solidFill>
                  <a:schemeClr val="tx1"/>
                </a:solidFill>
                <a:latin typeface="Century Gothic" panose="020B0502020202020204" pitchFamily="34" charset="0"/>
              </a:rPr>
              <a:t>BAGS</a:t>
            </a:r>
          </a:p>
          <a:p>
            <a:pPr>
              <a:lnSpc>
                <a:spcPct val="150000"/>
              </a:lnSpc>
            </a:pPr>
            <a:r>
              <a:rPr lang="en-GB" sz="2000" b="1" dirty="0">
                <a:solidFill>
                  <a:schemeClr val="tx1"/>
                </a:solidFill>
                <a:latin typeface="Century Gothic" panose="020B0502020202020204" pitchFamily="34" charset="0"/>
              </a:rPr>
              <a:t>B</a:t>
            </a:r>
            <a:r>
              <a:rPr lang="en-GB" sz="2000" dirty="0">
                <a:solidFill>
                  <a:schemeClr val="tx1"/>
                </a:solidFill>
                <a:latin typeface="Century Gothic" panose="020B0502020202020204" pitchFamily="34" charset="0"/>
              </a:rPr>
              <a:t>EAUTY</a:t>
            </a:r>
          </a:p>
          <a:p>
            <a:pPr>
              <a:lnSpc>
                <a:spcPct val="150000"/>
              </a:lnSpc>
            </a:pPr>
            <a:r>
              <a:rPr lang="en-GB" sz="2000" b="1" dirty="0">
                <a:solidFill>
                  <a:schemeClr val="tx1"/>
                </a:solidFill>
                <a:latin typeface="Century Gothic" panose="020B0502020202020204" pitchFamily="34" charset="0"/>
              </a:rPr>
              <a:t>A</a:t>
            </a:r>
            <a:r>
              <a:rPr lang="en-GB" sz="2000" dirty="0">
                <a:solidFill>
                  <a:schemeClr val="tx1"/>
                </a:solidFill>
                <a:latin typeface="Century Gothic" panose="020B0502020202020204" pitchFamily="34" charset="0"/>
              </a:rPr>
              <a:t>GE</a:t>
            </a:r>
          </a:p>
          <a:p>
            <a:pPr>
              <a:lnSpc>
                <a:spcPct val="150000"/>
              </a:lnSpc>
            </a:pPr>
            <a:r>
              <a:rPr lang="en-GB" sz="2000" b="1" dirty="0">
                <a:solidFill>
                  <a:schemeClr val="tx1"/>
                </a:solidFill>
                <a:latin typeface="Century Gothic" panose="020B0502020202020204" pitchFamily="34" charset="0"/>
              </a:rPr>
              <a:t>G</a:t>
            </a:r>
            <a:r>
              <a:rPr lang="en-GB" sz="2000" dirty="0">
                <a:solidFill>
                  <a:schemeClr val="tx1"/>
                </a:solidFill>
                <a:latin typeface="Century Gothic" panose="020B0502020202020204" pitchFamily="34" charset="0"/>
              </a:rPr>
              <a:t>OODNESS</a:t>
            </a:r>
          </a:p>
          <a:p>
            <a:pPr>
              <a:lnSpc>
                <a:spcPct val="150000"/>
              </a:lnSpc>
            </a:pPr>
            <a:r>
              <a:rPr lang="en-GB" sz="2000" b="1" dirty="0">
                <a:solidFill>
                  <a:schemeClr val="tx1"/>
                </a:solidFill>
                <a:latin typeface="Century Gothic" panose="020B0502020202020204" pitchFamily="34" charset="0"/>
              </a:rPr>
              <a:t>S</a:t>
            </a:r>
            <a:r>
              <a:rPr lang="en-GB" sz="2000" dirty="0">
                <a:solidFill>
                  <a:schemeClr val="tx1"/>
                </a:solidFill>
                <a:latin typeface="Century Gothic" panose="020B0502020202020204" pitchFamily="34" charset="0"/>
              </a:rPr>
              <a:t>IZE</a:t>
            </a:r>
          </a:p>
        </p:txBody>
      </p:sp>
      <p:cxnSp>
        <p:nvCxnSpPr>
          <p:cNvPr id="24" name="Straight Arrow Connector 23" descr="Arrow pointing to the left from beauty to beau/belle">
            <a:extLst>
              <a:ext uri="{FF2B5EF4-FFF2-40B4-BE49-F238E27FC236}">
                <a16:creationId xmlns:a16="http://schemas.microsoft.com/office/drawing/2014/main" id="{9D4D7EEC-5D7D-47D5-BAC6-46522AC8019A}"/>
              </a:ext>
            </a:extLst>
          </p:cNvPr>
          <p:cNvCxnSpPr>
            <a:cxnSpLocks/>
          </p:cNvCxnSpPr>
          <p:nvPr/>
        </p:nvCxnSpPr>
        <p:spPr>
          <a:xfrm flipH="1">
            <a:off x="4519854" y="2337538"/>
            <a:ext cx="437926" cy="0"/>
          </a:xfrm>
          <a:prstGeom prst="straightConnector1">
            <a:avLst/>
          </a:prstGeom>
          <a:ln w="76200">
            <a:solidFill>
              <a:srgbClr val="E65D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descr="Arrow pointing to the left from age to jeune, vieux/vieille, nouveau/nouvelle">
            <a:extLst>
              <a:ext uri="{FF2B5EF4-FFF2-40B4-BE49-F238E27FC236}">
                <a16:creationId xmlns:a16="http://schemas.microsoft.com/office/drawing/2014/main" id="{56C3E191-9D8A-46D0-856F-DACAC19BFFD8}"/>
              </a:ext>
            </a:extLst>
          </p:cNvPr>
          <p:cNvCxnSpPr>
            <a:cxnSpLocks/>
          </p:cNvCxnSpPr>
          <p:nvPr/>
        </p:nvCxnSpPr>
        <p:spPr>
          <a:xfrm flipH="1">
            <a:off x="4519854" y="2828356"/>
            <a:ext cx="437926" cy="0"/>
          </a:xfrm>
          <a:prstGeom prst="straightConnector1">
            <a:avLst/>
          </a:prstGeom>
          <a:ln w="76200">
            <a:solidFill>
              <a:srgbClr val="E65D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descr="Arrow pointing to the left from goodness to bon and mauvais">
            <a:extLst>
              <a:ext uri="{FF2B5EF4-FFF2-40B4-BE49-F238E27FC236}">
                <a16:creationId xmlns:a16="http://schemas.microsoft.com/office/drawing/2014/main" id="{6B45C74D-2F47-4F54-80EC-6CCD5D447C31}"/>
              </a:ext>
            </a:extLst>
          </p:cNvPr>
          <p:cNvCxnSpPr>
            <a:cxnSpLocks/>
          </p:cNvCxnSpPr>
          <p:nvPr/>
        </p:nvCxnSpPr>
        <p:spPr>
          <a:xfrm flipH="1">
            <a:off x="4519854" y="3275097"/>
            <a:ext cx="437926" cy="0"/>
          </a:xfrm>
          <a:prstGeom prst="straightConnector1">
            <a:avLst/>
          </a:prstGeom>
          <a:ln w="76200">
            <a:solidFill>
              <a:srgbClr val="E65D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pointing to the left from size to grand, petit, haut">
            <a:extLst>
              <a:ext uri="{FF2B5EF4-FFF2-40B4-BE49-F238E27FC236}">
                <a16:creationId xmlns:a16="http://schemas.microsoft.com/office/drawing/2014/main" id="{85554AF2-A44D-4762-A592-0C57F9B7F66C}"/>
              </a:ext>
            </a:extLst>
          </p:cNvPr>
          <p:cNvCxnSpPr>
            <a:cxnSpLocks/>
          </p:cNvCxnSpPr>
          <p:nvPr/>
        </p:nvCxnSpPr>
        <p:spPr>
          <a:xfrm flipH="1">
            <a:off x="4519854" y="3718851"/>
            <a:ext cx="437926" cy="0"/>
          </a:xfrm>
          <a:prstGeom prst="straightConnector1">
            <a:avLst/>
          </a:prstGeom>
          <a:ln w="76200">
            <a:solidFill>
              <a:srgbClr val="E65D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 descr="Plastic bag Shopping Bags &amp; Trolleys Clip art - shopping bag png ...">
            <a:extLst>
              <a:ext uri="{FF2B5EF4-FFF2-40B4-BE49-F238E27FC236}">
                <a16:creationId xmlns:a16="http://schemas.microsoft.com/office/drawing/2014/main" id="{3C335EF1-CE5C-4DBE-A952-8E88939E6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5454" y="2257738"/>
            <a:ext cx="979565" cy="788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623371-B1FC-344B-96D0-849DD95100D9}"/>
              </a:ext>
            </a:extLst>
          </p:cNvPr>
          <p:cNvSpPr>
            <a:spLocks noGrp="1"/>
          </p:cNvSpPr>
          <p:nvPr>
            <p:ph type="title"/>
          </p:nvPr>
        </p:nvSpPr>
        <p:spPr>
          <a:xfrm>
            <a:off x="43885" y="44686"/>
            <a:ext cx="2195763" cy="585888"/>
          </a:xfrm>
        </p:spPr>
        <p:txBody>
          <a:bodyPr/>
          <a:lstStyle/>
          <a:p>
            <a:r>
              <a:rPr lang="en-US" sz="2000" b="1" dirty="0">
                <a:solidFill>
                  <a:schemeClr val="bg1"/>
                </a:solidFill>
                <a:latin typeface="Century Gothic" panose="020B0502020202020204" pitchFamily="34" charset="0"/>
              </a:rPr>
              <a:t>T2.2 </a:t>
            </a:r>
            <a:r>
              <a:rPr lang="en-US" sz="2000" b="1" dirty="0" err="1">
                <a:solidFill>
                  <a:schemeClr val="bg1"/>
                </a:solidFill>
                <a:latin typeface="Century Gothic" panose="020B0502020202020204" pitchFamily="34" charset="0"/>
              </a:rPr>
              <a:t>Semaine</a:t>
            </a:r>
            <a:r>
              <a:rPr lang="en-US" sz="2000" b="1" dirty="0">
                <a:solidFill>
                  <a:schemeClr val="bg1"/>
                </a:solidFill>
                <a:latin typeface="Century Gothic" panose="020B0502020202020204" pitchFamily="34" charset="0"/>
              </a:rPr>
              <a:t> 4</a:t>
            </a:r>
          </a:p>
        </p:txBody>
      </p:sp>
    </p:spTree>
    <p:extLst>
      <p:ext uri="{BB962C8B-B14F-4D97-AF65-F5344CB8AC3E}">
        <p14:creationId xmlns:p14="http://schemas.microsoft.com/office/powerpoint/2010/main" val="291460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570" name="Group 698"/>
          <p:cNvGraphicFramePr>
            <a:graphicFrameLocks noGrp="1"/>
          </p:cNvGraphicFramePr>
          <p:nvPr>
            <p:extLst>
              <p:ext uri="{D42A27DB-BD31-4B8C-83A1-F6EECF244321}">
                <p14:modId xmlns:p14="http://schemas.microsoft.com/office/powerpoint/2010/main" val="1766288880"/>
              </p:ext>
            </p:extLst>
          </p:nvPr>
        </p:nvGraphicFramePr>
        <p:xfrm>
          <a:off x="86367" y="266976"/>
          <a:ext cx="6685266" cy="8648520"/>
        </p:xfrm>
        <a:graphic>
          <a:graphicData uri="http://schemas.openxmlformats.org/drawingml/2006/table">
            <a:tbl>
              <a:tblPr/>
              <a:tblGrid>
                <a:gridCol w="3044612">
                  <a:extLst>
                    <a:ext uri="{9D8B030D-6E8A-4147-A177-3AD203B41FA5}">
                      <a16:colId xmlns:a16="http://schemas.microsoft.com/office/drawing/2014/main" val="20000"/>
                    </a:ext>
                  </a:extLst>
                </a:gridCol>
                <a:gridCol w="312754">
                  <a:extLst>
                    <a:ext uri="{9D8B030D-6E8A-4147-A177-3AD203B41FA5}">
                      <a16:colId xmlns:a16="http://schemas.microsoft.com/office/drawing/2014/main" val="20001"/>
                    </a:ext>
                  </a:extLst>
                </a:gridCol>
                <a:gridCol w="3041574">
                  <a:extLst>
                    <a:ext uri="{9D8B030D-6E8A-4147-A177-3AD203B41FA5}">
                      <a16:colId xmlns:a16="http://schemas.microsoft.com/office/drawing/2014/main" val="20002"/>
                    </a:ext>
                  </a:extLst>
                </a:gridCol>
                <a:gridCol w="286326">
                  <a:extLst>
                    <a:ext uri="{9D8B030D-6E8A-4147-A177-3AD203B41FA5}">
                      <a16:colId xmlns:a16="http://schemas.microsoft.com/office/drawing/2014/main" val="20003"/>
                    </a:ext>
                  </a:extLst>
                </a:gridCol>
              </a:tblGrid>
              <a:tr h="220404">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Themes overview</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Pronouns </a:t>
                      </a:r>
                      <a:r>
                        <a:rPr kumimoji="0" lang="en-GB" sz="1100" b="1" i="1"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vous</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a:t>
                      </a:r>
                      <a:r>
                        <a:rPr kumimoji="0" lang="en-GB" sz="1100" b="1" i="0"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fml</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and </a:t>
                      </a:r>
                      <a:r>
                        <a:rPr kumimoji="0" lang="en-GB" sz="1100" b="1" i="1"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on </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(we)</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Formal and informal situations: Talking to people you do and don't know</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Century Gothic" panose="020B0502020202020204" pitchFamily="34" charset="0"/>
                          <a:ea typeface="+mn-ea"/>
                          <a:cs typeface="+mn-cs"/>
                        </a:rPr>
                        <a:t>45</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0404">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Sounds of the language</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3-10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dirty="0"/>
                    </a:p>
                  </a:txBody>
                  <a:tcPr/>
                </a:tc>
                <a:extLst>
                  <a:ext uri="{0D108BD9-81ED-4DB2-BD59-A6C34878D82A}">
                    <a16:rowId xmlns:a16="http://schemas.microsoft.com/office/drawing/2014/main" val="3527627179"/>
                  </a:ext>
                </a:extLst>
              </a:tr>
              <a:tr h="0">
                <a:tc>
                  <a:txBody>
                    <a:bodyPr/>
                    <a:lstStyle/>
                    <a:p>
                      <a:pPr marL="0" lvl="0" indent="0">
                        <a:lnSpc>
                          <a:spcPct val="100000"/>
                        </a:lnSpc>
                        <a:spcAft>
                          <a:spcPts val="0"/>
                        </a:spcAft>
                        <a:buFontTx/>
                        <a:buNone/>
                      </a:pPr>
                      <a:r>
                        <a:rPr lang="en-GB" sz="1100" b="1" u="none" strike="noStrike" dirty="0">
                          <a:solidFill>
                            <a:schemeClr val="tx1"/>
                          </a:solidFill>
                          <a:effectLst/>
                          <a:latin typeface="Century Gothic" panose="020B0502020202020204" pitchFamily="34" charset="0"/>
                        </a:rPr>
                        <a:t>Articles, possessives, gender, </a:t>
                      </a:r>
                      <a:r>
                        <a:rPr lang="en-GB" sz="1100" b="1" i="1" u="none" strike="noStrike" dirty="0">
                          <a:solidFill>
                            <a:schemeClr val="tx1"/>
                          </a:solidFill>
                          <a:effectLst/>
                          <a:latin typeface="Century Gothic" panose="020B0502020202020204" pitchFamily="34" charset="0"/>
                        </a:rPr>
                        <a:t>il y a</a:t>
                      </a:r>
                      <a:br>
                        <a:rPr lang="en-GB" sz="1100" b="1" u="none" strike="noStrike" dirty="0">
                          <a:solidFill>
                            <a:schemeClr val="tx1"/>
                          </a:solidFill>
                          <a:effectLst/>
                          <a:latin typeface="Century Gothic" panose="020B0502020202020204" pitchFamily="34" charset="0"/>
                        </a:rPr>
                      </a:br>
                      <a:r>
                        <a:rPr lang="en-GB" sz="1100" u="none" strike="noStrike" dirty="0">
                          <a:solidFill>
                            <a:schemeClr val="tx1"/>
                          </a:solidFill>
                          <a:effectLst/>
                          <a:latin typeface="Century Gothic" panose="020B0502020202020204" pitchFamily="34" charset="0"/>
                        </a:rPr>
                        <a:t>Asking about new words in French</a:t>
                      </a:r>
                      <a:endParaRPr lang="en-GB" sz="1100" dirty="0">
                        <a:solidFill>
                          <a:schemeClr val="tx1"/>
                        </a:solidFill>
                        <a:effectLst/>
                        <a:latin typeface="Century Gothic" panose="020B0502020202020204" pitchFamily="34" charset="0"/>
                      </a:endParaRP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11-12</a:t>
                      </a:r>
                    </a:p>
                  </a:txBody>
                  <a:tcPr marL="36000" marR="36000" marT="36000" marB="36000"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Verbs like </a:t>
                      </a:r>
                      <a:r>
                        <a:rPr kumimoji="0" lang="en-GB" sz="1100" b="1" i="1"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choisir</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(sing)</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Talking about what you/others do at school</a:t>
                      </a:r>
                    </a:p>
                  </a:txBody>
                  <a:tcPr marL="36000" marR="36000" marT="36000" marB="36000"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46</a:t>
                      </a:r>
                    </a:p>
                  </a:txBody>
                  <a:tcPr marL="36000" marR="36000" marT="36000" marB="360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55111544"/>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lang="en-GB" sz="1100" b="1" u="none" strike="noStrike" dirty="0" err="1">
                          <a:solidFill>
                            <a:schemeClr val="tx1"/>
                          </a:solidFill>
                          <a:effectLst/>
                          <a:latin typeface="Century Gothic" panose="020B0502020202020204" pitchFamily="34" charset="0"/>
                          <a:cs typeface="Calibri" panose="020F0502020204030204" pitchFamily="34" charset="0"/>
                        </a:rPr>
                        <a:t>Être</a:t>
                      </a:r>
                      <a:r>
                        <a:rPr lang="en-GB" sz="1100" b="1" u="none" strike="noStrike" dirty="0">
                          <a:solidFill>
                            <a:schemeClr val="tx1"/>
                          </a:solidFill>
                          <a:effectLst/>
                          <a:latin typeface="Century Gothic" panose="020B0502020202020204" pitchFamily="34" charset="0"/>
                          <a:cs typeface="Calibri" panose="020F0502020204030204" pitchFamily="34" charset="0"/>
                        </a:rPr>
                        <a:t> + profession, </a:t>
                      </a:r>
                      <a:r>
                        <a:rPr lang="en-GB" sz="1100" b="1" u="none" strike="noStrike" dirty="0" err="1">
                          <a:solidFill>
                            <a:schemeClr val="tx1"/>
                          </a:solidFill>
                          <a:effectLst/>
                          <a:latin typeface="Century Gothic" panose="020B0502020202020204" pitchFamily="34" charset="0"/>
                          <a:cs typeface="Calibri" panose="020F0502020204030204" pitchFamily="34" charset="0"/>
                        </a:rPr>
                        <a:t>est-ce</a:t>
                      </a:r>
                      <a:r>
                        <a:rPr lang="en-GB" sz="1100" b="1" u="none" strike="noStrike" dirty="0">
                          <a:solidFill>
                            <a:schemeClr val="tx1"/>
                          </a:solidFill>
                          <a:effectLst/>
                          <a:latin typeface="Century Gothic" panose="020B0502020202020204" pitchFamily="34" charset="0"/>
                          <a:cs typeface="Calibri" panose="020F0502020204030204" pitchFamily="34" charset="0"/>
                        </a:rPr>
                        <a:t> que questions</a:t>
                      </a:r>
                      <a:br>
                        <a:rPr lang="en-GB" sz="1100" u="none" strike="noStrike" baseline="0" dirty="0">
                          <a:solidFill>
                            <a:schemeClr val="tx1"/>
                          </a:solidFill>
                          <a:effectLst/>
                          <a:latin typeface="Century Gothic" panose="020B0502020202020204" pitchFamily="34" charset="0"/>
                        </a:rPr>
                      </a:br>
                      <a:r>
                        <a:rPr lang="en-GB" sz="1100" u="none" strike="noStrike" baseline="0" dirty="0">
                          <a:solidFill>
                            <a:schemeClr val="tx1"/>
                          </a:solidFill>
                          <a:effectLst/>
                          <a:latin typeface="Century Gothic" panose="020B0502020202020204" pitchFamily="34" charset="0"/>
                        </a:rPr>
                        <a:t>Distinguishing between being/having [1]</a:t>
                      </a:r>
                      <a:endParaRPr lang="en-GB" sz="1100" dirty="0">
                        <a:solidFill>
                          <a:schemeClr val="tx1"/>
                        </a:solidFill>
                        <a:effectLst/>
                        <a:latin typeface="Century Gothic" panose="020B0502020202020204" pitchFamily="34" charset="0"/>
                      </a:endParaRP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defRPr/>
                      </a:pPr>
                      <a:r>
                        <a:rPr lang="en-GB" sz="1100" b="0" u="none" strike="noStrike" kern="1200" dirty="0">
                          <a:solidFill>
                            <a:schemeClr val="tx1"/>
                          </a:solidFill>
                          <a:effectLst/>
                          <a:latin typeface="Century Gothic" panose="020B0502020202020204" pitchFamily="34" charset="0"/>
                          <a:ea typeface="+mn-ea"/>
                          <a:cs typeface="Calibri" panose="020F0502020204030204" pitchFamily="34" charset="0"/>
                        </a:rPr>
                        <a:t>13-14</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Verbs like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choisir</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(pl), present tense with future meaning</a:t>
                      </a:r>
                    </a:p>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this week vs. every week</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47-48</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lang="en-GB" sz="1100" b="1" u="none" strike="noStrike" dirty="0">
                          <a:solidFill>
                            <a:schemeClr val="tx1"/>
                          </a:solidFill>
                          <a:effectLst/>
                          <a:latin typeface="Century Gothic" panose="020B0502020202020204" pitchFamily="34" charset="0"/>
                          <a:cs typeface="Calibri" panose="020F0502020204030204" pitchFamily="34" charset="0"/>
                        </a:rPr>
                        <a:t>Noun forms &amp; adjective agreement (sing)</a:t>
                      </a:r>
                      <a:br>
                        <a:rPr lang="en-GB" sz="1100" u="none" strike="noStrike" baseline="0" dirty="0">
                          <a:solidFill>
                            <a:schemeClr val="tx1"/>
                          </a:solidFill>
                          <a:effectLst/>
                          <a:latin typeface="Century Gothic" panose="020B0502020202020204" pitchFamily="34" charset="0"/>
                        </a:rPr>
                      </a:br>
                      <a:r>
                        <a:rPr lang="en-GB" sz="1100" u="none" strike="noStrike" baseline="0" dirty="0">
                          <a:solidFill>
                            <a:schemeClr val="tx1"/>
                          </a:solidFill>
                          <a:effectLst/>
                          <a:latin typeface="Century Gothic" panose="020B0502020202020204" pitchFamily="34" charset="0"/>
                        </a:rPr>
                        <a:t>Distinguishing between being and having</a:t>
                      </a:r>
                      <a:endParaRPr lang="en-GB" sz="1100" dirty="0">
                        <a:solidFill>
                          <a:schemeClr val="tx1"/>
                        </a:solidFill>
                        <a:effectLst/>
                        <a:latin typeface="Century Gothic" panose="020B0502020202020204" pitchFamily="34" charset="0"/>
                      </a:endParaRP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15</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lang="en-GB" sz="1100" b="1" u="none" strike="noStrike" dirty="0">
                          <a:solidFill>
                            <a:schemeClr val="tx1"/>
                          </a:solidFill>
                          <a:effectLst/>
                          <a:latin typeface="Century Gothic" panose="020B0502020202020204" pitchFamily="34" charset="0"/>
                          <a:cs typeface="Calibri" panose="020F0502020204030204" pitchFamily="34" charset="0"/>
                        </a:rPr>
                        <a:t>Noun forms &amp; adjective agreement (pl)</a:t>
                      </a:r>
                      <a:br>
                        <a:rPr lang="en-GB" sz="1100" u="none" strike="noStrike" baseline="0" dirty="0">
                          <a:solidFill>
                            <a:schemeClr val="tx1"/>
                          </a:solidFill>
                          <a:effectLst/>
                          <a:latin typeface="Century Gothic" panose="020B0502020202020204" pitchFamily="34" charset="0"/>
                        </a:rPr>
                      </a:br>
                      <a:r>
                        <a:rPr kumimoji="0" lang="en-GB" sz="110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Describing more than one thing [1]</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49</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Question word + </a:t>
                      </a:r>
                      <a:r>
                        <a:rPr kumimoji="0" lang="en-GB" sz="11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est-ce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que, numbers 13-31</a:t>
                      </a:r>
                    </a:p>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jobs</a:t>
                      </a:r>
                    </a:p>
                  </a:txBody>
                  <a:tcPr marL="36000" marR="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16-17</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Adjective position; </a:t>
                      </a:r>
                      <a:r>
                        <a:rPr kumimoji="0" lang="fr-FR"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plusieurs, même(s), autre(s), </a:t>
                      </a:r>
                      <a:r>
                        <a:rPr kumimoji="0" lang="en-GB" sz="110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Describing more than one thing [2]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50-51</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8641671"/>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Dates, pronoun ‘on’</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how people celebrate [1]</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18</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Modals,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aller</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infinitive, two-verb structures</a:t>
                      </a:r>
                      <a:b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What you can, must, will and want to do</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52-53</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Possessive adjectives</a:t>
                      </a:r>
                      <a:br>
                        <a:rPr lang="en-GB" sz="1100" b="1" u="none" strike="noStrike" dirty="0">
                          <a:solidFill>
                            <a:schemeClr val="tx1"/>
                          </a:solidFill>
                          <a:effectLst/>
                          <a:latin typeface="Century Gothic" panose="020B0502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how people celebrate [2]</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19-20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Adjectives (comparison, agreement)</a:t>
                      </a:r>
                    </a:p>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Comparing things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54-55</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5123552"/>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-ER verbs, questions, negation</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What happens / doesn’t happen</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21-22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Adverbs</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(comparison)</a:t>
                      </a:r>
                      <a:b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Comparing how people do things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56</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Perfect tense: </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je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past participle formation</a:t>
                      </a:r>
                      <a:b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what you are doing today vs what you did yesterday</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23-24</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Verbs like </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prendre (pl)</a:t>
                      </a:r>
                    </a:p>
                    <a:p>
                      <a:pPr marL="0" marR="0" lvl="0" indent="0" algn="l" defTabSz="914400" rtl="0" eaLnBrk="1" fontAlgn="base" latinLnBrk="0" hangingPunct="1">
                        <a:lnSpc>
                          <a:spcPct val="100000"/>
                        </a:lnSpc>
                        <a:spcBef>
                          <a:spcPct val="20000"/>
                        </a:spcBef>
                        <a:spcAft>
                          <a:spcPts val="0"/>
                        </a:spcAft>
                        <a:buClrTx/>
                        <a:buSzTx/>
                        <a:buFontTx/>
                        <a:buNone/>
                        <a:tabLst/>
                      </a:pPr>
                      <a:r>
                        <a:rPr lang="en-GB" sz="1100" b="0" dirty="0">
                          <a:latin typeface="Century Gothic" panose="020B0502020202020204" pitchFamily="34" charset="0"/>
                        </a:rPr>
                        <a:t>Talking about how groups of people do things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57</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Perfect tense: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tu</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information questions;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ce</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cette</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ces</a:t>
                      </a: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Sharing past experiences</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25-26</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Verbs like </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entendre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(sing.)</a:t>
                      </a:r>
                    </a:p>
                    <a:p>
                      <a:pPr>
                        <a:lnSpc>
                          <a:spcPct val="100000"/>
                        </a:lnSpc>
                        <a:spcAft>
                          <a:spcPts val="0"/>
                        </a:spcAft>
                      </a:pPr>
                      <a:r>
                        <a:rPr lang="en-GB" sz="1100" b="0" dirty="0">
                          <a:latin typeface="Century Gothic" panose="020B0502020202020204" pitchFamily="34" charset="0"/>
                        </a:rPr>
                        <a:t>Communicating in other languages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58-59</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Perfect tense: </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il/</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elle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il y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avait</a:t>
                      </a:r>
                      <a:b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People and places in the past</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27-28</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0000"/>
                        </a:lnSpc>
                        <a:spcAft>
                          <a:spcPts val="0"/>
                        </a:spcAft>
                      </a:pPr>
                      <a:r>
                        <a:rPr lang="en-GB" sz="1100" b="1" i="1" dirty="0">
                          <a:latin typeface="Century Gothic" panose="020B0502020202020204" pitchFamily="34" charset="0"/>
                        </a:rPr>
                        <a:t>tout </a:t>
                      </a:r>
                      <a:r>
                        <a:rPr lang="en-GB" sz="1100" b="1" i="0" dirty="0">
                          <a:latin typeface="Century Gothic" panose="020B0502020202020204" pitchFamily="34" charset="0"/>
                        </a:rPr>
                        <a:t>(adj.)</a:t>
                      </a:r>
                      <a:r>
                        <a:rPr lang="en-GB" sz="1100" b="1" dirty="0">
                          <a:latin typeface="Century Gothic" panose="020B0502020202020204" pitchFamily="34" charset="0"/>
                        </a:rPr>
                        <a:t>, verbs like </a:t>
                      </a:r>
                      <a:r>
                        <a:rPr lang="en-GB" sz="1100" b="1" i="1" dirty="0">
                          <a:latin typeface="Century Gothic" panose="020B0502020202020204" pitchFamily="34" charset="0"/>
                        </a:rPr>
                        <a:t>lire</a:t>
                      </a:r>
                      <a:r>
                        <a:rPr lang="en-GB" sz="1100" b="1" i="0" dirty="0">
                          <a:latin typeface="Century Gothic" panose="020B0502020202020204" pitchFamily="34" charset="0"/>
                        </a:rPr>
                        <a:t> and </a:t>
                      </a:r>
                      <a:r>
                        <a:rPr lang="en-GB" sz="1100" b="1" i="1" dirty="0" err="1">
                          <a:latin typeface="Century Gothic" panose="020B0502020202020204" pitchFamily="34" charset="0"/>
                        </a:rPr>
                        <a:t>écrire</a:t>
                      </a:r>
                      <a:r>
                        <a:rPr lang="en-GB" sz="1100" b="1" i="1" dirty="0">
                          <a:latin typeface="Century Gothic" panose="020B0502020202020204" pitchFamily="34" charset="0"/>
                        </a:rPr>
                        <a:t> </a:t>
                      </a:r>
                      <a:r>
                        <a:rPr lang="en-GB" sz="1100" b="1" i="0" dirty="0">
                          <a:latin typeface="Century Gothic" panose="020B0502020202020204" pitchFamily="34" charset="0"/>
                        </a:rPr>
                        <a:t>(sing.)</a:t>
                      </a:r>
                    </a:p>
                    <a:p>
                      <a:pPr>
                        <a:lnSpc>
                          <a:spcPct val="100000"/>
                        </a:lnSpc>
                        <a:spcAft>
                          <a:spcPts val="0"/>
                        </a:spcAft>
                      </a:pPr>
                      <a:r>
                        <a:rPr lang="en-GB" sz="1100" b="0" dirty="0">
                          <a:latin typeface="Century Gothic" panose="020B0502020202020204" pitchFamily="34" charset="0"/>
                        </a:rPr>
                        <a:t>Communicating in other languages [1]</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60-61</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Perfect tense: negation, yes/no questions</a:t>
                      </a:r>
                      <a:b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Asking about what happened in the past</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29</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entury Gothic" panose="020B0502020202020204" pitchFamily="34" charset="0"/>
                        </a:rPr>
                        <a:t>Verbs like </a:t>
                      </a:r>
                      <a:r>
                        <a:rPr lang="en-GB" sz="1100" b="1" i="1" dirty="0">
                          <a:latin typeface="Century Gothic" panose="020B0502020202020204" pitchFamily="34" charset="0"/>
                        </a:rPr>
                        <a:t>entendre</a:t>
                      </a:r>
                      <a:r>
                        <a:rPr lang="en-GB" sz="1100" b="1" dirty="0">
                          <a:latin typeface="Century Gothic" panose="020B0502020202020204" pitchFamily="34" charset="0"/>
                        </a:rPr>
                        <a:t> (pl.)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Century Gothic" panose="020B0502020202020204" pitchFamily="34" charset="0"/>
                        </a:rPr>
                        <a:t>Communicating in other languages [2]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62</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Extended reading: j</a:t>
                      </a:r>
                      <a:r>
                        <a:rPr kumimoji="0" lang="fr-FR" sz="11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ournalistic</a:t>
                      </a:r>
                      <a:r>
                        <a:rPr kumimoji="0" lang="fr-FR"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fr-FR" sz="1100" b="1"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text</a:t>
                      </a:r>
                      <a:br>
                        <a:rPr kumimoji="0" lang="fr-FR"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fr-FR"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Au réveillon de Noël sur l’ISS</a:t>
                      </a:r>
                      <a:endPar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Verbs like </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lire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and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écrire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(pl.)</a:t>
                      </a:r>
                      <a:b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Communicating in other languages [3]</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63-64</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392553"/>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verbs/prepositions with à/de; de + le/la/les</a:t>
                      </a:r>
                      <a:b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free time (what and where)</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31-32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Summer test revision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Century Gothic" panose="020B0502020202020204" pitchFamily="34" charset="0"/>
                        </a:rPr>
                        <a:t>Talking about the environment</a:t>
                      </a:r>
                      <a:endParaRPr lang="en-GB" sz="1100" b="0" dirty="0">
                        <a:latin typeface="Century Gothic" panose="020B0502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65-66</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Partitive articles, </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quels</a:t>
                      </a:r>
                      <a:r>
                        <a:rPr kumimoji="0" lang="en-GB" sz="1100" b="1" i="1"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t>
                      </a: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quelles</a:t>
                      </a:r>
                      <a:b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parts and wholes</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33-34</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Perfect tense: plurals, inversion questions</a:t>
                      </a:r>
                      <a:b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b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what groups of people did</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67-68</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1" i="1"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Boire</a:t>
                      </a: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[sing.], countability, quantities</a:t>
                      </a:r>
                    </a:p>
                    <a:p>
                      <a:pPr marL="0" marR="0" lvl="0" indent="0" algn="l"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nouns you can't count</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35-36</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entury Gothic" panose="020B0502020202020204" pitchFamily="34" charset="0"/>
                        </a:rPr>
                        <a:t>Perfect tense: adverbs, unspecified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Century Gothic" panose="020B0502020202020204" pitchFamily="34" charset="0"/>
                        </a:rPr>
                        <a:t>Talking about what you did and have done</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69</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4328887"/>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a:ln>
                            <a:noFill/>
                          </a:ln>
                          <a:solidFill>
                            <a:schemeClr val="tx1"/>
                          </a:solidFill>
                          <a:effectLst/>
                          <a:latin typeface="Century Gothic" panose="020B0502020202020204" pitchFamily="34" charset="0"/>
                          <a:cs typeface="Arial" panose="020B0604020202020204" pitchFamily="34" charset="0"/>
                        </a:rPr>
                        <a:t>Verbs like </a:t>
                      </a:r>
                      <a:r>
                        <a:rPr kumimoji="0" lang="en-GB" sz="1100" b="1" i="1" u="none" strike="noStrike" cap="none" normalizeH="0" baseline="0">
                          <a:ln>
                            <a:noFill/>
                          </a:ln>
                          <a:solidFill>
                            <a:schemeClr val="tx1"/>
                          </a:solidFill>
                          <a:effectLst/>
                          <a:latin typeface="Century Gothic" panose="020B0502020202020204" pitchFamily="34" charset="0"/>
                          <a:cs typeface="Arial" panose="020B0604020202020204" pitchFamily="34" charset="0"/>
                        </a:rPr>
                        <a:t>partir, sortir </a:t>
                      </a:r>
                      <a:r>
                        <a:rPr kumimoji="0" lang="en-GB"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and </a:t>
                      </a:r>
                      <a:r>
                        <a:rPr kumimoji="0" lang="en-GB" sz="1100" b="1" i="1" u="none" strike="noStrike" cap="none" normalizeH="0" baseline="0">
                          <a:ln>
                            <a:noFill/>
                          </a:ln>
                          <a:solidFill>
                            <a:schemeClr val="tx1"/>
                          </a:solidFill>
                          <a:effectLst/>
                          <a:latin typeface="Century Gothic" panose="020B0502020202020204" pitchFamily="34" charset="0"/>
                          <a:cs typeface="Arial" panose="020B0604020202020204" pitchFamily="34" charset="0"/>
                        </a:rPr>
                        <a:t>comprendre; </a:t>
                      </a:r>
                      <a:r>
                        <a:rPr kumimoji="0" lang="en-GB" sz="1100" b="1" i="0" u="none" strike="noStrike" cap="none" normalizeH="0" baseline="0">
                          <a:ln>
                            <a:noFill/>
                          </a:ln>
                          <a:solidFill>
                            <a:schemeClr val="tx1"/>
                          </a:solidFill>
                          <a:effectLst/>
                          <a:latin typeface="Century Gothic" panose="020B0502020202020204" pitchFamily="34" charset="0"/>
                          <a:cs typeface="Arial" panose="020B0604020202020204" pitchFamily="34" charset="0"/>
                        </a:rPr>
                        <a:t>adverbs, adjectives </a:t>
                      </a:r>
                      <a:r>
                        <a:rPr kumimoji="0" lang="en-GB" sz="11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What is it like?</a:t>
                      </a:r>
                      <a:endPar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37-39</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Past participles, perfect tense questions</a:t>
                      </a:r>
                      <a:br>
                        <a:rPr lang="en-GB" sz="1100" b="1">
                          <a:latin typeface="Century Gothic" panose="020B0502020202020204" pitchFamily="34" charset="0"/>
                        </a:rPr>
                      </a:br>
                      <a:r>
                        <a:rPr lang="en-GB" sz="1100" b="0">
                          <a:latin typeface="Century Gothic" panose="020B0502020202020204" pitchFamily="34" charset="0"/>
                        </a:rPr>
                        <a:t>Asking about the past</a:t>
                      </a:r>
                      <a:endParaRPr lang="en-GB" sz="1100" b="0" dirty="0">
                        <a:latin typeface="Century Gothic" panose="020B0502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70-71</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7262343"/>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Spring test revision</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Saying what you do or did in a typical day</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40-42</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entury Gothic" panose="020B0502020202020204" pitchFamily="34" charset="0"/>
                        </a:rPr>
                        <a:t>Extended reading: poetry</a:t>
                      </a:r>
                      <a:br>
                        <a:rPr lang="en-GB" sz="1100" b="0" dirty="0">
                          <a:latin typeface="Century Gothic" panose="020B0502020202020204" pitchFamily="34" charset="0"/>
                        </a:rPr>
                      </a:br>
                      <a:r>
                        <a:rPr lang="en-GB" sz="1100" b="0" dirty="0">
                          <a:latin typeface="Century Gothic" panose="020B0502020202020204" pitchFamily="34" charset="0"/>
                        </a:rPr>
                        <a:t>Déjeuner </a:t>
                      </a:r>
                      <a:r>
                        <a:rPr lang="en-GB" sz="1100" b="0">
                          <a:latin typeface="Century Gothic" panose="020B0502020202020204" pitchFamily="34" charset="0"/>
                        </a:rPr>
                        <a:t>du matin</a:t>
                      </a:r>
                      <a:endParaRPr lang="en-GB" sz="1100" b="0" dirty="0">
                        <a:latin typeface="Century Gothic" panose="020B0502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72</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1446531"/>
                  </a:ext>
                </a:extLst>
              </a:tr>
              <a:tr h="0">
                <a:tc>
                  <a:txBody>
                    <a:bodyPr/>
                    <a:lstStyle/>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Verbs like </a:t>
                      </a:r>
                      <a:r>
                        <a:rPr kumimoji="0" lang="en-GB" sz="1100" b="1" i="1"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sortir</a:t>
                      </a:r>
                      <a:r>
                        <a:rPr kumimoji="0" lang="en-GB" sz="1100" b="1" i="1"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and </a:t>
                      </a:r>
                      <a:r>
                        <a:rPr kumimoji="0" lang="en-GB" sz="1100" b="1" i="1"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venir</a:t>
                      </a:r>
                      <a:r>
                        <a:rPr kumimoji="0" lang="en-GB" sz="1100" b="1" i="1"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(pl); </a:t>
                      </a:r>
                      <a:r>
                        <a:rPr kumimoji="0" lang="en-GB" sz="1100" b="1" i="1"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sans</a:t>
                      </a:r>
                      <a:r>
                        <a:rPr kumimoji="0" lang="en-GB" sz="110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 inf</a:t>
                      </a:r>
                    </a:p>
                    <a:p>
                      <a:pPr marL="0" marR="0" lvl="0" indent="0" algn="l"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Talking about what groups of people do</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ts val="0"/>
                        </a:spcAft>
                        <a:buClrTx/>
                        <a:buSzTx/>
                        <a:buFontTx/>
                        <a:buNone/>
                        <a:tabLst/>
                        <a:defRPr/>
                      </a:pPr>
                      <a:r>
                        <a:rPr kumimoji="0" lang="en-GB"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43-44</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entury Gothic" panose="020B0502020202020204" pitchFamily="34" charset="0"/>
                        </a:rPr>
                        <a:t>Spelling Bee</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73-74</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1095915"/>
                  </a:ext>
                </a:extLst>
              </a:tr>
            </a:tbl>
          </a:graphicData>
        </a:graphic>
      </p:graphicFrame>
    </p:spTree>
    <p:extLst>
      <p:ext uri="{BB962C8B-B14F-4D97-AF65-F5344CB8AC3E}">
        <p14:creationId xmlns:p14="http://schemas.microsoft.com/office/powerpoint/2010/main" val="176932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51</a:t>
            </a: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2" name="Rectangle 11">
            <a:extLst>
              <a:ext uri="{FF2B5EF4-FFF2-40B4-BE49-F238E27FC236}">
                <a16:creationId xmlns:a16="http://schemas.microsoft.com/office/drawing/2014/main" id="{385C0455-AAFE-A449-B661-F0E206C3F9D1}"/>
              </a:ext>
            </a:extLst>
          </p:cNvPr>
          <p:cNvSpPr/>
          <p:nvPr/>
        </p:nvSpPr>
        <p:spPr>
          <a:xfrm>
            <a:off x="108000" y="166572"/>
            <a:ext cx="3611886"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Using</a:t>
            </a:r>
            <a:r>
              <a:rPr lang="fr-FR" b="1" dirty="0">
                <a:solidFill>
                  <a:srgbClr val="000000"/>
                </a:solidFill>
                <a:latin typeface="Century Gothic" panose="020B0502020202020204" pitchFamily="34" charset="0"/>
              </a:rPr>
              <a:t> more </a:t>
            </a:r>
            <a:r>
              <a:rPr lang="fr-FR" b="1" dirty="0" err="1">
                <a:solidFill>
                  <a:srgbClr val="000000"/>
                </a:solidFill>
                <a:latin typeface="Century Gothic" panose="020B0502020202020204" pitchFamily="34" charset="0"/>
              </a:rPr>
              <a:t>than</a:t>
            </a:r>
            <a:r>
              <a:rPr lang="fr-FR" b="1" dirty="0">
                <a:solidFill>
                  <a:srgbClr val="000000"/>
                </a:solidFill>
                <a:latin typeface="Century Gothic" panose="020B0502020202020204" pitchFamily="34" charset="0"/>
              </a:rPr>
              <a:t> one adjective</a:t>
            </a:r>
            <a:endParaRPr lang="en-GB" dirty="0">
              <a:solidFill>
                <a:srgbClr val="00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84FF4242-2EAA-B54C-A06C-85DD3F902B45}"/>
              </a:ext>
            </a:extLst>
          </p:cNvPr>
          <p:cNvSpPr/>
          <p:nvPr/>
        </p:nvSpPr>
        <p:spPr>
          <a:xfrm>
            <a:off x="108000" y="705722"/>
            <a:ext cx="6676200" cy="4154984"/>
          </a:xfrm>
          <a:prstGeom prst="rect">
            <a:avLst/>
          </a:prstGeom>
        </p:spPr>
        <p:txBody>
          <a:bodyPr wrap="square">
            <a:spAutoFit/>
          </a:bodyPr>
          <a:lstStyle/>
          <a:p>
            <a:pPr lvl="0">
              <a:spcBef>
                <a:spcPts val="1200"/>
              </a:spcBef>
              <a:spcAft>
                <a:spcPts val="1200"/>
              </a:spcAft>
            </a:pPr>
            <a:r>
              <a:rPr lang="en-GB" sz="1600" dirty="0">
                <a:latin typeface="Century Gothic" panose="020F0302020204030204"/>
              </a:rPr>
              <a:t>Sometimes, we use </a:t>
            </a:r>
            <a:r>
              <a:rPr lang="en-GB" sz="1600" b="1" dirty="0">
                <a:latin typeface="Century Gothic" panose="020F0302020204030204"/>
              </a:rPr>
              <a:t>more than one </a:t>
            </a:r>
            <a:r>
              <a:rPr lang="en-GB" sz="1600" dirty="0">
                <a:latin typeface="Century Gothic" panose="020F0302020204030204"/>
              </a:rPr>
              <a:t>adjective to describe things.</a:t>
            </a:r>
            <a:endParaRPr lang="en-GB" sz="1600" dirty="0">
              <a:latin typeface="Century Gothic" panose="020F0302020204030204"/>
              <a:sym typeface="Wingdings" pitchFamily="2" charset="2"/>
            </a:endParaRPr>
          </a:p>
          <a:p>
            <a:pPr lvl="0">
              <a:spcBef>
                <a:spcPts val="1200"/>
              </a:spcBef>
              <a:spcAft>
                <a:spcPts val="1200"/>
              </a:spcAft>
            </a:pPr>
            <a:r>
              <a:rPr lang="en-GB" sz="1600" dirty="0">
                <a:latin typeface="Century Gothic" panose="020F0302020204030204"/>
                <a:sym typeface="Wingdings" pitchFamily="2" charset="2"/>
              </a:rPr>
              <a:t>If </a:t>
            </a:r>
            <a:r>
              <a:rPr lang="en-GB" sz="1600" b="1" dirty="0">
                <a:latin typeface="Century Gothic" panose="020F0302020204030204"/>
                <a:sym typeface="Wingdings" pitchFamily="2" charset="2"/>
              </a:rPr>
              <a:t>both</a:t>
            </a:r>
            <a:r>
              <a:rPr lang="en-GB" sz="1600" dirty="0">
                <a:latin typeface="Century Gothic" panose="020F0302020204030204"/>
                <a:sym typeface="Wingdings" pitchFamily="2" charset="2"/>
              </a:rPr>
              <a:t> adjectives go </a:t>
            </a:r>
            <a:r>
              <a:rPr lang="en-GB" sz="1600" b="1" dirty="0">
                <a:latin typeface="Century Gothic" panose="020F0302020204030204"/>
                <a:sym typeface="Wingdings" pitchFamily="2" charset="2"/>
              </a:rPr>
              <a:t>after</a:t>
            </a:r>
            <a:r>
              <a:rPr lang="en-GB" sz="1600" dirty="0">
                <a:latin typeface="Century Gothic" panose="020F0302020204030204"/>
                <a:sym typeface="Wingdings" pitchFamily="2" charset="2"/>
              </a:rPr>
              <a:t> the noun, they are separated using ‘</a:t>
            </a:r>
            <a:r>
              <a:rPr lang="en-GB" sz="1600" b="1" dirty="0">
                <a:latin typeface="Century Gothic" panose="020F0302020204030204"/>
                <a:sym typeface="Wingdings" pitchFamily="2" charset="2"/>
              </a:rPr>
              <a:t>et</a:t>
            </a:r>
            <a:r>
              <a:rPr lang="en-GB" sz="1600" dirty="0">
                <a:latin typeface="Century Gothic" panose="020F0302020204030204"/>
                <a:sym typeface="Wingdings" pitchFamily="2" charset="2"/>
              </a:rPr>
              <a:t>’:</a:t>
            </a:r>
          </a:p>
          <a:p>
            <a:pPr lvl="0">
              <a:spcBef>
                <a:spcPts val="1200"/>
              </a:spcBef>
              <a:spcAft>
                <a:spcPts val="1200"/>
              </a:spcAft>
            </a:pPr>
            <a:r>
              <a:rPr lang="fr-FR" sz="1600" dirty="0">
                <a:latin typeface="Century Gothic" panose="020F0302020204030204"/>
                <a:sym typeface="Wingdings" pitchFamily="2" charset="2"/>
              </a:rPr>
              <a:t>une personne </a:t>
            </a:r>
            <a:r>
              <a:rPr lang="fr-FR" sz="1600" b="1" dirty="0">
                <a:latin typeface="Century Gothic" panose="020F0302020204030204"/>
                <a:sym typeface="Wingdings" pitchFamily="2" charset="2"/>
              </a:rPr>
              <a:t>intelligente</a:t>
            </a:r>
            <a:r>
              <a:rPr lang="fr-FR" sz="1600" dirty="0">
                <a:latin typeface="Century Gothic" panose="020F0302020204030204"/>
                <a:sym typeface="Wingdings" pitchFamily="2" charset="2"/>
              </a:rPr>
              <a:t> </a:t>
            </a:r>
            <a:r>
              <a:rPr lang="fr-FR" sz="1600" b="1" i="1" dirty="0">
                <a:latin typeface="Century Gothic" panose="020F0302020204030204"/>
                <a:sym typeface="Wingdings" pitchFamily="2" charset="2"/>
              </a:rPr>
              <a:t>et</a:t>
            </a:r>
            <a:r>
              <a:rPr lang="fr-FR" sz="1600" dirty="0">
                <a:latin typeface="Century Gothic" panose="020F0302020204030204"/>
                <a:sym typeface="Wingdings" pitchFamily="2" charset="2"/>
              </a:rPr>
              <a:t> </a:t>
            </a:r>
            <a:r>
              <a:rPr lang="fr-FR" sz="1600" b="1" dirty="0">
                <a:latin typeface="Century Gothic" panose="020F0302020204030204"/>
                <a:sym typeface="Wingdings" pitchFamily="2" charset="2"/>
              </a:rPr>
              <a:t>drôle</a:t>
            </a:r>
            <a:r>
              <a:rPr lang="fr-FR" sz="1600" dirty="0">
                <a:latin typeface="Century Gothic" panose="020F0302020204030204"/>
                <a:sym typeface="Wingdings" pitchFamily="2" charset="2"/>
              </a:rPr>
              <a:t>	</a:t>
            </a:r>
            <a:r>
              <a:rPr lang="fr-FR" sz="1600" i="1" dirty="0">
                <a:latin typeface="Century Gothic" panose="020F0302020204030204"/>
                <a:sym typeface="Wingdings" pitchFamily="2" charset="2"/>
              </a:rPr>
              <a:t>a </a:t>
            </a:r>
            <a:r>
              <a:rPr lang="fr-FR" sz="1600" i="1" dirty="0" err="1">
                <a:latin typeface="Century Gothic" panose="020F0302020204030204"/>
                <a:sym typeface="Wingdings" pitchFamily="2" charset="2"/>
              </a:rPr>
              <a:t>funny</a:t>
            </a:r>
            <a:r>
              <a:rPr lang="fr-FR" sz="1600" i="1" dirty="0">
                <a:latin typeface="Century Gothic" panose="020F0302020204030204"/>
                <a:sym typeface="Wingdings" pitchFamily="2" charset="2"/>
              </a:rPr>
              <a:t>, </a:t>
            </a:r>
            <a:r>
              <a:rPr lang="fr-FR" sz="1600" i="1" dirty="0" err="1">
                <a:latin typeface="Century Gothic" panose="020F0302020204030204"/>
                <a:sym typeface="Wingdings" pitchFamily="2" charset="2"/>
              </a:rPr>
              <a:t>interesting</a:t>
            </a:r>
            <a:r>
              <a:rPr lang="fr-FR" sz="1600" i="1" dirty="0">
                <a:latin typeface="Century Gothic" panose="020F0302020204030204"/>
                <a:sym typeface="Wingdings" pitchFamily="2" charset="2"/>
              </a:rPr>
              <a:t> </a:t>
            </a:r>
            <a:r>
              <a:rPr lang="fr-FR" sz="1600" i="1" dirty="0" err="1">
                <a:latin typeface="Century Gothic" panose="020F0302020204030204"/>
                <a:sym typeface="Wingdings" pitchFamily="2" charset="2"/>
              </a:rPr>
              <a:t>person</a:t>
            </a:r>
            <a:endParaRPr lang="fr-FR" sz="1600" dirty="0">
              <a:latin typeface="Century Gothic" panose="020F0302020204030204"/>
              <a:sym typeface="Wingdings" pitchFamily="2" charset="2"/>
            </a:endParaRPr>
          </a:p>
          <a:p>
            <a:pPr lvl="0">
              <a:spcBef>
                <a:spcPts val="1200"/>
              </a:spcBef>
              <a:spcAft>
                <a:spcPts val="1200"/>
              </a:spcAft>
            </a:pPr>
            <a:r>
              <a:rPr lang="fr-FR" sz="1600" dirty="0">
                <a:latin typeface="Century Gothic" panose="020F0302020204030204"/>
                <a:sym typeface="Wingdings" pitchFamily="2" charset="2"/>
              </a:rPr>
              <a:t>If </a:t>
            </a:r>
            <a:r>
              <a:rPr lang="fr-FR" sz="1600" b="1" dirty="0" err="1">
                <a:latin typeface="Century Gothic" panose="020F0302020204030204"/>
                <a:sym typeface="Wingdings" pitchFamily="2" charset="2"/>
              </a:rPr>
              <a:t>both</a:t>
            </a:r>
            <a:r>
              <a:rPr lang="fr-FR" sz="1600" dirty="0">
                <a:latin typeface="Century Gothic" panose="020F0302020204030204"/>
                <a:sym typeface="Wingdings" pitchFamily="2" charset="2"/>
              </a:rPr>
              <a:t> adjectives go </a:t>
            </a:r>
            <a:r>
              <a:rPr lang="fr-FR" sz="1600" b="1" dirty="0" err="1">
                <a:latin typeface="Century Gothic" panose="020F0302020204030204"/>
                <a:sym typeface="Wingdings" pitchFamily="2" charset="2"/>
              </a:rPr>
              <a:t>before</a:t>
            </a:r>
            <a:r>
              <a:rPr lang="fr-FR" sz="1600" b="1" dirty="0">
                <a:latin typeface="Century Gothic" panose="020F0302020204030204"/>
                <a:sym typeface="Wingdings" pitchFamily="2" charset="2"/>
              </a:rPr>
              <a:t> the </a:t>
            </a:r>
            <a:r>
              <a:rPr lang="fr-FR" sz="1600" b="1" dirty="0" err="1">
                <a:latin typeface="Century Gothic" panose="020F0302020204030204"/>
                <a:sym typeface="Wingdings" pitchFamily="2" charset="2"/>
              </a:rPr>
              <a:t>noun</a:t>
            </a:r>
            <a:r>
              <a:rPr lang="fr-FR" sz="1600" dirty="0">
                <a:latin typeface="Century Gothic" panose="020F0302020204030204"/>
                <a:sym typeface="Wingdings" pitchFamily="2" charset="2"/>
              </a:rPr>
              <a:t>, the ‘</a:t>
            </a:r>
            <a:r>
              <a:rPr lang="fr-FR" sz="1600" b="1" dirty="0">
                <a:latin typeface="Century Gothic" panose="020F0302020204030204"/>
                <a:sym typeface="Wingdings" pitchFamily="2" charset="2"/>
              </a:rPr>
              <a:t>et</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is</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often</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left</a:t>
            </a:r>
            <a:r>
              <a:rPr lang="fr-FR" sz="1600" dirty="0">
                <a:latin typeface="Century Gothic" panose="020F0302020204030204"/>
                <a:sym typeface="Wingdings" pitchFamily="2" charset="2"/>
              </a:rPr>
              <a:t> out. Adjectives </a:t>
            </a:r>
            <a:r>
              <a:rPr lang="fr-FR" sz="1600" dirty="0" err="1">
                <a:latin typeface="Century Gothic" panose="020F0302020204030204"/>
                <a:sym typeface="Wingdings" pitchFamily="2" charset="2"/>
              </a:rPr>
              <a:t>describing</a:t>
            </a:r>
            <a:r>
              <a:rPr lang="fr-FR" sz="1600" dirty="0">
                <a:latin typeface="Century Gothic" panose="020F0302020204030204"/>
                <a:sym typeface="Wingdings" pitchFamily="2" charset="2"/>
              </a:rPr>
              <a:t> </a:t>
            </a:r>
            <a:r>
              <a:rPr lang="fr-FR" sz="1600" b="1" dirty="0">
                <a:latin typeface="Century Gothic" panose="020F0302020204030204"/>
                <a:sym typeface="Wingdings" pitchFamily="2" charset="2"/>
              </a:rPr>
              <a:t>size</a:t>
            </a:r>
            <a:r>
              <a:rPr lang="fr-FR" sz="1600" dirty="0">
                <a:latin typeface="Century Gothic" panose="020F0302020204030204"/>
                <a:sym typeface="Wingdings" pitchFamily="2" charset="2"/>
              </a:rPr>
              <a:t> (grand, petit, etc.) come </a:t>
            </a:r>
            <a:r>
              <a:rPr lang="fr-FR" sz="1600" b="1" dirty="0">
                <a:latin typeface="Century Gothic" panose="020F0302020204030204"/>
                <a:sym typeface="Wingdings" pitchFamily="2" charset="2"/>
              </a:rPr>
              <a:t>second</a:t>
            </a:r>
            <a:r>
              <a:rPr lang="fr-FR" sz="1600" dirty="0">
                <a:latin typeface="Century Gothic" panose="020F0302020204030204"/>
                <a:sym typeface="Wingdings" pitchFamily="2" charset="2"/>
              </a:rPr>
              <a:t>:</a:t>
            </a:r>
          </a:p>
          <a:p>
            <a:pPr lvl="0">
              <a:spcBef>
                <a:spcPts val="1200"/>
              </a:spcBef>
              <a:spcAft>
                <a:spcPts val="1200"/>
              </a:spcAft>
            </a:pPr>
            <a:r>
              <a:rPr lang="fr-FR" sz="1600" dirty="0">
                <a:latin typeface="Century Gothic" panose="020F0302020204030204"/>
                <a:sym typeface="Wingdings" pitchFamily="2" charset="2"/>
              </a:rPr>
              <a:t>un </a:t>
            </a:r>
            <a:r>
              <a:rPr lang="fr-FR" sz="1600" b="1" dirty="0">
                <a:latin typeface="Century Gothic" panose="020F0302020204030204"/>
                <a:sym typeface="Wingdings" pitchFamily="2" charset="2"/>
              </a:rPr>
              <a:t>beau petit </a:t>
            </a:r>
            <a:r>
              <a:rPr lang="fr-FR" sz="1600" dirty="0">
                <a:latin typeface="Century Gothic" panose="020F0302020204030204"/>
                <a:sym typeface="Wingdings" pitchFamily="2" charset="2"/>
              </a:rPr>
              <a:t>bâtiment		a </a:t>
            </a:r>
            <a:r>
              <a:rPr lang="fr-FR" sz="1600" dirty="0" err="1">
                <a:latin typeface="Century Gothic" panose="020F0302020204030204"/>
                <a:sym typeface="Wingdings" pitchFamily="2" charset="2"/>
              </a:rPr>
              <a:t>beautiful</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little</a:t>
            </a:r>
            <a:r>
              <a:rPr lang="fr-FR" sz="1600" dirty="0">
                <a:latin typeface="Century Gothic" panose="020F0302020204030204"/>
                <a:sym typeface="Wingdings" pitchFamily="2" charset="2"/>
              </a:rPr>
              <a:t> building</a:t>
            </a:r>
          </a:p>
          <a:p>
            <a:pPr lvl="0">
              <a:spcBef>
                <a:spcPts val="1200"/>
              </a:spcBef>
              <a:spcAft>
                <a:spcPts val="1200"/>
              </a:spcAft>
            </a:pPr>
            <a:r>
              <a:rPr lang="fr-FR" sz="1600" dirty="0">
                <a:latin typeface="Century Gothic" panose="020F0302020204030204"/>
                <a:sym typeface="Wingdings" pitchFamily="2" charset="2"/>
              </a:rPr>
              <a:t>If the adjectives </a:t>
            </a:r>
            <a:r>
              <a:rPr lang="fr-FR" sz="1600" b="1" dirty="0">
                <a:latin typeface="Century Gothic" panose="020F0302020204030204"/>
                <a:sym typeface="Wingdings" pitchFamily="2" charset="2"/>
              </a:rPr>
              <a:t>go in </a:t>
            </a:r>
            <a:r>
              <a:rPr lang="fr-FR" sz="1600" b="1" dirty="0" err="1">
                <a:latin typeface="Century Gothic" panose="020F0302020204030204"/>
                <a:sym typeface="Wingdings" pitchFamily="2" charset="2"/>
              </a:rPr>
              <a:t>different</a:t>
            </a:r>
            <a:r>
              <a:rPr lang="fr-FR" sz="1600" b="1" dirty="0">
                <a:latin typeface="Century Gothic" panose="020F0302020204030204"/>
                <a:sym typeface="Wingdings" pitchFamily="2" charset="2"/>
              </a:rPr>
              <a:t> positions </a:t>
            </a:r>
            <a:r>
              <a:rPr lang="fr-FR" sz="1600" dirty="0">
                <a:latin typeface="Century Gothic" panose="020F0302020204030204"/>
                <a:sym typeface="Wingdings" pitchFamily="2" charset="2"/>
              </a:rPr>
              <a:t>(i.e. one </a:t>
            </a:r>
            <a:r>
              <a:rPr lang="fr-FR" sz="1600" dirty="0" err="1">
                <a:latin typeface="Century Gothic" panose="020F0302020204030204"/>
                <a:sym typeface="Wingdings" pitchFamily="2" charset="2"/>
              </a:rPr>
              <a:t>comes</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before</a:t>
            </a:r>
            <a:r>
              <a:rPr lang="fr-FR" sz="1600" dirty="0">
                <a:latin typeface="Century Gothic" panose="020F0302020204030204"/>
                <a:sym typeface="Wingdings" pitchFamily="2" charset="2"/>
              </a:rPr>
              <a:t> the </a:t>
            </a:r>
            <a:r>
              <a:rPr lang="fr-FR" sz="1600" dirty="0" err="1">
                <a:latin typeface="Century Gothic" panose="020F0302020204030204"/>
                <a:sym typeface="Wingdings" pitchFamily="2" charset="2"/>
              </a:rPr>
              <a:t>noun</a:t>
            </a:r>
            <a:r>
              <a:rPr lang="fr-FR" sz="1600" dirty="0">
                <a:latin typeface="Century Gothic" panose="020F0302020204030204"/>
                <a:sym typeface="Wingdings" pitchFamily="2" charset="2"/>
              </a:rPr>
              <a:t> and one </a:t>
            </a:r>
            <a:r>
              <a:rPr lang="fr-FR" sz="1600" dirty="0" err="1">
                <a:latin typeface="Century Gothic" panose="020F0302020204030204"/>
                <a:sym typeface="Wingdings" pitchFamily="2" charset="2"/>
              </a:rPr>
              <a:t>after</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it</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they</a:t>
            </a:r>
            <a:r>
              <a:rPr lang="fr-FR" sz="1600" dirty="0">
                <a:latin typeface="Century Gothic" panose="020F0302020204030204"/>
                <a:sym typeface="Wingdings" pitchFamily="2" charset="2"/>
              </a:rPr>
              <a:t> </a:t>
            </a:r>
            <a:r>
              <a:rPr lang="fr-FR" sz="1600" b="1" dirty="0" err="1">
                <a:latin typeface="Century Gothic" panose="020F0302020204030204"/>
                <a:sym typeface="Wingdings" pitchFamily="2" charset="2"/>
              </a:rPr>
              <a:t>surround</a:t>
            </a:r>
            <a:r>
              <a:rPr lang="fr-FR" sz="1600" b="1" dirty="0">
                <a:latin typeface="Century Gothic" panose="020F0302020204030204"/>
                <a:sym typeface="Wingdings" pitchFamily="2" charset="2"/>
              </a:rPr>
              <a:t> the </a:t>
            </a:r>
            <a:r>
              <a:rPr lang="fr-FR" sz="1600" b="1" dirty="0" err="1">
                <a:latin typeface="Century Gothic" panose="020F0302020204030204"/>
                <a:sym typeface="Wingdings" pitchFamily="2" charset="2"/>
              </a:rPr>
              <a:t>noun</a:t>
            </a:r>
            <a:r>
              <a:rPr lang="fr-FR" sz="1600" b="1" dirty="0">
                <a:latin typeface="Century Gothic" panose="020F0302020204030204"/>
                <a:sym typeface="Wingdings" pitchFamily="2" charset="2"/>
              </a:rPr>
              <a:t> </a:t>
            </a:r>
            <a:r>
              <a:rPr lang="fr-FR" sz="1600" dirty="0" err="1">
                <a:latin typeface="Century Gothic" panose="020F0302020204030204"/>
                <a:sym typeface="Wingdings" pitchFamily="2" charset="2"/>
              </a:rPr>
              <a:t>like</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this</a:t>
            </a:r>
            <a:r>
              <a:rPr lang="fr-FR" sz="1600" dirty="0">
                <a:latin typeface="Century Gothic" panose="020F0302020204030204"/>
                <a:sym typeface="Wingdings" pitchFamily="2" charset="2"/>
              </a:rPr>
              <a:t>: </a:t>
            </a:r>
          </a:p>
          <a:p>
            <a:pPr lvl="0">
              <a:spcBef>
                <a:spcPts val="1200"/>
              </a:spcBef>
              <a:spcAft>
                <a:spcPts val="1200"/>
              </a:spcAft>
            </a:pPr>
            <a:r>
              <a:rPr lang="fr-FR" sz="1600" dirty="0">
                <a:latin typeface="Century Gothic" panose="020F0302020204030204"/>
                <a:sym typeface="Wingdings" pitchFamily="2" charset="2"/>
              </a:rPr>
              <a:t>un </a:t>
            </a:r>
            <a:r>
              <a:rPr lang="fr-FR" sz="1600" b="1" dirty="0">
                <a:latin typeface="Century Gothic" panose="020F0302020204030204"/>
                <a:sym typeface="Wingdings" pitchFamily="2" charset="2"/>
              </a:rPr>
              <a:t>nouveau</a:t>
            </a:r>
            <a:r>
              <a:rPr lang="fr-FR" sz="1600" dirty="0">
                <a:latin typeface="Century Gothic" panose="020F0302020204030204"/>
                <a:sym typeface="Wingdings" pitchFamily="2" charset="2"/>
              </a:rPr>
              <a:t> film </a:t>
            </a:r>
            <a:r>
              <a:rPr lang="fr-FR" sz="1600" b="1" dirty="0">
                <a:latin typeface="Century Gothic" panose="020F0302020204030204"/>
                <a:sym typeface="Wingdings" pitchFamily="2" charset="2"/>
              </a:rPr>
              <a:t>intéressant</a:t>
            </a:r>
            <a:r>
              <a:rPr lang="fr-FR" sz="1600" dirty="0">
                <a:latin typeface="Century Gothic" panose="020F0302020204030204"/>
                <a:sym typeface="Wingdings" pitchFamily="2" charset="2"/>
              </a:rPr>
              <a:t>		a new, </a:t>
            </a:r>
            <a:r>
              <a:rPr lang="fr-FR" sz="1600" dirty="0" err="1">
                <a:latin typeface="Century Gothic" panose="020F0302020204030204"/>
                <a:sym typeface="Wingdings" pitchFamily="2" charset="2"/>
              </a:rPr>
              <a:t>interesting</a:t>
            </a:r>
            <a:r>
              <a:rPr lang="fr-FR" sz="1600" dirty="0">
                <a:latin typeface="Century Gothic" panose="020F0302020204030204"/>
                <a:sym typeface="Wingdings" pitchFamily="2" charset="2"/>
              </a:rPr>
              <a:t> film</a:t>
            </a:r>
          </a:p>
        </p:txBody>
      </p:sp>
      <p:pic>
        <p:nvPicPr>
          <p:cNvPr id="3" name="Picture 2" descr="House">
            <a:extLst>
              <a:ext uri="{FF2B5EF4-FFF2-40B4-BE49-F238E27FC236}">
                <a16:creationId xmlns:a16="http://schemas.microsoft.com/office/drawing/2014/main" id="{FE5926CD-FE3C-3542-A033-722CD98C7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40" y="5135930"/>
            <a:ext cx="1924513" cy="1924513"/>
          </a:xfrm>
          <a:prstGeom prst="rect">
            <a:avLst/>
          </a:prstGeom>
        </p:spPr>
      </p:pic>
      <p:pic>
        <p:nvPicPr>
          <p:cNvPr id="5" name="Picture 4" descr="Clapperboard">
            <a:extLst>
              <a:ext uri="{FF2B5EF4-FFF2-40B4-BE49-F238E27FC236}">
                <a16:creationId xmlns:a16="http://schemas.microsoft.com/office/drawing/2014/main" id="{08A70244-8CA1-5346-AFAF-5ED7482EE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014" y="5250730"/>
            <a:ext cx="2058171" cy="1794468"/>
          </a:xfrm>
          <a:prstGeom prst="rect">
            <a:avLst/>
          </a:prstGeom>
        </p:spPr>
      </p:pic>
      <p:sp>
        <p:nvSpPr>
          <p:cNvPr id="11" name="Rounded Rectangle 45">
            <a:extLst>
              <a:ext uri="{FF2B5EF4-FFF2-40B4-BE49-F238E27FC236}">
                <a16:creationId xmlns:a16="http://schemas.microsoft.com/office/drawing/2014/main" id="{2E754EC0-06D7-4145-BBDB-09C84152CC75}"/>
              </a:ext>
            </a:extLst>
          </p:cNvPr>
          <p:cNvSpPr/>
          <p:nvPr/>
        </p:nvSpPr>
        <p:spPr>
          <a:xfrm>
            <a:off x="5294577" y="6119515"/>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8.2.1.5 &amp; 8.1.2.3</a:t>
            </a:r>
          </a:p>
          <a:p>
            <a:pPr algn="ctr"/>
            <a:endParaRPr lang="en-GB" sz="1400" b="1" dirty="0">
              <a:solidFill>
                <a:srgbClr val="000000"/>
              </a:solidFill>
              <a:latin typeface="Century Gothic" panose="020B0502020202020204" pitchFamily="34" charset="0"/>
            </a:endParaRPr>
          </a:p>
          <a:p>
            <a:pPr algn="ctr"/>
            <a:endParaRPr lang="en-GB" sz="1400" b="1" dirty="0">
              <a:solidFill>
                <a:srgbClr val="000000"/>
              </a:solidFill>
              <a:latin typeface="Century Gothic" panose="020B0502020202020204" pitchFamily="34" charset="0"/>
            </a:endParaRPr>
          </a:p>
        </p:txBody>
      </p:sp>
      <p:pic>
        <p:nvPicPr>
          <p:cNvPr id="14" name="Picture 13" descr="QR code">
            <a:extLst>
              <a:ext uri="{FF2B5EF4-FFF2-40B4-BE49-F238E27FC236}">
                <a16:creationId xmlns:a16="http://schemas.microsoft.com/office/drawing/2014/main" id="{9AC3B61D-322F-40AB-AD99-BBA113681A5E}"/>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5338692" y="4971963"/>
            <a:ext cx="1126223" cy="11262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759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T2.2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5</a:t>
            </a:r>
            <a:endParaRPr lang="en-US" sz="2000" dirty="0">
              <a:solidFill>
                <a:schemeClr val="bg1"/>
              </a:solidFill>
            </a:endParaRP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52</a:t>
            </a:r>
          </a:p>
        </p:txBody>
      </p:sp>
      <p:sp>
        <p:nvSpPr>
          <p:cNvPr id="35" name="Rectangle 34">
            <a:extLst>
              <a:ext uri="{FF2B5EF4-FFF2-40B4-BE49-F238E27FC236}">
                <a16:creationId xmlns:a16="http://schemas.microsoft.com/office/drawing/2014/main" id="{033FA656-AED3-A944-9EBB-F84AF5CB196F}"/>
              </a:ext>
            </a:extLst>
          </p:cNvPr>
          <p:cNvSpPr/>
          <p:nvPr/>
        </p:nvSpPr>
        <p:spPr>
          <a:xfrm>
            <a:off x="108000" y="592867"/>
            <a:ext cx="1683474"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The </a:t>
            </a:r>
            <a:r>
              <a:rPr lang="fr-FR" b="1" dirty="0" err="1">
                <a:solidFill>
                  <a:srgbClr val="000000"/>
                </a:solidFill>
                <a:latin typeface="Century Gothic" panose="020B0502020202020204" pitchFamily="34" charset="0"/>
              </a:rPr>
              <a:t>verb</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aller</a:t>
            </a:r>
            <a:endParaRPr lang="en-GB" i="1" dirty="0">
              <a:solidFill>
                <a:srgbClr val="00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3C467B-571F-5540-BB62-E6A12286E0D6}"/>
              </a:ext>
            </a:extLst>
          </p:cNvPr>
          <p:cNvSpPr/>
          <p:nvPr/>
        </p:nvSpPr>
        <p:spPr>
          <a:xfrm>
            <a:off x="108000" y="962199"/>
            <a:ext cx="6731339" cy="2031325"/>
          </a:xfrm>
          <a:prstGeom prst="rect">
            <a:avLst/>
          </a:prstGeom>
        </p:spPr>
        <p:txBody>
          <a:bodyPr wrap="square">
            <a:spAutoFit/>
          </a:bodyPr>
          <a:lstStyle/>
          <a:p>
            <a:pPr lvl="0"/>
            <a:r>
              <a:rPr lang="en-GB" sz="1600" dirty="0">
                <a:latin typeface="Century Gothic" panose="020F0302020204030204"/>
              </a:rPr>
              <a:t>The verb </a:t>
            </a:r>
            <a:r>
              <a:rPr lang="en-GB" sz="1600" i="1" dirty="0" err="1">
                <a:latin typeface="Century Gothic" panose="020F0302020204030204"/>
              </a:rPr>
              <a:t>aller</a:t>
            </a:r>
            <a:r>
              <a:rPr lang="en-GB" sz="1600" i="1" dirty="0">
                <a:latin typeface="Century Gothic" panose="020F0302020204030204"/>
              </a:rPr>
              <a:t> </a:t>
            </a:r>
            <a:r>
              <a:rPr lang="en-GB" sz="1600" dirty="0">
                <a:latin typeface="Century Gothic" panose="020F0302020204030204"/>
              </a:rPr>
              <a:t>means ‘to go, going’:</a:t>
            </a:r>
          </a:p>
          <a:p>
            <a:pPr lvl="0"/>
            <a:endParaRPr lang="en-GB" sz="1000" dirty="0">
              <a:latin typeface="Century Gothic" panose="020F0302020204030204"/>
            </a:endParaRPr>
          </a:p>
          <a:p>
            <a:pPr lvl="0"/>
            <a:r>
              <a:rPr lang="en-GB" sz="1600" b="1" dirty="0">
                <a:latin typeface="Century Gothic" panose="020F0302020204030204"/>
              </a:rPr>
              <a:t>je </a:t>
            </a:r>
            <a:r>
              <a:rPr lang="en-GB" sz="1600" b="1" dirty="0" err="1">
                <a:latin typeface="Century Gothic" panose="020F0302020204030204"/>
              </a:rPr>
              <a:t>vais</a:t>
            </a:r>
            <a:r>
              <a:rPr lang="en-GB" sz="1600" b="1" dirty="0">
                <a:latin typeface="Century Gothic" panose="020F0302020204030204"/>
              </a:rPr>
              <a:t> </a:t>
            </a:r>
            <a:r>
              <a:rPr lang="en-GB" sz="1600" dirty="0">
                <a:latin typeface="Century Gothic" panose="020F0302020204030204"/>
              </a:rPr>
              <a:t>= I go, am going	      </a:t>
            </a:r>
            <a:r>
              <a:rPr lang="en-GB" sz="1600" b="1" dirty="0">
                <a:latin typeface="Century Gothic" panose="020F0302020204030204"/>
              </a:rPr>
              <a:t>nous </a:t>
            </a:r>
            <a:r>
              <a:rPr lang="en-GB" sz="1600" b="1" dirty="0" err="1">
                <a:latin typeface="Century Gothic" panose="020F0302020204030204"/>
              </a:rPr>
              <a:t>allons</a:t>
            </a:r>
            <a:r>
              <a:rPr lang="en-GB" sz="1600" b="1" dirty="0">
                <a:latin typeface="Century Gothic" panose="020F0302020204030204"/>
              </a:rPr>
              <a:t> </a:t>
            </a:r>
            <a:r>
              <a:rPr lang="en-GB" sz="1600" dirty="0">
                <a:latin typeface="Century Gothic" panose="020F0302020204030204"/>
              </a:rPr>
              <a:t>= we go, are going</a:t>
            </a:r>
          </a:p>
          <a:p>
            <a:pPr lvl="0"/>
            <a:r>
              <a:rPr lang="en-GB" sz="1600" b="1" dirty="0" err="1">
                <a:latin typeface="Century Gothic" panose="020F0302020204030204"/>
              </a:rPr>
              <a:t>tu</a:t>
            </a:r>
            <a:r>
              <a:rPr lang="en-GB" sz="1600" b="1" dirty="0">
                <a:latin typeface="Century Gothic" panose="020F0302020204030204"/>
              </a:rPr>
              <a:t> vas </a:t>
            </a:r>
            <a:r>
              <a:rPr lang="en-GB" sz="1600" dirty="0">
                <a:latin typeface="Century Gothic" panose="020F0302020204030204"/>
              </a:rPr>
              <a:t>= you go, are going	      </a:t>
            </a:r>
            <a:r>
              <a:rPr lang="en-GB" sz="1600" b="1" dirty="0" err="1">
                <a:latin typeface="Century Gothic" panose="020F0302020204030204"/>
              </a:rPr>
              <a:t>vous</a:t>
            </a:r>
            <a:r>
              <a:rPr lang="en-GB" sz="1600" b="1" dirty="0">
                <a:latin typeface="Century Gothic" panose="020F0302020204030204"/>
              </a:rPr>
              <a:t> </a:t>
            </a:r>
            <a:r>
              <a:rPr lang="en-GB" sz="1600" b="1" dirty="0" err="1">
                <a:latin typeface="Century Gothic" panose="020F0302020204030204"/>
              </a:rPr>
              <a:t>allez</a:t>
            </a:r>
            <a:r>
              <a:rPr lang="en-GB" sz="1600" b="1" dirty="0">
                <a:latin typeface="Century Gothic" panose="020F0302020204030204"/>
              </a:rPr>
              <a:t> </a:t>
            </a:r>
            <a:r>
              <a:rPr lang="en-GB" sz="1600" dirty="0">
                <a:latin typeface="Century Gothic" panose="020F0302020204030204"/>
              </a:rPr>
              <a:t>= you (pl.) go, are going</a:t>
            </a:r>
          </a:p>
          <a:p>
            <a:pPr lvl="0"/>
            <a:r>
              <a:rPr lang="en-GB" sz="1600" b="1" dirty="0">
                <a:latin typeface="Century Gothic" panose="020F0302020204030204"/>
              </a:rPr>
              <a:t>il/</a:t>
            </a:r>
            <a:r>
              <a:rPr lang="en-GB" sz="1600" b="1" dirty="0" err="1">
                <a:latin typeface="Century Gothic" panose="020F0302020204030204"/>
              </a:rPr>
              <a:t>elle</a:t>
            </a:r>
            <a:r>
              <a:rPr lang="en-GB" sz="1600" b="1" dirty="0">
                <a:latin typeface="Century Gothic" panose="020F0302020204030204"/>
              </a:rPr>
              <a:t> </a:t>
            </a:r>
            <a:r>
              <a:rPr lang="en-GB" sz="1600" b="1" dirty="0" err="1">
                <a:latin typeface="Century Gothic" panose="020F0302020204030204"/>
              </a:rPr>
              <a:t>va</a:t>
            </a:r>
            <a:r>
              <a:rPr lang="en-GB" sz="1600" b="1" dirty="0">
                <a:latin typeface="Century Gothic" panose="020F0302020204030204"/>
              </a:rPr>
              <a:t> </a:t>
            </a:r>
            <a:r>
              <a:rPr lang="en-GB" sz="1600" dirty="0">
                <a:latin typeface="Century Gothic" panose="020F0302020204030204"/>
              </a:rPr>
              <a:t>= s/he goes, is going   </a:t>
            </a:r>
            <a:r>
              <a:rPr lang="en-GB" sz="1600" b="1" dirty="0" err="1">
                <a:latin typeface="Century Gothic" panose="020F0302020204030204"/>
              </a:rPr>
              <a:t>ils</a:t>
            </a:r>
            <a:r>
              <a:rPr lang="en-GB" sz="1600" b="1" dirty="0">
                <a:latin typeface="Century Gothic" panose="020F0302020204030204"/>
              </a:rPr>
              <a:t>/</a:t>
            </a:r>
            <a:r>
              <a:rPr lang="en-GB" sz="1600" b="1" dirty="0" err="1">
                <a:latin typeface="Century Gothic" panose="020F0302020204030204"/>
              </a:rPr>
              <a:t>elles</a:t>
            </a:r>
            <a:r>
              <a:rPr lang="en-GB" sz="1600" b="1" dirty="0">
                <a:latin typeface="Century Gothic" panose="020F0302020204030204"/>
              </a:rPr>
              <a:t> </a:t>
            </a:r>
            <a:r>
              <a:rPr lang="en-GB" sz="1600" b="1" dirty="0" err="1">
                <a:latin typeface="Century Gothic" panose="020F0302020204030204"/>
              </a:rPr>
              <a:t>vont</a:t>
            </a:r>
            <a:r>
              <a:rPr lang="en-GB" sz="1600" b="1" dirty="0">
                <a:latin typeface="Century Gothic" panose="020F0302020204030204"/>
              </a:rPr>
              <a:t> </a:t>
            </a:r>
            <a:r>
              <a:rPr lang="en-GB" sz="1600" dirty="0">
                <a:latin typeface="Century Gothic" panose="020F0302020204030204"/>
              </a:rPr>
              <a:t>= they go, are going</a:t>
            </a:r>
          </a:p>
          <a:p>
            <a:pPr lvl="0"/>
            <a:endParaRPr lang="en-GB" sz="1000" dirty="0">
              <a:latin typeface="Century Gothic" panose="020F0302020204030204"/>
            </a:endParaRPr>
          </a:p>
          <a:p>
            <a:pPr lvl="0"/>
            <a:r>
              <a:rPr lang="en-GB" sz="1600" dirty="0">
                <a:latin typeface="Century Gothic" panose="020F0302020204030204"/>
              </a:rPr>
              <a:t>We use the verb </a:t>
            </a:r>
            <a:r>
              <a:rPr lang="en-GB" sz="1600" i="1" dirty="0" err="1">
                <a:latin typeface="Century Gothic" panose="020F0302020204030204"/>
              </a:rPr>
              <a:t>aller</a:t>
            </a:r>
            <a:r>
              <a:rPr lang="en-GB" sz="1600" dirty="0">
                <a:latin typeface="Century Gothic" panose="020F0302020204030204"/>
              </a:rPr>
              <a:t> with an infinitive to talk about future plans: </a:t>
            </a:r>
          </a:p>
          <a:p>
            <a:pPr lvl="0"/>
            <a:endParaRPr lang="en-GB" sz="1000" dirty="0">
              <a:latin typeface="Century Gothic" panose="020F0302020204030204"/>
            </a:endParaRPr>
          </a:p>
          <a:p>
            <a:pPr lvl="0"/>
            <a:r>
              <a:rPr lang="en-GB" sz="1600" dirty="0">
                <a:latin typeface="Century Gothic" panose="020F0302020204030204"/>
              </a:rPr>
              <a:t>Je </a:t>
            </a:r>
            <a:r>
              <a:rPr lang="en-GB" sz="1600" dirty="0" err="1">
                <a:latin typeface="Century Gothic" panose="020F0302020204030204"/>
              </a:rPr>
              <a:t>vais</a:t>
            </a:r>
            <a:r>
              <a:rPr lang="en-GB" sz="1600" dirty="0">
                <a:latin typeface="Century Gothic" panose="020F0302020204030204"/>
              </a:rPr>
              <a:t> </a:t>
            </a:r>
            <a:r>
              <a:rPr lang="en-GB" sz="1600" b="1" dirty="0" err="1">
                <a:latin typeface="Century Gothic" panose="020F0302020204030204"/>
              </a:rPr>
              <a:t>aller</a:t>
            </a:r>
            <a:r>
              <a:rPr lang="en-GB" sz="1600" dirty="0">
                <a:latin typeface="Century Gothic" panose="020F0302020204030204"/>
              </a:rPr>
              <a:t> </a:t>
            </a:r>
            <a:r>
              <a:rPr lang="en-GB" sz="1600" dirty="0" err="1">
                <a:latin typeface="Century Gothic" panose="020F0302020204030204"/>
              </a:rPr>
              <a:t>à</a:t>
            </a:r>
            <a:r>
              <a:rPr lang="en-GB" sz="1600" dirty="0">
                <a:latin typeface="Century Gothic" panose="020F0302020204030204"/>
              </a:rPr>
              <a:t> </a:t>
            </a:r>
            <a:r>
              <a:rPr lang="en-GB" sz="1600" dirty="0" err="1">
                <a:latin typeface="Century Gothic" panose="020F0302020204030204"/>
              </a:rPr>
              <a:t>l’étranger</a:t>
            </a:r>
            <a:r>
              <a:rPr lang="en-GB" sz="1600" dirty="0">
                <a:latin typeface="Century Gothic" panose="020F0302020204030204"/>
              </a:rPr>
              <a:t>.	     I am going </a:t>
            </a:r>
            <a:r>
              <a:rPr lang="en-GB" sz="1600" b="1" dirty="0">
                <a:latin typeface="Century Gothic" panose="020F0302020204030204"/>
              </a:rPr>
              <a:t>to go </a:t>
            </a:r>
            <a:r>
              <a:rPr lang="en-GB" sz="1600" dirty="0">
                <a:latin typeface="Century Gothic" panose="020F0302020204030204"/>
              </a:rPr>
              <a:t>abroad. </a:t>
            </a:r>
          </a:p>
        </p:txBody>
      </p:sp>
      <p:sp>
        <p:nvSpPr>
          <p:cNvPr id="12" name="Rectangle 11">
            <a:extLst>
              <a:ext uri="{FF2B5EF4-FFF2-40B4-BE49-F238E27FC236}">
                <a16:creationId xmlns:a16="http://schemas.microsoft.com/office/drawing/2014/main" id="{1924AE84-0CB2-D442-856B-1AC3FE59EFC1}"/>
              </a:ext>
            </a:extLst>
          </p:cNvPr>
          <p:cNvSpPr/>
          <p:nvPr/>
        </p:nvSpPr>
        <p:spPr>
          <a:xfrm>
            <a:off x="132191" y="5629319"/>
            <a:ext cx="4528804"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Word </a:t>
            </a:r>
            <a:r>
              <a:rPr lang="fr-FR" b="1" dirty="0" err="1">
                <a:solidFill>
                  <a:srgbClr val="000000"/>
                </a:solidFill>
                <a:latin typeface="Century Gothic" panose="020B0502020202020204" pitchFamily="34" charset="0"/>
              </a:rPr>
              <a:t>order</a:t>
            </a:r>
            <a:r>
              <a:rPr lang="fr-FR" b="1" dirty="0">
                <a:solidFill>
                  <a:srgbClr val="000000"/>
                </a:solidFill>
                <a:latin typeface="Century Gothic" panose="020B0502020202020204" pitchFamily="34" charset="0"/>
              </a:rPr>
              <a:t> in sentences </a:t>
            </a:r>
            <a:r>
              <a:rPr lang="fr-FR" b="1" dirty="0" err="1">
                <a:solidFill>
                  <a:srgbClr val="000000"/>
                </a:solidFill>
                <a:latin typeface="Century Gothic" panose="020B0502020202020204" pitchFamily="34" charset="0"/>
              </a:rPr>
              <a:t>with</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two</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verbs</a:t>
            </a:r>
            <a:endParaRPr lang="en-GB" i="1" dirty="0">
              <a:solidFill>
                <a:srgbClr val="00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4C6D5DFC-0D20-6448-944F-3952C14FBD59}"/>
              </a:ext>
            </a:extLst>
          </p:cNvPr>
          <p:cNvSpPr/>
          <p:nvPr/>
        </p:nvSpPr>
        <p:spPr>
          <a:xfrm>
            <a:off x="108000" y="6049668"/>
            <a:ext cx="6731339" cy="1200329"/>
          </a:xfrm>
          <a:prstGeom prst="rect">
            <a:avLst/>
          </a:prstGeom>
        </p:spPr>
        <p:txBody>
          <a:bodyPr wrap="square">
            <a:spAutoFit/>
          </a:bodyPr>
          <a:lstStyle/>
          <a:p>
            <a:pPr lvl="0"/>
            <a:endParaRPr lang="en-GB" sz="10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a:p>
            <a:pPr lvl="0"/>
            <a:endParaRPr lang="fr-FR" sz="1600" dirty="0">
              <a:latin typeface="Century Gothic" panose="020F0302020204030204"/>
            </a:endParaRPr>
          </a:p>
          <a:p>
            <a:pPr lvl="0"/>
            <a:r>
              <a:rPr lang="fr-FR" sz="1600" dirty="0">
                <a:latin typeface="Century Gothic" panose="020F0302020204030204"/>
              </a:rPr>
              <a:t>Je </a:t>
            </a:r>
            <a:r>
              <a:rPr lang="fr-FR" sz="1600" b="1" dirty="0">
                <a:latin typeface="Century Gothic" panose="020F0302020204030204"/>
              </a:rPr>
              <a:t>vais</a:t>
            </a:r>
            <a:r>
              <a:rPr lang="fr-FR" sz="1600" dirty="0">
                <a:latin typeface="Century Gothic" panose="020F0302020204030204"/>
              </a:rPr>
              <a:t> aller </a:t>
            </a:r>
            <a:r>
              <a:rPr lang="fr-FR" sz="1600" dirty="0">
                <a:latin typeface="Century Gothic" panose="020F0302020204030204"/>
                <a:sym typeface="Wingdings" pitchFamily="2" charset="2"/>
              </a:rPr>
              <a:t> Je </a:t>
            </a:r>
            <a:r>
              <a:rPr lang="fr-FR" sz="1600" b="1" dirty="0">
                <a:latin typeface="Century Gothic" panose="020F0302020204030204"/>
                <a:sym typeface="Wingdings" pitchFamily="2" charset="2"/>
              </a:rPr>
              <a:t>ne vais pas </a:t>
            </a:r>
            <a:r>
              <a:rPr lang="fr-FR" sz="1600" dirty="0">
                <a:latin typeface="Century Gothic" panose="020F0302020204030204"/>
                <a:sym typeface="Wingdings" pitchFamily="2" charset="2"/>
              </a:rPr>
              <a:t>aller</a:t>
            </a:r>
          </a:p>
        </p:txBody>
      </p:sp>
      <p:sp>
        <p:nvSpPr>
          <p:cNvPr id="16" name="Rectangle 15">
            <a:extLst>
              <a:ext uri="{FF2B5EF4-FFF2-40B4-BE49-F238E27FC236}">
                <a16:creationId xmlns:a16="http://schemas.microsoft.com/office/drawing/2014/main" id="{2C5D2EF9-38D2-0E4B-9FEC-5082EECFC326}"/>
              </a:ext>
            </a:extLst>
          </p:cNvPr>
          <p:cNvSpPr/>
          <p:nvPr/>
        </p:nvSpPr>
        <p:spPr>
          <a:xfrm>
            <a:off x="108000" y="3235153"/>
            <a:ext cx="4363416" cy="369332"/>
          </a:xfrm>
          <a:prstGeom prst="rect">
            <a:avLst/>
          </a:prstGeom>
        </p:spPr>
        <p:txBody>
          <a:bodyPr wrap="square">
            <a:spAutoFit/>
          </a:bodyPr>
          <a:lstStyle/>
          <a:p>
            <a:pPr fontAlgn="base">
              <a:spcBef>
                <a:spcPct val="0"/>
              </a:spcBef>
              <a:spcAft>
                <a:spcPct val="0"/>
              </a:spcAft>
            </a:pPr>
            <a:r>
              <a:rPr lang="fr-FR" b="1" dirty="0" err="1">
                <a:solidFill>
                  <a:srgbClr val="000000"/>
                </a:solidFill>
                <a:latin typeface="Century Gothic" panose="020B0502020202020204" pitchFamily="34" charset="0"/>
              </a:rPr>
              <a:t>Saying</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going</a:t>
            </a:r>
            <a:r>
              <a:rPr lang="fr-FR" b="1" dirty="0">
                <a:solidFill>
                  <a:srgbClr val="000000"/>
                </a:solidFill>
                <a:latin typeface="Century Gothic" panose="020B0502020202020204" pitchFamily="34" charset="0"/>
              </a:rPr>
              <a:t> to’</a:t>
            </a:r>
            <a:endParaRPr lang="en-GB" i="1"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AC908B2A-962D-7342-A2CC-F3F862AF3F7F}"/>
              </a:ext>
            </a:extLst>
          </p:cNvPr>
          <p:cNvSpPr/>
          <p:nvPr/>
        </p:nvSpPr>
        <p:spPr>
          <a:xfrm>
            <a:off x="108000" y="3629780"/>
            <a:ext cx="6731339" cy="1815882"/>
          </a:xfrm>
          <a:prstGeom prst="rect">
            <a:avLst/>
          </a:prstGeom>
        </p:spPr>
        <p:txBody>
          <a:bodyPr wrap="square">
            <a:spAutoFit/>
          </a:bodyPr>
          <a:lstStyle/>
          <a:p>
            <a:pPr lvl="0"/>
            <a:r>
              <a:rPr lang="en-GB" sz="1600" b="1" dirty="0" err="1">
                <a:latin typeface="Century Gothic" panose="020F0302020204030204"/>
              </a:rPr>
              <a:t>en</a:t>
            </a:r>
            <a:r>
              <a:rPr lang="en-GB" sz="1600" b="1" i="1" dirty="0">
                <a:latin typeface="Century Gothic" panose="020F0302020204030204"/>
              </a:rPr>
              <a:t>	</a:t>
            </a:r>
            <a:r>
              <a:rPr lang="en-GB" sz="1600" dirty="0">
                <a:latin typeface="Century Gothic" panose="020F0302020204030204"/>
              </a:rPr>
              <a:t>‘to’ with feminine countries </a:t>
            </a:r>
          </a:p>
          <a:p>
            <a:pPr lvl="0"/>
            <a:r>
              <a:rPr lang="en-GB" sz="1600" b="1" dirty="0">
                <a:latin typeface="Century Gothic" panose="020F0302020204030204"/>
              </a:rPr>
              <a:t>aux</a:t>
            </a:r>
            <a:r>
              <a:rPr lang="en-GB" sz="1600" dirty="0">
                <a:latin typeface="Century Gothic" panose="020F0302020204030204"/>
              </a:rPr>
              <a:t> 	‘to the’ with plural nouns.</a:t>
            </a:r>
          </a:p>
          <a:p>
            <a:pPr lvl="0"/>
            <a:r>
              <a:rPr lang="en-GB" sz="1600" b="1" dirty="0">
                <a:latin typeface="Century Gothic" panose="020F0302020204030204"/>
              </a:rPr>
              <a:t>à </a:t>
            </a:r>
            <a:r>
              <a:rPr lang="en-GB" sz="1600" dirty="0">
                <a:latin typeface="Century Gothic" panose="020F0302020204030204"/>
              </a:rPr>
              <a:t>	‘to’ with cities.</a:t>
            </a:r>
          </a:p>
          <a:p>
            <a:pPr lvl="0"/>
            <a:r>
              <a:rPr lang="fr-FR" sz="1600" b="1" i="0" dirty="0">
                <a:effectLst/>
                <a:latin typeface="Century Gothic" panose="020B0502020202020204" pitchFamily="34" charset="0"/>
              </a:rPr>
              <a:t>à la</a:t>
            </a:r>
            <a:r>
              <a:rPr lang="en-GB" sz="1600" dirty="0">
                <a:latin typeface="Century Gothic" panose="020F0302020204030204"/>
              </a:rPr>
              <a:t>	‘to the’ with feminine nouns.</a:t>
            </a:r>
          </a:p>
          <a:p>
            <a:pPr lvl="0"/>
            <a:r>
              <a:rPr lang="en-GB" sz="1600" b="1" dirty="0">
                <a:latin typeface="Century Gothic" panose="020F0302020204030204"/>
              </a:rPr>
              <a:t>au</a:t>
            </a:r>
            <a:r>
              <a:rPr lang="en-GB" sz="1600" dirty="0">
                <a:latin typeface="Century Gothic" panose="020F0302020204030204"/>
              </a:rPr>
              <a:t> 	‘to the’ with masculine nouns.</a:t>
            </a:r>
          </a:p>
          <a:p>
            <a:pPr lvl="0"/>
            <a:r>
              <a:rPr lang="en-GB" sz="1600" b="1" dirty="0">
                <a:latin typeface="Century Gothic" panose="020F0302020204030204"/>
              </a:rPr>
              <a:t>à l’ </a:t>
            </a:r>
            <a:r>
              <a:rPr lang="en-GB" sz="1600" dirty="0">
                <a:latin typeface="Century Gothic" panose="020F0302020204030204"/>
              </a:rPr>
              <a:t>	‘to the’ before nouns beginning with h- or a vowel.</a:t>
            </a:r>
          </a:p>
          <a:p>
            <a:pPr lvl="0"/>
            <a:r>
              <a:rPr lang="en-GB" sz="1600" b="1" dirty="0">
                <a:latin typeface="Century Gothic" panose="020F0302020204030204"/>
              </a:rPr>
              <a:t>chez</a:t>
            </a:r>
            <a:r>
              <a:rPr lang="en-GB" sz="1600" dirty="0">
                <a:latin typeface="Century Gothic" panose="020F0302020204030204"/>
              </a:rPr>
              <a:t> 	‘to’ or ‘to the’ with people’s homes or workplaces.</a:t>
            </a:r>
          </a:p>
        </p:txBody>
      </p:sp>
      <p:sp>
        <p:nvSpPr>
          <p:cNvPr id="15" name="Rectangle 14">
            <a:extLst>
              <a:ext uri="{FF2B5EF4-FFF2-40B4-BE49-F238E27FC236}">
                <a16:creationId xmlns:a16="http://schemas.microsoft.com/office/drawing/2014/main" id="{CAC3563C-C08D-C047-B0B1-11B45C91D777}"/>
              </a:ext>
            </a:extLst>
          </p:cNvPr>
          <p:cNvSpPr/>
          <p:nvPr/>
        </p:nvSpPr>
        <p:spPr>
          <a:xfrm>
            <a:off x="167568" y="7881119"/>
            <a:ext cx="6750001" cy="738664"/>
          </a:xfrm>
          <a:prstGeom prst="rect">
            <a:avLst/>
          </a:prstGeom>
        </p:spPr>
        <p:txBody>
          <a:bodyPr wrap="square">
            <a:spAutoFit/>
          </a:bodyPr>
          <a:lstStyle/>
          <a:p>
            <a:pPr lvl="0"/>
            <a:endParaRPr lang="en-GB" sz="1000" dirty="0">
              <a:latin typeface="Century Gothic" panose="020F0302020204030204"/>
            </a:endParaRPr>
          </a:p>
          <a:p>
            <a:pPr lvl="0"/>
            <a:r>
              <a:rPr lang="en-GB" sz="1600" dirty="0">
                <a:latin typeface="Century Gothic" panose="020F0302020204030204"/>
              </a:rPr>
              <a:t>Je </a:t>
            </a:r>
            <a:r>
              <a:rPr lang="en-GB" sz="1600" i="1" dirty="0" err="1">
                <a:latin typeface="Century Gothic" panose="020F0302020204030204"/>
              </a:rPr>
              <a:t>dois</a:t>
            </a:r>
            <a:r>
              <a:rPr lang="en-GB" sz="1600" dirty="0">
                <a:latin typeface="Century Gothic" panose="020F0302020204030204"/>
              </a:rPr>
              <a:t> </a:t>
            </a:r>
            <a:r>
              <a:rPr lang="en-GB" sz="1600" b="1" dirty="0" err="1">
                <a:latin typeface="Century Gothic" panose="020F0302020204030204"/>
              </a:rPr>
              <a:t>seulement</a:t>
            </a:r>
            <a:r>
              <a:rPr lang="en-GB" sz="1600" dirty="0">
                <a:latin typeface="Century Gothic" panose="020F0302020204030204"/>
              </a:rPr>
              <a:t> </a:t>
            </a:r>
            <a:r>
              <a:rPr lang="en-GB" sz="1600" i="1" dirty="0" err="1">
                <a:latin typeface="Century Gothic" panose="020F0302020204030204"/>
              </a:rPr>
              <a:t>sortir</a:t>
            </a:r>
            <a:r>
              <a:rPr lang="en-GB" sz="1600" dirty="0">
                <a:latin typeface="Century Gothic" panose="020F0302020204030204"/>
              </a:rPr>
              <a:t> le </a:t>
            </a:r>
            <a:r>
              <a:rPr lang="en-GB" sz="1600" dirty="0" err="1">
                <a:latin typeface="Century Gothic" panose="020F0302020204030204"/>
              </a:rPr>
              <a:t>soir</a:t>
            </a:r>
            <a:r>
              <a:rPr lang="en-GB" sz="1600" dirty="0">
                <a:latin typeface="Century Gothic" panose="020F0302020204030204"/>
              </a:rPr>
              <a:t> avec </a:t>
            </a:r>
            <a:r>
              <a:rPr lang="en-GB" sz="1600" dirty="0" err="1">
                <a:latin typeface="Century Gothic" panose="020F0302020204030204"/>
              </a:rPr>
              <a:t>Léa</a:t>
            </a:r>
            <a:r>
              <a:rPr lang="en-GB" sz="1600" dirty="0">
                <a:latin typeface="Century Gothic" panose="020F0302020204030204"/>
              </a:rPr>
              <a:t>.</a:t>
            </a:r>
          </a:p>
          <a:p>
            <a:pPr lvl="0"/>
            <a:r>
              <a:rPr lang="en-GB" sz="1600" dirty="0">
                <a:latin typeface="Century Gothic" panose="020F0302020204030204"/>
              </a:rPr>
              <a:t>I must </a:t>
            </a:r>
            <a:r>
              <a:rPr lang="en-GB" sz="1600" b="1" dirty="0">
                <a:latin typeface="Century Gothic" panose="020F0302020204030204"/>
              </a:rPr>
              <a:t>only</a:t>
            </a:r>
            <a:r>
              <a:rPr lang="en-GB" sz="1600" dirty="0">
                <a:latin typeface="Century Gothic" panose="020F0302020204030204"/>
              </a:rPr>
              <a:t> go out with </a:t>
            </a:r>
            <a:r>
              <a:rPr lang="en-GB" sz="1600" dirty="0" err="1">
                <a:latin typeface="Century Gothic" panose="020F0302020204030204"/>
              </a:rPr>
              <a:t>Léa</a:t>
            </a:r>
            <a:r>
              <a:rPr lang="en-GB" sz="1600" dirty="0">
                <a:latin typeface="Century Gothic" panose="020F0302020204030204"/>
              </a:rPr>
              <a:t> in the evenings.</a:t>
            </a:r>
          </a:p>
        </p:txBody>
      </p:sp>
      <p:pic>
        <p:nvPicPr>
          <p:cNvPr id="6148" name="Picture 4" descr="Aircraft1 Clip Art">
            <a:extLst>
              <a:ext uri="{FF2B5EF4-FFF2-40B4-BE49-F238E27FC236}">
                <a16:creationId xmlns:a16="http://schemas.microsoft.com/office/drawing/2014/main" id="{50B8FA35-4D75-4B99-AE5D-87C70A93F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93634">
            <a:off x="2817198" y="169939"/>
            <a:ext cx="1369359" cy="5477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p, Point, Star, Arrow, Pointing, Target, Goal">
            <a:extLst>
              <a:ext uri="{FF2B5EF4-FFF2-40B4-BE49-F238E27FC236}">
                <a16:creationId xmlns:a16="http://schemas.microsoft.com/office/drawing/2014/main" id="{D2F06179-0899-4946-8DD4-941301061D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25095">
            <a:off x="4439516" y="3353352"/>
            <a:ext cx="1488969" cy="14951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5621875-7C8D-4AF5-A092-BE66EF168045}"/>
              </a:ext>
            </a:extLst>
          </p:cNvPr>
          <p:cNvSpPr txBox="1"/>
          <p:nvPr/>
        </p:nvSpPr>
        <p:spPr>
          <a:xfrm>
            <a:off x="167569" y="6115952"/>
            <a:ext cx="6501791"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dirty="0">
                <a:latin typeface="Century Gothic" panose="020F0302020204030204"/>
              </a:rPr>
              <a:t>To make a sentence with two (or more) verbs negative, add </a:t>
            </a:r>
            <a:r>
              <a:rPr lang="en-GB" sz="1600" b="1" dirty="0">
                <a:latin typeface="Century Gothic" panose="020F0302020204030204"/>
              </a:rPr>
              <a:t>‘ne…pas’ </a:t>
            </a:r>
            <a:r>
              <a:rPr lang="en-GB" sz="1600" dirty="0">
                <a:latin typeface="Century Gothic" panose="020F0302020204030204"/>
              </a:rPr>
              <a:t>around the </a:t>
            </a:r>
            <a:r>
              <a:rPr lang="en-GB" sz="1600" b="1" dirty="0">
                <a:latin typeface="Century Gothic" panose="020F0302020204030204"/>
              </a:rPr>
              <a:t>first verb </a:t>
            </a:r>
            <a:r>
              <a:rPr lang="en-GB" sz="1600" dirty="0">
                <a:latin typeface="Century Gothic" panose="020F0302020204030204"/>
              </a:rPr>
              <a:t>in the </a:t>
            </a:r>
            <a:r>
              <a:rPr lang="en-GB" sz="1600" b="1" dirty="0">
                <a:latin typeface="Century Gothic" panose="020F0302020204030204"/>
              </a:rPr>
              <a:t>short form</a:t>
            </a:r>
            <a:r>
              <a:rPr lang="en-GB" sz="1600" dirty="0">
                <a:latin typeface="Century Gothic" panose="020F0302020204030204"/>
              </a:rPr>
              <a:t>. </a:t>
            </a:r>
          </a:p>
        </p:txBody>
      </p:sp>
      <p:sp>
        <p:nvSpPr>
          <p:cNvPr id="20" name="TextBox 19">
            <a:extLst>
              <a:ext uri="{FF2B5EF4-FFF2-40B4-BE49-F238E27FC236}">
                <a16:creationId xmlns:a16="http://schemas.microsoft.com/office/drawing/2014/main" id="{605913AB-B9C0-4A65-B0D3-5A7906062C0E}"/>
              </a:ext>
            </a:extLst>
          </p:cNvPr>
          <p:cNvSpPr txBox="1"/>
          <p:nvPr/>
        </p:nvSpPr>
        <p:spPr>
          <a:xfrm>
            <a:off x="167568" y="7325892"/>
            <a:ext cx="6501791"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dirty="0">
                <a:latin typeface="Century Gothic" panose="020F0302020204030204"/>
              </a:rPr>
              <a:t>In two-verb structures, the </a:t>
            </a:r>
            <a:r>
              <a:rPr lang="en-GB" sz="1600" b="1" dirty="0">
                <a:latin typeface="Century Gothic" panose="020F0302020204030204"/>
              </a:rPr>
              <a:t>adverb </a:t>
            </a:r>
            <a:r>
              <a:rPr lang="en-GB" sz="1600" dirty="0">
                <a:latin typeface="Century Gothic" panose="020F0302020204030204"/>
              </a:rPr>
              <a:t>often comes </a:t>
            </a:r>
            <a:r>
              <a:rPr lang="en-GB" sz="1600" b="1" dirty="0">
                <a:latin typeface="Century Gothic" panose="020F0302020204030204"/>
              </a:rPr>
              <a:t>before the infinitive.</a:t>
            </a:r>
          </a:p>
        </p:txBody>
      </p:sp>
    </p:spTree>
    <p:extLst>
      <p:ext uri="{BB962C8B-B14F-4D97-AF65-F5344CB8AC3E}">
        <p14:creationId xmlns:p14="http://schemas.microsoft.com/office/powerpoint/2010/main" val="283081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QR code">
            <a:extLst>
              <a:ext uri="{FF2B5EF4-FFF2-40B4-BE49-F238E27FC236}">
                <a16:creationId xmlns:a16="http://schemas.microsoft.com/office/drawing/2014/main" id="{44F67DA8-585F-F742-97E4-95BCDBA00E2D}"/>
              </a:ext>
            </a:extLst>
          </p:cNvPr>
          <p:cNvPicPr/>
          <p:nvPr/>
        </p:nvPicPr>
        <p:blipFill>
          <a:blip r:embed="rId3" cstate="print">
            <a:extLst>
              <a:ext uri="{28A0092B-C50C-407E-A947-70E740481C1C}">
                <a14:useLocalDpi xmlns:a14="http://schemas.microsoft.com/office/drawing/2010/main" val="0"/>
              </a:ext>
            </a:extLst>
          </a:blip>
          <a:srcRect/>
          <a:stretch/>
        </p:blipFill>
        <p:spPr>
          <a:xfrm>
            <a:off x="144000" y="7919304"/>
            <a:ext cx="1214900" cy="1162351"/>
          </a:xfrm>
          <a:prstGeom prst="rect">
            <a:avLst/>
          </a:prstGeom>
        </p:spPr>
      </p:pic>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53</a:t>
            </a:r>
          </a:p>
        </p:txBody>
      </p:sp>
      <p:sp>
        <p:nvSpPr>
          <p:cNvPr id="35" name="Rectangle 34">
            <a:extLst>
              <a:ext uri="{FF2B5EF4-FFF2-40B4-BE49-F238E27FC236}">
                <a16:creationId xmlns:a16="http://schemas.microsoft.com/office/drawing/2014/main" id="{033FA656-AED3-A944-9EBB-F84AF5CB196F}"/>
              </a:ext>
            </a:extLst>
          </p:cNvPr>
          <p:cNvSpPr/>
          <p:nvPr/>
        </p:nvSpPr>
        <p:spPr>
          <a:xfrm>
            <a:off x="108000" y="147095"/>
            <a:ext cx="2236510"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Using</a:t>
            </a:r>
            <a:r>
              <a:rPr lang="fr-FR" b="1" dirty="0">
                <a:solidFill>
                  <a:srgbClr val="000000"/>
                </a:solidFill>
                <a:latin typeface="Century Gothic" panose="020B0502020202020204" pitchFamily="34" charset="0"/>
              </a:rPr>
              <a:t> modal </a:t>
            </a:r>
            <a:r>
              <a:rPr lang="fr-FR" b="1" dirty="0" err="1">
                <a:solidFill>
                  <a:srgbClr val="000000"/>
                </a:solidFill>
                <a:latin typeface="Century Gothic" panose="020B0502020202020204" pitchFamily="34" charset="0"/>
              </a:rPr>
              <a:t>verbs</a:t>
            </a:r>
            <a:endParaRPr lang="en-GB" dirty="0">
              <a:solidFill>
                <a:srgbClr val="000000"/>
              </a:solidFill>
              <a:latin typeface="Century Gothic" panose="020B0502020202020204" pitchFamily="34" charset="0"/>
            </a:endParaRPr>
          </a:p>
        </p:txBody>
      </p:sp>
      <p:sp>
        <p:nvSpPr>
          <p:cNvPr id="22" name="Rectangle 21">
            <a:extLst>
              <a:ext uri="{FF2B5EF4-FFF2-40B4-BE49-F238E27FC236}">
                <a16:creationId xmlns:a16="http://schemas.microsoft.com/office/drawing/2014/main" id="{8890F50E-AC44-244E-8615-6B35C52BDB8B}"/>
              </a:ext>
            </a:extLst>
          </p:cNvPr>
          <p:cNvSpPr/>
          <p:nvPr/>
        </p:nvSpPr>
        <p:spPr>
          <a:xfrm>
            <a:off x="137801" y="569702"/>
            <a:ext cx="6731339" cy="1384995"/>
          </a:xfrm>
          <a:prstGeom prst="rect">
            <a:avLst/>
          </a:prstGeom>
        </p:spPr>
        <p:txBody>
          <a:bodyPr wrap="square">
            <a:spAutoFit/>
          </a:bodyPr>
          <a:lstStyle/>
          <a:p>
            <a:pPr lvl="0"/>
            <a:r>
              <a:rPr lang="en-GB" sz="1600" b="1" dirty="0">
                <a:latin typeface="Century Gothic" panose="020F0302020204030204"/>
              </a:rPr>
              <a:t>Modal verbs </a:t>
            </a:r>
            <a:r>
              <a:rPr lang="en-GB" sz="1600" dirty="0">
                <a:latin typeface="Century Gothic" panose="020F0302020204030204"/>
              </a:rPr>
              <a:t>give </a:t>
            </a:r>
            <a:r>
              <a:rPr lang="en-GB" sz="1600" b="1" dirty="0">
                <a:latin typeface="Century Gothic" panose="020F0302020204030204"/>
              </a:rPr>
              <a:t>more information </a:t>
            </a:r>
            <a:r>
              <a:rPr lang="en-GB" sz="1600" dirty="0">
                <a:latin typeface="Century Gothic" panose="020F0302020204030204"/>
              </a:rPr>
              <a:t>about a </a:t>
            </a:r>
            <a:r>
              <a:rPr lang="en-GB" sz="1600" b="1" dirty="0">
                <a:latin typeface="Century Gothic" panose="020F0302020204030204"/>
              </a:rPr>
              <a:t>second verb</a:t>
            </a:r>
            <a:r>
              <a:rPr lang="en-GB" sz="1600" dirty="0">
                <a:latin typeface="Century Gothic" panose="020F0302020204030204"/>
              </a:rPr>
              <a:t> in a sentence.</a:t>
            </a:r>
          </a:p>
          <a:p>
            <a:pPr lvl="0"/>
            <a:endParaRPr lang="en-GB" sz="1000" dirty="0">
              <a:solidFill>
                <a:srgbClr val="000000"/>
              </a:solidFill>
              <a:latin typeface="Century Gothic" panose="020F0302020204030204"/>
            </a:endParaRPr>
          </a:p>
          <a:p>
            <a:pPr lvl="0"/>
            <a:r>
              <a:rPr lang="en-GB" sz="1600" dirty="0">
                <a:solidFill>
                  <a:srgbClr val="000000"/>
                </a:solidFill>
                <a:latin typeface="Century Gothic" panose="020F0302020204030204"/>
              </a:rPr>
              <a:t>Il </a:t>
            </a:r>
            <a:r>
              <a:rPr lang="en-GB" sz="1600" b="1" dirty="0">
                <a:solidFill>
                  <a:srgbClr val="000000"/>
                </a:solidFill>
                <a:latin typeface="Century Gothic" panose="020F0302020204030204"/>
              </a:rPr>
              <a:t>doit</a:t>
            </a:r>
            <a:r>
              <a:rPr lang="en-GB" sz="1600" dirty="0">
                <a:solidFill>
                  <a:srgbClr val="000000"/>
                </a:solidFill>
                <a:latin typeface="Century Gothic" panose="020F0302020204030204"/>
              </a:rPr>
              <a:t> </a:t>
            </a:r>
            <a:r>
              <a:rPr lang="en-GB" sz="1600" dirty="0" err="1">
                <a:solidFill>
                  <a:srgbClr val="000000"/>
                </a:solidFill>
                <a:latin typeface="Century Gothic" panose="020F0302020204030204"/>
              </a:rPr>
              <a:t>visiter</a:t>
            </a:r>
            <a:r>
              <a:rPr lang="en-GB" sz="1600" dirty="0">
                <a:solidFill>
                  <a:srgbClr val="000000"/>
                </a:solidFill>
                <a:latin typeface="Century Gothic" panose="020F0302020204030204"/>
              </a:rPr>
              <a:t> </a:t>
            </a:r>
            <a:r>
              <a:rPr lang="en-GB" sz="1600" dirty="0" err="1">
                <a:solidFill>
                  <a:srgbClr val="000000"/>
                </a:solidFill>
                <a:latin typeface="Century Gothic" panose="020F0302020204030204"/>
              </a:rPr>
              <a:t>Londres</a:t>
            </a:r>
            <a:r>
              <a:rPr lang="en-GB" sz="1600" dirty="0">
                <a:solidFill>
                  <a:srgbClr val="000000"/>
                </a:solidFill>
                <a:latin typeface="Century Gothic" panose="020F0302020204030204"/>
              </a:rPr>
              <a:t>.	He </a:t>
            </a:r>
            <a:r>
              <a:rPr lang="en-GB" sz="1600" b="1" dirty="0">
                <a:solidFill>
                  <a:srgbClr val="000000"/>
                </a:solidFill>
                <a:latin typeface="Century Gothic" panose="020F0302020204030204"/>
              </a:rPr>
              <a:t>must / has </a:t>
            </a:r>
            <a:r>
              <a:rPr lang="en-GB" sz="1600" dirty="0">
                <a:solidFill>
                  <a:srgbClr val="000000"/>
                </a:solidFill>
                <a:latin typeface="Century Gothic" panose="020F0302020204030204"/>
              </a:rPr>
              <a:t>to</a:t>
            </a:r>
            <a:r>
              <a:rPr lang="en-GB" sz="1600" b="1" dirty="0">
                <a:solidFill>
                  <a:srgbClr val="000000"/>
                </a:solidFill>
                <a:latin typeface="Century Gothic" panose="020F0302020204030204"/>
              </a:rPr>
              <a:t> </a:t>
            </a:r>
            <a:r>
              <a:rPr lang="en-GB" sz="1600" dirty="0">
                <a:solidFill>
                  <a:srgbClr val="000000"/>
                </a:solidFill>
                <a:latin typeface="Century Gothic" panose="020F0302020204030204"/>
              </a:rPr>
              <a:t>visit London.</a:t>
            </a:r>
            <a:endParaRPr lang="en-GB" sz="1000" dirty="0">
              <a:latin typeface="Century Gothic" panose="020F0302020204030204"/>
            </a:endParaRPr>
          </a:p>
          <a:p>
            <a:pPr lvl="0"/>
            <a:r>
              <a:rPr lang="en-GB" sz="1600" dirty="0">
                <a:latin typeface="Century Gothic" panose="020F0302020204030204"/>
              </a:rPr>
              <a:t>Il </a:t>
            </a:r>
            <a:r>
              <a:rPr lang="en-GB" sz="1600" b="1" dirty="0" err="1">
                <a:latin typeface="Century Gothic" panose="020F0302020204030204"/>
              </a:rPr>
              <a:t>veut</a:t>
            </a:r>
            <a:r>
              <a:rPr lang="en-GB" sz="1600" dirty="0">
                <a:latin typeface="Century Gothic" panose="020F0302020204030204"/>
              </a:rPr>
              <a:t> </a:t>
            </a:r>
            <a:r>
              <a:rPr lang="en-GB" sz="1600" dirty="0" err="1">
                <a:latin typeface="Century Gothic" panose="020F0302020204030204"/>
              </a:rPr>
              <a:t>visiter</a:t>
            </a:r>
            <a:r>
              <a:rPr lang="en-GB" sz="1600" dirty="0">
                <a:latin typeface="Century Gothic" panose="020F0302020204030204"/>
              </a:rPr>
              <a:t> </a:t>
            </a:r>
            <a:r>
              <a:rPr lang="en-GB" sz="1600" dirty="0" err="1">
                <a:latin typeface="Century Gothic" panose="020F0302020204030204"/>
              </a:rPr>
              <a:t>Londres</a:t>
            </a:r>
            <a:r>
              <a:rPr lang="en-GB" sz="1600" dirty="0">
                <a:latin typeface="Century Gothic" panose="020F0302020204030204"/>
              </a:rPr>
              <a:t>.	He </a:t>
            </a:r>
            <a:r>
              <a:rPr lang="en-GB" sz="1600" b="1" dirty="0">
                <a:latin typeface="Century Gothic" panose="020F0302020204030204"/>
              </a:rPr>
              <a:t>wants</a:t>
            </a:r>
            <a:r>
              <a:rPr lang="en-GB" sz="1600" dirty="0">
                <a:latin typeface="Century Gothic" panose="020F0302020204030204"/>
              </a:rPr>
              <a:t> to visit London.</a:t>
            </a:r>
          </a:p>
          <a:p>
            <a:pPr lvl="0"/>
            <a:endParaRPr lang="en-GB" sz="1000" dirty="0">
              <a:latin typeface="Century Gothic" panose="020F0302020204030204"/>
            </a:endParaRPr>
          </a:p>
        </p:txBody>
      </p:sp>
      <p:graphicFrame>
        <p:nvGraphicFramePr>
          <p:cNvPr id="2" name="Table 2">
            <a:extLst>
              <a:ext uri="{FF2B5EF4-FFF2-40B4-BE49-F238E27FC236}">
                <a16:creationId xmlns:a16="http://schemas.microsoft.com/office/drawing/2014/main" id="{F076A411-7878-BF48-A89B-93C5CAA1A3B3}"/>
              </a:ext>
            </a:extLst>
          </p:cNvPr>
          <p:cNvGraphicFramePr>
            <a:graphicFrameLocks noGrp="1"/>
          </p:cNvGraphicFramePr>
          <p:nvPr>
            <p:extLst>
              <p:ext uri="{D42A27DB-BD31-4B8C-83A1-F6EECF244321}">
                <p14:modId xmlns:p14="http://schemas.microsoft.com/office/powerpoint/2010/main" val="3927260325"/>
              </p:ext>
            </p:extLst>
          </p:nvPr>
        </p:nvGraphicFramePr>
        <p:xfrm>
          <a:off x="127800" y="3113074"/>
          <a:ext cx="6602400" cy="734400"/>
        </p:xfrm>
        <a:graphic>
          <a:graphicData uri="http://schemas.openxmlformats.org/drawingml/2006/table">
            <a:tbl>
              <a:tblPr firstRow="1" bandRow="1">
                <a:tableStyleId>{5940675A-B579-460E-94D1-54222C63F5DA}</a:tableStyleId>
              </a:tblPr>
              <a:tblGrid>
                <a:gridCol w="1299600">
                  <a:extLst>
                    <a:ext uri="{9D8B030D-6E8A-4147-A177-3AD203B41FA5}">
                      <a16:colId xmlns:a16="http://schemas.microsoft.com/office/drawing/2014/main" val="300228054"/>
                    </a:ext>
                  </a:extLst>
                </a:gridCol>
                <a:gridCol w="2314800">
                  <a:extLst>
                    <a:ext uri="{9D8B030D-6E8A-4147-A177-3AD203B41FA5}">
                      <a16:colId xmlns:a16="http://schemas.microsoft.com/office/drawing/2014/main" val="4012397250"/>
                    </a:ext>
                  </a:extLst>
                </a:gridCol>
                <a:gridCol w="1224000">
                  <a:extLst>
                    <a:ext uri="{9D8B030D-6E8A-4147-A177-3AD203B41FA5}">
                      <a16:colId xmlns:a16="http://schemas.microsoft.com/office/drawing/2014/main" val="1477563990"/>
                    </a:ext>
                  </a:extLst>
                </a:gridCol>
                <a:gridCol w="1764000">
                  <a:extLst>
                    <a:ext uri="{9D8B030D-6E8A-4147-A177-3AD203B41FA5}">
                      <a16:colId xmlns:a16="http://schemas.microsoft.com/office/drawing/2014/main" val="166037123"/>
                    </a:ext>
                  </a:extLst>
                </a:gridCol>
              </a:tblGrid>
              <a:tr h="244800">
                <a:tc>
                  <a:txBody>
                    <a:bodyPr/>
                    <a:lstStyle/>
                    <a:p>
                      <a:r>
                        <a:rPr lang="en-US" sz="1600" b="1" dirty="0">
                          <a:latin typeface="Century Gothic" panose="020B0502020202020204" pitchFamily="34" charset="0"/>
                        </a:rPr>
                        <a:t>je </a:t>
                      </a:r>
                      <a:r>
                        <a:rPr lang="en-US" sz="1600" b="1" dirty="0" err="1">
                          <a:latin typeface="Century Gothic" panose="020B0502020202020204" pitchFamily="34" charset="0"/>
                        </a:rPr>
                        <a:t>dois</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I must, have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latin typeface="Century Gothic" panose="020B0502020202020204" pitchFamily="34" charset="0"/>
                        </a:rPr>
                        <a:t>je </a:t>
                      </a:r>
                      <a:r>
                        <a:rPr lang="en-US" sz="1600" b="1" dirty="0" err="1">
                          <a:latin typeface="Century Gothic" panose="020B0502020202020204" pitchFamily="34" charset="0"/>
                        </a:rPr>
                        <a:t>veux</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I want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0185497"/>
                  </a:ext>
                </a:extLst>
              </a:tr>
              <a:tr h="244800">
                <a:tc>
                  <a:txBody>
                    <a:bodyPr/>
                    <a:lstStyle/>
                    <a:p>
                      <a:r>
                        <a:rPr lang="en-US" sz="1600" b="1" dirty="0" err="1">
                          <a:latin typeface="Century Gothic" panose="020B0502020202020204" pitchFamily="34" charset="0"/>
                        </a:rPr>
                        <a:t>tu</a:t>
                      </a:r>
                      <a:r>
                        <a:rPr lang="en-US" sz="1600" b="1" dirty="0">
                          <a:latin typeface="Century Gothic" panose="020B0502020202020204" pitchFamily="34" charset="0"/>
                        </a:rPr>
                        <a:t> </a:t>
                      </a:r>
                      <a:r>
                        <a:rPr lang="en-US" sz="1600" b="1" dirty="0" err="1">
                          <a:latin typeface="Century Gothic" panose="020B0502020202020204" pitchFamily="34" charset="0"/>
                        </a:rPr>
                        <a:t>dois</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you must, have to </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err="1">
                          <a:latin typeface="Century Gothic" panose="020B0502020202020204" pitchFamily="34" charset="0"/>
                        </a:rPr>
                        <a:t>tu</a:t>
                      </a:r>
                      <a:r>
                        <a:rPr lang="en-US" sz="1600" b="1" dirty="0">
                          <a:latin typeface="Century Gothic" panose="020B0502020202020204" pitchFamily="34" charset="0"/>
                        </a:rPr>
                        <a:t> </a:t>
                      </a:r>
                      <a:r>
                        <a:rPr lang="en-US" sz="1600" b="1" dirty="0" err="1">
                          <a:latin typeface="Century Gothic" panose="020B0502020202020204" pitchFamily="34" charset="0"/>
                        </a:rPr>
                        <a:t>veux</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you want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7020531"/>
                  </a:ext>
                </a:extLst>
              </a:tr>
              <a:tr h="244800">
                <a:tc>
                  <a:txBody>
                    <a:bodyPr/>
                    <a:lstStyle/>
                    <a:p>
                      <a:r>
                        <a:rPr lang="en-US" sz="1600" b="1" dirty="0">
                          <a:latin typeface="Century Gothic" panose="020B0502020202020204" pitchFamily="34" charset="0"/>
                        </a:rPr>
                        <a:t>il doit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he must, has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err="1">
                          <a:latin typeface="Century Gothic" panose="020B0502020202020204" pitchFamily="34" charset="0"/>
                        </a:rPr>
                        <a:t>elle</a:t>
                      </a:r>
                      <a:r>
                        <a:rPr lang="en-US" sz="1600" b="1" dirty="0">
                          <a:latin typeface="Century Gothic" panose="020B0502020202020204" pitchFamily="34" charset="0"/>
                        </a:rPr>
                        <a:t> </a:t>
                      </a:r>
                      <a:r>
                        <a:rPr lang="en-US" sz="1600" b="1" dirty="0" err="1">
                          <a:latin typeface="Century Gothic" panose="020B0502020202020204" pitchFamily="34" charset="0"/>
                        </a:rPr>
                        <a:t>veut</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she wants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7700330"/>
                  </a:ext>
                </a:extLst>
              </a:tr>
            </a:tbl>
          </a:graphicData>
        </a:graphic>
      </p:graphicFrame>
      <p:graphicFrame>
        <p:nvGraphicFramePr>
          <p:cNvPr id="12" name="Table 2">
            <a:extLst>
              <a:ext uri="{FF2B5EF4-FFF2-40B4-BE49-F238E27FC236}">
                <a16:creationId xmlns:a16="http://schemas.microsoft.com/office/drawing/2014/main" id="{C0FFDC49-F0EA-F246-B20B-697EFC98B108}"/>
              </a:ext>
            </a:extLst>
          </p:cNvPr>
          <p:cNvGraphicFramePr>
            <a:graphicFrameLocks noGrp="1"/>
          </p:cNvGraphicFramePr>
          <p:nvPr>
            <p:extLst>
              <p:ext uri="{D42A27DB-BD31-4B8C-83A1-F6EECF244321}">
                <p14:modId xmlns:p14="http://schemas.microsoft.com/office/powerpoint/2010/main" val="60478601"/>
              </p:ext>
            </p:extLst>
          </p:nvPr>
        </p:nvGraphicFramePr>
        <p:xfrm>
          <a:off x="160266" y="4700581"/>
          <a:ext cx="6635735" cy="7315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300228054"/>
                    </a:ext>
                  </a:extLst>
                </a:gridCol>
                <a:gridCol w="2232000">
                  <a:extLst>
                    <a:ext uri="{9D8B030D-6E8A-4147-A177-3AD203B41FA5}">
                      <a16:colId xmlns:a16="http://schemas.microsoft.com/office/drawing/2014/main" val="4012397250"/>
                    </a:ext>
                  </a:extLst>
                </a:gridCol>
                <a:gridCol w="989330">
                  <a:extLst>
                    <a:ext uri="{9D8B030D-6E8A-4147-A177-3AD203B41FA5}">
                      <a16:colId xmlns:a16="http://schemas.microsoft.com/office/drawing/2014/main" val="1477563990"/>
                    </a:ext>
                  </a:extLst>
                </a:gridCol>
                <a:gridCol w="2478405">
                  <a:extLst>
                    <a:ext uri="{9D8B030D-6E8A-4147-A177-3AD203B41FA5}">
                      <a16:colId xmlns:a16="http://schemas.microsoft.com/office/drawing/2014/main" val="166037123"/>
                    </a:ext>
                  </a:extLst>
                </a:gridCol>
              </a:tblGrid>
              <a:tr h="0">
                <a:tc>
                  <a:txBody>
                    <a:bodyPr/>
                    <a:lstStyle/>
                    <a:p>
                      <a:r>
                        <a:rPr lang="en-US" sz="1600" b="1" dirty="0">
                          <a:latin typeface="Century Gothic" panose="020B0502020202020204" pitchFamily="34" charset="0"/>
                        </a:rPr>
                        <a:t>je </a:t>
                      </a:r>
                      <a:r>
                        <a:rPr lang="en-US" sz="1600" b="1" dirty="0" err="1">
                          <a:latin typeface="Century Gothic" panose="020B0502020202020204" pitchFamily="34" charset="0"/>
                        </a:rPr>
                        <a:t>peux</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I can, am able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latin typeface="Century Gothic" panose="020B0502020202020204" pitchFamily="34" charset="0"/>
                        </a:rPr>
                        <a:t>je </a:t>
                      </a:r>
                      <a:r>
                        <a:rPr lang="en-US" sz="1600" b="1" dirty="0" err="1">
                          <a:latin typeface="Century Gothic" panose="020B0502020202020204" pitchFamily="34" charset="0"/>
                        </a:rPr>
                        <a:t>sais</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I can, know how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0185497"/>
                  </a:ext>
                </a:extLst>
              </a:tr>
              <a:tr h="0">
                <a:tc>
                  <a:txBody>
                    <a:bodyPr/>
                    <a:lstStyle/>
                    <a:p>
                      <a:r>
                        <a:rPr lang="en-US" sz="1600" b="1" dirty="0" err="1">
                          <a:latin typeface="Century Gothic" panose="020B0502020202020204" pitchFamily="34" charset="0"/>
                        </a:rPr>
                        <a:t>tu</a:t>
                      </a:r>
                      <a:r>
                        <a:rPr lang="en-US" sz="1600" b="1" dirty="0">
                          <a:latin typeface="Century Gothic" panose="020B0502020202020204" pitchFamily="34" charset="0"/>
                        </a:rPr>
                        <a:t> </a:t>
                      </a:r>
                      <a:r>
                        <a:rPr lang="en-US" sz="1600" b="1" dirty="0" err="1">
                          <a:latin typeface="Century Gothic" panose="020B0502020202020204" pitchFamily="34" charset="0"/>
                        </a:rPr>
                        <a:t>peux</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you can, are able to </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err="1">
                          <a:latin typeface="Century Gothic" panose="020B0502020202020204" pitchFamily="34" charset="0"/>
                        </a:rPr>
                        <a:t>tu</a:t>
                      </a:r>
                      <a:r>
                        <a:rPr lang="en-US" sz="1600" b="1" dirty="0">
                          <a:latin typeface="Century Gothic" panose="020B0502020202020204" pitchFamily="34" charset="0"/>
                        </a:rPr>
                        <a:t> </a:t>
                      </a:r>
                      <a:r>
                        <a:rPr lang="en-US" sz="1600" b="1" dirty="0" err="1">
                          <a:latin typeface="Century Gothic" panose="020B0502020202020204" pitchFamily="34" charset="0"/>
                        </a:rPr>
                        <a:t>sais</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you can, know how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7020531"/>
                  </a:ext>
                </a:extLst>
              </a:tr>
              <a:tr h="0">
                <a:tc>
                  <a:txBody>
                    <a:bodyPr/>
                    <a:lstStyle/>
                    <a:p>
                      <a:r>
                        <a:rPr lang="en-US" sz="1600" b="1" dirty="0">
                          <a:latin typeface="Century Gothic" panose="020B0502020202020204" pitchFamily="34" charset="0"/>
                        </a:rPr>
                        <a:t>il </a:t>
                      </a:r>
                      <a:r>
                        <a:rPr lang="en-US" sz="1600" b="1" dirty="0" err="1">
                          <a:latin typeface="Century Gothic" panose="020B0502020202020204" pitchFamily="34" charset="0"/>
                        </a:rPr>
                        <a:t>peut</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he can, is able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err="1">
                          <a:latin typeface="Century Gothic" panose="020B0502020202020204" pitchFamily="34" charset="0"/>
                        </a:rPr>
                        <a:t>elle</a:t>
                      </a:r>
                      <a:r>
                        <a:rPr lang="en-US" sz="1600" b="1" dirty="0">
                          <a:latin typeface="Century Gothic" panose="020B0502020202020204" pitchFamily="34" charset="0"/>
                        </a:rPr>
                        <a:t> </a:t>
                      </a:r>
                      <a:r>
                        <a:rPr lang="en-US" sz="1600" b="1" dirty="0" err="1">
                          <a:latin typeface="Century Gothic" panose="020B0502020202020204" pitchFamily="34" charset="0"/>
                        </a:rPr>
                        <a:t>sait</a:t>
                      </a:r>
                      <a:endParaRPr lang="en-US" sz="1600" b="1" dirty="0">
                        <a:latin typeface="Century Gothic" panose="020B0502020202020204" pitchFamily="34" charset="0"/>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latin typeface="Century Gothic" panose="020B0502020202020204" pitchFamily="34" charset="0"/>
                        </a:rPr>
                        <a:t>she can, knows how to</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7700330"/>
                  </a:ext>
                </a:extLst>
              </a:tr>
            </a:tbl>
          </a:graphicData>
        </a:graphic>
      </p:graphicFrame>
      <p:sp>
        <p:nvSpPr>
          <p:cNvPr id="13" name="Rectangle 12">
            <a:extLst>
              <a:ext uri="{FF2B5EF4-FFF2-40B4-BE49-F238E27FC236}">
                <a16:creationId xmlns:a16="http://schemas.microsoft.com/office/drawing/2014/main" id="{45021AB5-DFF0-C34A-8D8C-56D853095483}"/>
              </a:ext>
            </a:extLst>
          </p:cNvPr>
          <p:cNvSpPr/>
          <p:nvPr/>
        </p:nvSpPr>
        <p:spPr>
          <a:xfrm>
            <a:off x="147133" y="4014384"/>
            <a:ext cx="2326278" cy="369332"/>
          </a:xfrm>
          <a:prstGeom prst="rect">
            <a:avLst/>
          </a:prstGeom>
        </p:spPr>
        <p:txBody>
          <a:bodyPr wrap="none">
            <a:spAutoFit/>
          </a:bodyPr>
          <a:lstStyle/>
          <a:p>
            <a:pPr fontAlgn="base">
              <a:spcBef>
                <a:spcPct val="0"/>
              </a:spcBef>
              <a:spcAft>
                <a:spcPct val="0"/>
              </a:spcAft>
            </a:pPr>
            <a:r>
              <a:rPr lang="fr-FR" b="1" i="1" dirty="0">
                <a:solidFill>
                  <a:srgbClr val="000000"/>
                </a:solidFill>
                <a:latin typeface="Century Gothic" panose="020B0502020202020204" pitchFamily="34" charset="0"/>
              </a:rPr>
              <a:t>Pouvoir </a:t>
            </a:r>
            <a:r>
              <a:rPr lang="fr-FR" b="1" dirty="0">
                <a:solidFill>
                  <a:srgbClr val="000000"/>
                </a:solidFill>
                <a:latin typeface="Century Gothic" panose="020B0502020202020204" pitchFamily="34" charset="0"/>
              </a:rPr>
              <a:t>and</a:t>
            </a:r>
            <a:r>
              <a:rPr lang="fr-FR" b="1" i="1" dirty="0">
                <a:solidFill>
                  <a:srgbClr val="000000"/>
                </a:solidFill>
                <a:latin typeface="Century Gothic" panose="020B0502020202020204" pitchFamily="34" charset="0"/>
              </a:rPr>
              <a:t> savoir</a:t>
            </a:r>
            <a:endParaRPr lang="en-GB" dirty="0">
              <a:solidFill>
                <a:srgbClr val="000000"/>
              </a:solidFill>
              <a:latin typeface="Century Gothic" panose="020B0502020202020204" pitchFamily="34" charset="0"/>
            </a:endParaRPr>
          </a:p>
        </p:txBody>
      </p:sp>
      <p:sp>
        <p:nvSpPr>
          <p:cNvPr id="14" name="Rectangle 13">
            <a:extLst>
              <a:ext uri="{FF2B5EF4-FFF2-40B4-BE49-F238E27FC236}">
                <a16:creationId xmlns:a16="http://schemas.microsoft.com/office/drawing/2014/main" id="{31DB7F1C-F55A-DB4C-9B22-FAC4A56F3810}"/>
              </a:ext>
            </a:extLst>
          </p:cNvPr>
          <p:cNvSpPr/>
          <p:nvPr/>
        </p:nvSpPr>
        <p:spPr>
          <a:xfrm>
            <a:off x="137801" y="4342533"/>
            <a:ext cx="6750001" cy="338554"/>
          </a:xfrm>
          <a:prstGeom prst="rect">
            <a:avLst/>
          </a:prstGeom>
        </p:spPr>
        <p:txBody>
          <a:bodyPr wrap="square">
            <a:spAutoFit/>
          </a:bodyPr>
          <a:lstStyle/>
          <a:p>
            <a:pPr lvl="0"/>
            <a:r>
              <a:rPr lang="en-GB" sz="1600" dirty="0">
                <a:latin typeface="Century Gothic" panose="020F0302020204030204"/>
              </a:rPr>
              <a:t>There are two ways to say ‘</a:t>
            </a:r>
            <a:r>
              <a:rPr lang="en-GB" sz="1600" b="1" dirty="0">
                <a:latin typeface="Century Gothic" panose="020F0302020204030204"/>
              </a:rPr>
              <a:t>can</a:t>
            </a:r>
            <a:r>
              <a:rPr lang="en-GB" sz="1600" dirty="0">
                <a:latin typeface="Century Gothic" panose="020F0302020204030204"/>
              </a:rPr>
              <a:t>’ in French:</a:t>
            </a:r>
          </a:p>
        </p:txBody>
      </p:sp>
      <p:sp>
        <p:nvSpPr>
          <p:cNvPr id="16" name="Rectangle 15">
            <a:extLst>
              <a:ext uri="{FF2B5EF4-FFF2-40B4-BE49-F238E27FC236}">
                <a16:creationId xmlns:a16="http://schemas.microsoft.com/office/drawing/2014/main" id="{CCA04FAD-52AB-8F4E-B550-99952197D7F2}"/>
              </a:ext>
            </a:extLst>
          </p:cNvPr>
          <p:cNvSpPr/>
          <p:nvPr/>
        </p:nvSpPr>
        <p:spPr>
          <a:xfrm>
            <a:off x="147959" y="6173226"/>
            <a:ext cx="6750001" cy="1661993"/>
          </a:xfrm>
          <a:prstGeom prst="rect">
            <a:avLst/>
          </a:prstGeom>
        </p:spPr>
        <p:txBody>
          <a:bodyPr wrap="square">
            <a:spAutoFit/>
          </a:bodyPr>
          <a:lstStyle/>
          <a:p>
            <a:pPr lvl="0"/>
            <a:endParaRPr lang="en-GB" sz="1000" dirty="0">
              <a:latin typeface="Century Gothic" panose="020F0302020204030204"/>
            </a:endParaRPr>
          </a:p>
          <a:p>
            <a:pPr lvl="0"/>
            <a:r>
              <a:rPr lang="en-GB" sz="1600" dirty="0">
                <a:latin typeface="Century Gothic" panose="020F0302020204030204"/>
              </a:rPr>
              <a:t>Elle </a:t>
            </a:r>
            <a:r>
              <a:rPr lang="en-GB" sz="1600" b="1" dirty="0" err="1">
                <a:latin typeface="Century Gothic" panose="020F0302020204030204"/>
              </a:rPr>
              <a:t>peut</a:t>
            </a:r>
            <a:r>
              <a:rPr lang="en-GB" sz="1600" dirty="0">
                <a:latin typeface="Century Gothic" panose="020F0302020204030204"/>
              </a:rPr>
              <a:t> </a:t>
            </a:r>
            <a:r>
              <a:rPr lang="en-GB" sz="1600" dirty="0" err="1">
                <a:latin typeface="Century Gothic" panose="020F0302020204030204"/>
              </a:rPr>
              <a:t>sortir</a:t>
            </a:r>
            <a:r>
              <a:rPr lang="en-GB" sz="1600" dirty="0">
                <a:latin typeface="Century Gothic" panose="020F0302020204030204"/>
              </a:rPr>
              <a:t>.		She </a:t>
            </a:r>
            <a:r>
              <a:rPr lang="en-GB" sz="1600" b="1" dirty="0">
                <a:latin typeface="Century Gothic" panose="020F0302020204030204"/>
              </a:rPr>
              <a:t>can / is able to </a:t>
            </a:r>
            <a:r>
              <a:rPr lang="en-GB" sz="1600" dirty="0">
                <a:latin typeface="Century Gothic" panose="020F0302020204030204"/>
              </a:rPr>
              <a:t>go out.</a:t>
            </a:r>
          </a:p>
          <a:p>
            <a:pPr lvl="0"/>
            <a:endParaRPr lang="en-GB" sz="10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a:p>
            <a:pPr lvl="0"/>
            <a:r>
              <a:rPr lang="en-GB" sz="1600" dirty="0">
                <a:latin typeface="Century Gothic" panose="020F0302020204030204"/>
              </a:rPr>
              <a:t>Elle </a:t>
            </a:r>
            <a:r>
              <a:rPr lang="en-GB" sz="1600" b="1" dirty="0" err="1">
                <a:latin typeface="Century Gothic" panose="020F0302020204030204"/>
              </a:rPr>
              <a:t>sait</a:t>
            </a:r>
            <a:r>
              <a:rPr lang="en-GB" sz="1600" dirty="0">
                <a:latin typeface="Century Gothic" panose="020F0302020204030204"/>
              </a:rPr>
              <a:t> </a:t>
            </a:r>
            <a:r>
              <a:rPr lang="en-GB" sz="1600" dirty="0" err="1">
                <a:latin typeface="Century Gothic" panose="020F0302020204030204"/>
              </a:rPr>
              <a:t>parler</a:t>
            </a:r>
            <a:r>
              <a:rPr lang="en-GB" sz="1600" dirty="0">
                <a:latin typeface="Century Gothic" panose="020F0302020204030204"/>
              </a:rPr>
              <a:t> </a:t>
            </a:r>
            <a:r>
              <a:rPr lang="en-GB" sz="1600" dirty="0" err="1">
                <a:latin typeface="Century Gothic" panose="020F0302020204030204"/>
              </a:rPr>
              <a:t>français</a:t>
            </a:r>
            <a:r>
              <a:rPr lang="en-GB" sz="1600" dirty="0">
                <a:latin typeface="Century Gothic" panose="020F0302020204030204"/>
              </a:rPr>
              <a:t>.	She </a:t>
            </a:r>
            <a:r>
              <a:rPr lang="en-GB" sz="1600" b="1" dirty="0">
                <a:latin typeface="Century Gothic" panose="020F0302020204030204"/>
              </a:rPr>
              <a:t>can / knows how to </a:t>
            </a:r>
            <a:r>
              <a:rPr lang="en-GB" sz="1600" dirty="0">
                <a:latin typeface="Century Gothic" panose="020F0302020204030204"/>
              </a:rPr>
              <a:t>speak French.</a:t>
            </a:r>
          </a:p>
        </p:txBody>
      </p:sp>
      <p:sp>
        <p:nvSpPr>
          <p:cNvPr id="23" name="Rounded Rectangle 22">
            <a:extLst>
              <a:ext uri="{FF2B5EF4-FFF2-40B4-BE49-F238E27FC236}">
                <a16:creationId xmlns:a16="http://schemas.microsoft.com/office/drawing/2014/main" id="{80B2D6B6-C064-F042-9946-367DAE562FD6}"/>
              </a:ext>
            </a:extLst>
          </p:cNvPr>
          <p:cNvSpPr/>
          <p:nvPr/>
        </p:nvSpPr>
        <p:spPr>
          <a:xfrm>
            <a:off x="1415313" y="8174736"/>
            <a:ext cx="1049715" cy="72151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5/6 Y7 vocab</a:t>
            </a:r>
          </a:p>
          <a:p>
            <a:pPr algn="ctr"/>
            <a:endParaRPr lang="en-GB" sz="1400" b="1" dirty="0">
              <a:solidFill>
                <a:srgbClr val="000000"/>
              </a:solidFill>
              <a:latin typeface="Century Gothic" panose="020B0502020202020204" pitchFamily="34" charset="0"/>
            </a:endParaRPr>
          </a:p>
        </p:txBody>
      </p:sp>
      <p:sp>
        <p:nvSpPr>
          <p:cNvPr id="15" name="TextBox 14">
            <a:extLst>
              <a:ext uri="{FF2B5EF4-FFF2-40B4-BE49-F238E27FC236}">
                <a16:creationId xmlns:a16="http://schemas.microsoft.com/office/drawing/2014/main" id="{CAE8B6CD-A085-2B40-B3A9-EA2D5914B5A7}"/>
              </a:ext>
            </a:extLst>
          </p:cNvPr>
          <p:cNvSpPr txBox="1"/>
          <p:nvPr/>
        </p:nvSpPr>
        <p:spPr>
          <a:xfrm>
            <a:off x="147133" y="1864031"/>
            <a:ext cx="6612199"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dirty="0">
                <a:latin typeface="Century Gothic" panose="020F0302020204030204"/>
              </a:rPr>
              <a:t>In sentences with </a:t>
            </a:r>
            <a:r>
              <a:rPr lang="en-GB" sz="1600" b="1" dirty="0">
                <a:latin typeface="Century Gothic" panose="020F0302020204030204"/>
              </a:rPr>
              <a:t>modal verbs</a:t>
            </a:r>
            <a:r>
              <a:rPr lang="en-GB" sz="1600" dirty="0">
                <a:latin typeface="Century Gothic" panose="020F0302020204030204"/>
              </a:rPr>
              <a:t>, the modal verb</a:t>
            </a:r>
            <a:r>
              <a:rPr lang="en-GB" sz="1600" b="1" dirty="0">
                <a:latin typeface="Century Gothic" panose="020F0302020204030204"/>
              </a:rPr>
              <a:t> </a:t>
            </a:r>
            <a:r>
              <a:rPr lang="en-GB" sz="1600" dirty="0">
                <a:latin typeface="Century Gothic" panose="020F0302020204030204"/>
              </a:rPr>
              <a:t>appears </a:t>
            </a:r>
            <a:r>
              <a:rPr lang="en-GB" sz="1600" b="1" dirty="0">
                <a:latin typeface="Century Gothic" panose="020F0302020204030204"/>
              </a:rPr>
              <a:t>first</a:t>
            </a:r>
            <a:r>
              <a:rPr lang="en-GB" sz="1600" dirty="0">
                <a:latin typeface="Century Gothic" panose="020F0302020204030204"/>
              </a:rPr>
              <a:t>, in the short form. The </a:t>
            </a:r>
            <a:r>
              <a:rPr lang="en-GB" sz="1600" b="1" dirty="0">
                <a:latin typeface="Century Gothic" panose="020F0302020204030204"/>
              </a:rPr>
              <a:t>second verb </a:t>
            </a:r>
            <a:r>
              <a:rPr lang="en-GB" sz="1600" dirty="0">
                <a:latin typeface="Century Gothic" panose="020F0302020204030204"/>
              </a:rPr>
              <a:t>is in the </a:t>
            </a:r>
            <a:r>
              <a:rPr lang="en-GB" sz="1600" b="1" dirty="0">
                <a:latin typeface="Century Gothic" panose="020F0302020204030204"/>
              </a:rPr>
              <a:t>long form </a:t>
            </a:r>
            <a:r>
              <a:rPr lang="en-GB" sz="1600" dirty="0">
                <a:latin typeface="Century Gothic" panose="020F0302020204030204"/>
              </a:rPr>
              <a:t>(infinitive).</a:t>
            </a:r>
            <a:endParaRPr lang="en-GB" sz="1600" b="1" dirty="0">
              <a:latin typeface="Century Gothic" panose="020F0302020204030204"/>
            </a:endParaRPr>
          </a:p>
        </p:txBody>
      </p:sp>
      <p:sp>
        <p:nvSpPr>
          <p:cNvPr id="18" name="Rectangle 17">
            <a:extLst>
              <a:ext uri="{FF2B5EF4-FFF2-40B4-BE49-F238E27FC236}">
                <a16:creationId xmlns:a16="http://schemas.microsoft.com/office/drawing/2014/main" id="{C04DEA3F-F5B5-4786-9A2F-6B8CEF8030E2}"/>
              </a:ext>
            </a:extLst>
          </p:cNvPr>
          <p:cNvSpPr/>
          <p:nvPr/>
        </p:nvSpPr>
        <p:spPr>
          <a:xfrm>
            <a:off x="108000" y="2631995"/>
            <a:ext cx="2220480" cy="369332"/>
          </a:xfrm>
          <a:prstGeom prst="rect">
            <a:avLst/>
          </a:prstGeom>
        </p:spPr>
        <p:txBody>
          <a:bodyPr wrap="none">
            <a:spAutoFit/>
          </a:bodyPr>
          <a:lstStyle/>
          <a:p>
            <a:pPr fontAlgn="base">
              <a:spcBef>
                <a:spcPct val="0"/>
              </a:spcBef>
              <a:spcAft>
                <a:spcPct val="0"/>
              </a:spcAft>
            </a:pPr>
            <a:r>
              <a:rPr lang="fr-FR" b="1" i="1" dirty="0">
                <a:solidFill>
                  <a:srgbClr val="000000"/>
                </a:solidFill>
                <a:latin typeface="Century Gothic" panose="020B0502020202020204" pitchFamily="34" charset="0"/>
              </a:rPr>
              <a:t>Devoir</a:t>
            </a:r>
            <a:r>
              <a:rPr lang="fr-FR" b="1" dirty="0">
                <a:solidFill>
                  <a:srgbClr val="000000"/>
                </a:solidFill>
                <a:latin typeface="Century Gothic" panose="020B0502020202020204" pitchFamily="34" charset="0"/>
              </a:rPr>
              <a:t> and </a:t>
            </a:r>
            <a:r>
              <a:rPr lang="fr-FR" b="1" i="1" dirty="0">
                <a:solidFill>
                  <a:srgbClr val="000000"/>
                </a:solidFill>
                <a:latin typeface="Century Gothic" panose="020B0502020202020204" pitchFamily="34" charset="0"/>
              </a:rPr>
              <a:t>vouloir</a:t>
            </a:r>
            <a:endParaRPr lang="en-GB" i="1" dirty="0">
              <a:solidFill>
                <a:srgbClr val="000000"/>
              </a:solidFill>
              <a:latin typeface="Century Gothic" panose="020B0502020202020204" pitchFamily="34" charset="0"/>
            </a:endParaRPr>
          </a:p>
        </p:txBody>
      </p:sp>
      <p:pic>
        <p:nvPicPr>
          <p:cNvPr id="19" name="Picture 2" descr="Boy, Smart, Idea, Light, Bulb, Smiling, Casual">
            <a:extLst>
              <a:ext uri="{FF2B5EF4-FFF2-40B4-BE49-F238E27FC236}">
                <a16:creationId xmlns:a16="http://schemas.microsoft.com/office/drawing/2014/main" id="{21785009-60A5-451A-8117-50E08C316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000" y="7826383"/>
            <a:ext cx="979937" cy="11528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75F90E6-E070-40BA-BF52-C13D24EE0EC6}"/>
              </a:ext>
            </a:extLst>
          </p:cNvPr>
          <p:cNvSpPr txBox="1"/>
          <p:nvPr/>
        </p:nvSpPr>
        <p:spPr>
          <a:xfrm>
            <a:off x="147132" y="5588324"/>
            <a:ext cx="6612199"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dirty="0">
                <a:latin typeface="Century Gothic" panose="020F0302020204030204"/>
              </a:rPr>
              <a:t>When the </a:t>
            </a:r>
            <a:r>
              <a:rPr lang="en-GB" sz="1600" b="1" dirty="0">
                <a:latin typeface="Century Gothic" panose="020F0302020204030204"/>
              </a:rPr>
              <a:t>second verb </a:t>
            </a:r>
            <a:r>
              <a:rPr lang="en-GB" sz="1600" dirty="0">
                <a:latin typeface="Century Gothic" panose="020F0302020204030204"/>
              </a:rPr>
              <a:t>describes an activity which </a:t>
            </a:r>
            <a:r>
              <a:rPr lang="en-GB" sz="1600" b="1" dirty="0">
                <a:latin typeface="Century Gothic" panose="020F0302020204030204"/>
              </a:rPr>
              <a:t>does not require specific skills or knowledge</a:t>
            </a:r>
            <a:r>
              <a:rPr lang="en-GB" sz="1600" dirty="0">
                <a:latin typeface="Century Gothic" panose="020F0302020204030204"/>
              </a:rPr>
              <a:t>, use </a:t>
            </a:r>
            <a:r>
              <a:rPr lang="en-GB" sz="1600" b="1" dirty="0" err="1">
                <a:latin typeface="Century Gothic" panose="020F0302020204030204"/>
              </a:rPr>
              <a:t>pouvoir</a:t>
            </a:r>
            <a:r>
              <a:rPr lang="en-GB" sz="1600" dirty="0">
                <a:latin typeface="Century Gothic" panose="020F0302020204030204"/>
              </a:rPr>
              <a:t> (can/be able to).</a:t>
            </a:r>
          </a:p>
        </p:txBody>
      </p:sp>
      <p:sp>
        <p:nvSpPr>
          <p:cNvPr id="25" name="TextBox 24">
            <a:extLst>
              <a:ext uri="{FF2B5EF4-FFF2-40B4-BE49-F238E27FC236}">
                <a16:creationId xmlns:a16="http://schemas.microsoft.com/office/drawing/2014/main" id="{9D8DCDB5-AF80-4133-92EB-6E117674227A}"/>
              </a:ext>
            </a:extLst>
          </p:cNvPr>
          <p:cNvSpPr txBox="1"/>
          <p:nvPr/>
        </p:nvSpPr>
        <p:spPr>
          <a:xfrm>
            <a:off x="127800" y="6762198"/>
            <a:ext cx="6612199"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dirty="0">
                <a:latin typeface="Century Gothic" panose="020F0302020204030204"/>
              </a:rPr>
              <a:t>When the </a:t>
            </a:r>
            <a:r>
              <a:rPr lang="en-GB" sz="1600" b="1" dirty="0">
                <a:latin typeface="Century Gothic" panose="020F0302020204030204"/>
              </a:rPr>
              <a:t>second verb </a:t>
            </a:r>
            <a:r>
              <a:rPr lang="en-GB" sz="1600" dirty="0">
                <a:latin typeface="Century Gothic" panose="020F0302020204030204"/>
              </a:rPr>
              <a:t>describes an activity which </a:t>
            </a:r>
            <a:r>
              <a:rPr lang="en-GB" sz="1600" b="1" dirty="0">
                <a:latin typeface="Century Gothic" panose="020F0302020204030204"/>
              </a:rPr>
              <a:t>requires specific skills or knowledge</a:t>
            </a:r>
            <a:r>
              <a:rPr lang="en-GB" sz="1600" dirty="0">
                <a:latin typeface="Century Gothic" panose="020F0302020204030204"/>
              </a:rPr>
              <a:t>, use </a:t>
            </a:r>
            <a:r>
              <a:rPr lang="en-GB" sz="1600" b="1" dirty="0">
                <a:latin typeface="Century Gothic" panose="020F0302020204030204"/>
              </a:rPr>
              <a:t>savoir</a:t>
            </a:r>
            <a:r>
              <a:rPr lang="en-GB" sz="1600" dirty="0">
                <a:latin typeface="Century Gothic" panose="020F0302020204030204"/>
              </a:rPr>
              <a:t> (can / know how to).</a:t>
            </a:r>
          </a:p>
        </p:txBody>
      </p:sp>
    </p:spTree>
    <p:extLst>
      <p:ext uri="{BB962C8B-B14F-4D97-AF65-F5344CB8AC3E}">
        <p14:creationId xmlns:p14="http://schemas.microsoft.com/office/powerpoint/2010/main" val="19795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3.1 Semain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T3.1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1</a:t>
            </a:r>
            <a:endParaRPr lang="en-US" sz="2000" dirty="0">
              <a:solidFill>
                <a:schemeClr val="bg1"/>
              </a:solidFill>
            </a:endParaRPr>
          </a:p>
        </p:txBody>
      </p:sp>
      <p:sp>
        <p:nvSpPr>
          <p:cNvPr id="36"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54</a:t>
            </a: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C6891636-11BD-E142-8154-6D25C7E49AEA}"/>
              </a:ext>
            </a:extLst>
          </p:cNvPr>
          <p:cNvSpPr/>
          <p:nvPr/>
        </p:nvSpPr>
        <p:spPr>
          <a:xfrm>
            <a:off x="159633" y="616080"/>
            <a:ext cx="6548588"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Regular adjective agreement (-e, -</a:t>
            </a:r>
            <a:r>
              <a:rPr lang="fr-FR" b="1" dirty="0" err="1">
                <a:solidFill>
                  <a:srgbClr val="000000"/>
                </a:solidFill>
                <a:latin typeface="Century Gothic" panose="020B0502020202020204" pitchFamily="34" charset="0"/>
              </a:rPr>
              <a:t>euse</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nne</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lle</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sse</a:t>
            </a:r>
            <a:r>
              <a:rPr lang="fr-FR" b="1" dirty="0">
                <a:solidFill>
                  <a:srgbClr val="000000"/>
                </a:solidFill>
                <a:latin typeface="Century Gothic" panose="020B0502020202020204" pitchFamily="34" charset="0"/>
              </a:rPr>
              <a:t>)</a:t>
            </a:r>
            <a:endParaRPr lang="en-GB"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42C8BCA5-2B55-F84D-8DA1-5E933551BF6D}"/>
              </a:ext>
            </a:extLst>
          </p:cNvPr>
          <p:cNvSpPr/>
          <p:nvPr/>
        </p:nvSpPr>
        <p:spPr>
          <a:xfrm>
            <a:off x="142200" y="985412"/>
            <a:ext cx="6642000" cy="2862322"/>
          </a:xfrm>
          <a:prstGeom prst="rect">
            <a:avLst/>
          </a:prstGeom>
        </p:spPr>
        <p:txBody>
          <a:bodyPr wrap="square">
            <a:spAutoFit/>
          </a:bodyPr>
          <a:lstStyle/>
          <a:p>
            <a:pPr lvl="0"/>
            <a:r>
              <a:rPr lang="en-GB" sz="1600" dirty="0">
                <a:latin typeface="Century Gothic" panose="020F0302020204030204"/>
              </a:rPr>
              <a:t>You know various ways to make a masculine adjective feminine: </a:t>
            </a:r>
          </a:p>
          <a:p>
            <a:pPr lvl="0"/>
            <a:endParaRPr lang="en-GB" sz="1000" b="1" dirty="0">
              <a:latin typeface="Century Gothic" panose="020F0302020204030204"/>
              <a:sym typeface="Wingdings" pitchFamily="2" charset="2"/>
            </a:endParaRPr>
          </a:p>
          <a:p>
            <a:pPr lvl="0"/>
            <a:r>
              <a:rPr lang="en-GB" sz="1600" dirty="0">
                <a:latin typeface="Century Gothic" panose="020F0302020204030204"/>
                <a:sym typeface="Wingdings" pitchFamily="2" charset="2"/>
              </a:rPr>
              <a:t>add </a:t>
            </a:r>
            <a:r>
              <a:rPr lang="en-GB" sz="1600" b="1" dirty="0">
                <a:latin typeface="Century Gothic" panose="020F0302020204030204"/>
                <a:sym typeface="Wingdings" pitchFamily="2" charset="2"/>
              </a:rPr>
              <a:t>-e</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sûr</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sûr</a:t>
            </a:r>
            <a:r>
              <a:rPr lang="en-GB" sz="1600" b="1" dirty="0" err="1">
                <a:latin typeface="Century Gothic" panose="020F0302020204030204"/>
                <a:sym typeface="Wingdings" pitchFamily="2" charset="2"/>
              </a:rPr>
              <a:t>e</a:t>
            </a:r>
            <a:endParaRPr lang="en-GB" sz="1600" b="1" dirty="0">
              <a:latin typeface="Century Gothic" panose="020F0302020204030204"/>
              <a:sym typeface="Wingdings" pitchFamily="2" charset="2"/>
            </a:endParaRPr>
          </a:p>
          <a:p>
            <a:pPr lvl="0"/>
            <a:r>
              <a:rPr lang="fr-FR" sz="1600" dirty="0">
                <a:latin typeface="Century Gothic" panose="020F0302020204030204"/>
                <a:sym typeface="Wingdings" pitchFamily="2" charset="2"/>
              </a:rPr>
              <a:t>no change:		mince		mince</a:t>
            </a:r>
          </a:p>
          <a:p>
            <a:pPr lvl="0"/>
            <a:r>
              <a:rPr lang="fr-FR" sz="1600" dirty="0" err="1">
                <a:latin typeface="Century Gothic" panose="020F0302020204030204"/>
                <a:sym typeface="Wingdings" pitchFamily="2" charset="2"/>
              </a:rPr>
              <a:t>irregular</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forms</a:t>
            </a:r>
            <a:r>
              <a:rPr lang="fr-FR" sz="1600" dirty="0">
                <a:latin typeface="Century Gothic" panose="020F0302020204030204"/>
                <a:sym typeface="Wingdings" pitchFamily="2" charset="2"/>
              </a:rPr>
              <a:t>: 		beau		belle</a:t>
            </a:r>
          </a:p>
          <a:p>
            <a:pPr lvl="0"/>
            <a:r>
              <a:rPr lang="fr-FR" sz="1600" dirty="0">
                <a:latin typeface="Century Gothic" panose="020F0302020204030204"/>
                <a:sym typeface="Wingdings" pitchFamily="2" charset="2"/>
              </a:rPr>
              <a:t>change </a:t>
            </a:r>
            <a:r>
              <a:rPr lang="fr-FR" sz="1600" b="1" dirty="0">
                <a:latin typeface="Century Gothic" panose="020F0302020204030204"/>
                <a:sym typeface="Wingdings" pitchFamily="2" charset="2"/>
              </a:rPr>
              <a:t>-x </a:t>
            </a:r>
            <a:r>
              <a:rPr lang="fr-FR" sz="1600" dirty="0">
                <a:latin typeface="Century Gothic" panose="020F0302020204030204"/>
                <a:sym typeface="Wingdings" pitchFamily="2" charset="2"/>
              </a:rPr>
              <a:t>to </a:t>
            </a:r>
            <a:r>
              <a:rPr lang="fr-FR" sz="1600" b="1" dirty="0">
                <a:latin typeface="Century Gothic" panose="020F0302020204030204"/>
                <a:sym typeface="Wingdings" pitchFamily="2" charset="2"/>
              </a:rPr>
              <a:t>-se</a:t>
            </a:r>
            <a:r>
              <a:rPr lang="fr-FR" sz="1600" dirty="0">
                <a:latin typeface="Century Gothic" panose="020F0302020204030204"/>
                <a:sym typeface="Wingdings" pitchFamily="2" charset="2"/>
              </a:rPr>
              <a:t>:		heureu</a:t>
            </a:r>
            <a:r>
              <a:rPr lang="fr-FR" sz="1600" b="1" dirty="0">
                <a:latin typeface="Century Gothic" panose="020F0302020204030204"/>
                <a:sym typeface="Wingdings" pitchFamily="2" charset="2"/>
              </a:rPr>
              <a:t>x</a:t>
            </a:r>
            <a:r>
              <a:rPr lang="fr-FR" sz="1600" dirty="0">
                <a:latin typeface="Century Gothic" panose="020F0302020204030204"/>
                <a:sym typeface="Wingdings" pitchFamily="2" charset="2"/>
              </a:rPr>
              <a:t>		heureu</a:t>
            </a:r>
            <a:r>
              <a:rPr lang="fr-FR" sz="1600" b="1" dirty="0">
                <a:latin typeface="Century Gothic" panose="020F0302020204030204"/>
                <a:sym typeface="Wingdings" pitchFamily="2" charset="2"/>
              </a:rPr>
              <a:t>se</a:t>
            </a:r>
          </a:p>
          <a:p>
            <a:pPr lvl="0"/>
            <a:endParaRPr lang="fr-FR" sz="1600" b="1" dirty="0">
              <a:latin typeface="Century Gothic" panose="020F0302020204030204"/>
              <a:sym typeface="Wingdings" pitchFamily="2" charset="2"/>
            </a:endParaRPr>
          </a:p>
          <a:p>
            <a:r>
              <a:rPr lang="fr-FR" sz="1600" dirty="0" err="1">
                <a:latin typeface="Century Gothic" panose="020F0302020204030204"/>
                <a:sym typeface="Wingdings" pitchFamily="2" charset="2"/>
              </a:rPr>
              <a:t>With</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some</a:t>
            </a:r>
            <a:r>
              <a:rPr lang="fr-FR" sz="1600" dirty="0">
                <a:latin typeface="Century Gothic" panose="020F0302020204030204"/>
                <a:sym typeface="Wingdings" pitchFamily="2" charset="2"/>
              </a:rPr>
              <a:t> </a:t>
            </a:r>
            <a:r>
              <a:rPr lang="fr-FR" sz="1600" b="1" dirty="0">
                <a:latin typeface="Century Gothic" panose="020F0302020204030204"/>
                <a:sym typeface="Wingdings" pitchFamily="2" charset="2"/>
              </a:rPr>
              <a:t>short</a:t>
            </a:r>
            <a:r>
              <a:rPr lang="fr-FR" sz="1600" dirty="0">
                <a:latin typeface="Century Gothic" panose="020F0302020204030204"/>
                <a:sym typeface="Wingdings" pitchFamily="2" charset="2"/>
              </a:rPr>
              <a:t> masculine adjectives </a:t>
            </a:r>
            <a:r>
              <a:rPr lang="fr-FR" sz="1600" dirty="0" err="1">
                <a:latin typeface="Century Gothic" panose="020F0302020204030204"/>
                <a:sym typeface="Wingdings" pitchFamily="2" charset="2"/>
              </a:rPr>
              <a:t>ending</a:t>
            </a:r>
            <a:r>
              <a:rPr lang="fr-FR" sz="1600" dirty="0">
                <a:latin typeface="Century Gothic" panose="020F0302020204030204"/>
                <a:sym typeface="Wingdings" pitchFamily="2" charset="2"/>
              </a:rPr>
              <a:t> in</a:t>
            </a:r>
            <a:r>
              <a:rPr lang="fr-FR" sz="1600" b="1" dirty="0">
                <a:latin typeface="Century Gothic" panose="020F0302020204030204"/>
                <a:sym typeface="Wingdings" pitchFamily="2" charset="2"/>
              </a:rPr>
              <a:t> -n, -l </a:t>
            </a:r>
            <a:r>
              <a:rPr lang="fr-FR" sz="1600" dirty="0">
                <a:latin typeface="Century Gothic" panose="020F0302020204030204"/>
                <a:sym typeface="Wingdings" pitchFamily="2" charset="2"/>
              </a:rPr>
              <a:t>or </a:t>
            </a:r>
            <a:r>
              <a:rPr lang="fr-FR" sz="1600" b="1" dirty="0">
                <a:latin typeface="Century Gothic" panose="020F0302020204030204"/>
                <a:sym typeface="Wingdings" pitchFamily="2" charset="2"/>
              </a:rPr>
              <a:t>-s, </a:t>
            </a:r>
            <a:r>
              <a:rPr lang="fr-FR" sz="1600" dirty="0" err="1">
                <a:latin typeface="Century Gothic" panose="020F0302020204030204"/>
                <a:sym typeface="Wingdings" pitchFamily="2" charset="2"/>
              </a:rPr>
              <a:t>we</a:t>
            </a:r>
            <a:r>
              <a:rPr lang="fr-FR" sz="1600" b="1" dirty="0">
                <a:latin typeface="Century Gothic" panose="020F0302020204030204"/>
                <a:sym typeface="Wingdings" pitchFamily="2" charset="2"/>
              </a:rPr>
              <a:t> double the last </a:t>
            </a:r>
            <a:r>
              <a:rPr lang="fr-FR" sz="1600" b="1" dirty="0" err="1">
                <a:latin typeface="Century Gothic" panose="020F0302020204030204"/>
                <a:sym typeface="Wingdings" pitchFamily="2" charset="2"/>
              </a:rPr>
              <a:t>letter</a:t>
            </a:r>
            <a:r>
              <a:rPr lang="fr-FR" sz="1600" dirty="0">
                <a:latin typeface="Century Gothic" panose="020F0302020204030204"/>
                <a:sym typeface="Wingdings" pitchFamily="2" charset="2"/>
              </a:rPr>
              <a:t> </a:t>
            </a:r>
            <a:r>
              <a:rPr lang="fr-FR" sz="1600" dirty="0" err="1">
                <a:latin typeface="Century Gothic" panose="020F0302020204030204"/>
                <a:sym typeface="Wingdings" pitchFamily="2" charset="2"/>
              </a:rPr>
              <a:t>before</a:t>
            </a:r>
            <a:r>
              <a:rPr lang="fr-FR" sz="1600" dirty="0">
                <a:latin typeface="Century Gothic" panose="020F0302020204030204"/>
                <a:sym typeface="Wingdings" pitchFamily="2" charset="2"/>
              </a:rPr>
              <a:t> </a:t>
            </a:r>
            <a:r>
              <a:rPr lang="fr-FR" sz="1600" b="1" dirty="0" err="1">
                <a:latin typeface="Century Gothic" panose="020F0302020204030204"/>
                <a:sym typeface="Wingdings" pitchFamily="2" charset="2"/>
              </a:rPr>
              <a:t>adding</a:t>
            </a:r>
            <a:r>
              <a:rPr lang="fr-FR" sz="1600" dirty="0">
                <a:latin typeface="Century Gothic" panose="020F0302020204030204"/>
                <a:sym typeface="Wingdings" pitchFamily="2" charset="2"/>
              </a:rPr>
              <a:t> </a:t>
            </a:r>
            <a:r>
              <a:rPr lang="fr-FR" sz="1600" b="1" dirty="0">
                <a:latin typeface="Century Gothic" panose="020F0302020204030204"/>
                <a:sym typeface="Wingdings" pitchFamily="2" charset="2"/>
              </a:rPr>
              <a:t>-e</a:t>
            </a:r>
            <a:r>
              <a:rPr lang="fr-FR" sz="1600" dirty="0">
                <a:latin typeface="Century Gothic" panose="020F0302020204030204"/>
                <a:sym typeface="Wingdings" pitchFamily="2" charset="2"/>
              </a:rPr>
              <a:t>: </a:t>
            </a:r>
            <a:endParaRPr lang="fr-FR" sz="1000" dirty="0">
              <a:latin typeface="Century Gothic" panose="020F0302020204030204"/>
              <a:sym typeface="Wingdings" pitchFamily="2" charset="2"/>
            </a:endParaRPr>
          </a:p>
          <a:p>
            <a:pPr lvl="0"/>
            <a:endParaRPr lang="fr-FR" sz="1000" dirty="0">
              <a:latin typeface="Century Gothic" panose="020F0302020204030204"/>
              <a:sym typeface="Wingdings" pitchFamily="2" charset="2"/>
            </a:endParaRPr>
          </a:p>
          <a:p>
            <a:pPr lvl="0"/>
            <a:r>
              <a:rPr lang="fr-FR" sz="1600" dirty="0">
                <a:latin typeface="Century Gothic" panose="020F0302020204030204"/>
                <a:sym typeface="Wingdings" pitchFamily="2" charset="2"/>
              </a:rPr>
              <a:t>			italie</a:t>
            </a:r>
            <a:r>
              <a:rPr lang="fr-FR" sz="1600" b="1" dirty="0">
                <a:latin typeface="Century Gothic" panose="020F0302020204030204"/>
                <a:sym typeface="Wingdings" pitchFamily="2" charset="2"/>
              </a:rPr>
              <a:t>n</a:t>
            </a:r>
            <a:r>
              <a:rPr lang="fr-FR" sz="1600" dirty="0">
                <a:latin typeface="Century Gothic" panose="020F0302020204030204"/>
                <a:sym typeface="Wingdings" pitchFamily="2" charset="2"/>
              </a:rPr>
              <a:t>		italie</a:t>
            </a:r>
            <a:r>
              <a:rPr lang="fr-FR" sz="1600" b="1" dirty="0">
                <a:latin typeface="Century Gothic" panose="020F0302020204030204"/>
                <a:sym typeface="Wingdings" pitchFamily="2" charset="2"/>
              </a:rPr>
              <a:t>nne</a:t>
            </a:r>
          </a:p>
          <a:p>
            <a:pPr lvl="0"/>
            <a:r>
              <a:rPr lang="fr-FR" sz="1600" b="1" dirty="0">
                <a:latin typeface="Century Gothic" panose="020F0302020204030204"/>
                <a:sym typeface="Wingdings" pitchFamily="2" charset="2"/>
              </a:rPr>
              <a:t>			</a:t>
            </a:r>
            <a:r>
              <a:rPr lang="fr-FR" sz="1600" dirty="0">
                <a:latin typeface="Century Gothic" panose="020F0302020204030204"/>
                <a:sym typeface="Wingdings" pitchFamily="2" charset="2"/>
              </a:rPr>
              <a:t>genti</a:t>
            </a:r>
            <a:r>
              <a:rPr lang="fr-FR" sz="1600" b="1" dirty="0">
                <a:latin typeface="Century Gothic" panose="020F0302020204030204"/>
                <a:sym typeface="Wingdings" pitchFamily="2" charset="2"/>
              </a:rPr>
              <a:t>l</a:t>
            </a:r>
            <a:r>
              <a:rPr lang="fr-FR" sz="1600" dirty="0">
                <a:latin typeface="Century Gothic" panose="020F0302020204030204"/>
                <a:sym typeface="Wingdings" pitchFamily="2" charset="2"/>
              </a:rPr>
              <a:t>		genti</a:t>
            </a:r>
            <a:r>
              <a:rPr lang="fr-FR" sz="1600" b="1" dirty="0">
                <a:latin typeface="Century Gothic" panose="020F0302020204030204"/>
                <a:sym typeface="Wingdings" pitchFamily="2" charset="2"/>
              </a:rPr>
              <a:t>lle</a:t>
            </a:r>
          </a:p>
        </p:txBody>
      </p:sp>
      <p:sp>
        <p:nvSpPr>
          <p:cNvPr id="11" name="Rectangle 10">
            <a:extLst>
              <a:ext uri="{FF2B5EF4-FFF2-40B4-BE49-F238E27FC236}">
                <a16:creationId xmlns:a16="http://schemas.microsoft.com/office/drawing/2014/main" id="{8ECF13FE-6007-A547-9554-ED15B1F39727}"/>
              </a:ext>
            </a:extLst>
          </p:cNvPr>
          <p:cNvSpPr/>
          <p:nvPr/>
        </p:nvSpPr>
        <p:spPr>
          <a:xfrm>
            <a:off x="159633" y="3812781"/>
            <a:ext cx="2678938"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Comparing</a:t>
            </a:r>
            <a:r>
              <a:rPr lang="fr-FR" b="1" dirty="0">
                <a:solidFill>
                  <a:srgbClr val="000000"/>
                </a:solidFill>
                <a:latin typeface="Century Gothic" panose="020B0502020202020204" pitchFamily="34" charset="0"/>
              </a:rPr>
              <a:t> adjectives</a:t>
            </a:r>
            <a:endParaRPr lang="en-GB" dirty="0">
              <a:solidFill>
                <a:srgbClr val="00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F028F843-89AC-BB4C-82AB-12B9D84574CB}"/>
              </a:ext>
            </a:extLst>
          </p:cNvPr>
          <p:cNvSpPr/>
          <p:nvPr/>
        </p:nvSpPr>
        <p:spPr>
          <a:xfrm>
            <a:off x="142200" y="4217066"/>
            <a:ext cx="6642000" cy="4893647"/>
          </a:xfrm>
          <a:prstGeom prst="rect">
            <a:avLst/>
          </a:prstGeom>
        </p:spPr>
        <p:txBody>
          <a:bodyPr wrap="square">
            <a:spAutoFit/>
          </a:bodyPr>
          <a:lstStyle/>
          <a:p>
            <a:pPr lvl="0"/>
            <a:r>
              <a:rPr lang="en-GB" sz="1600" dirty="0">
                <a:latin typeface="Century Gothic" panose="020F0302020204030204"/>
              </a:rPr>
              <a:t>To compare two people or things in French, we say one is </a:t>
            </a:r>
            <a:r>
              <a:rPr lang="en-GB" sz="1600" b="1" dirty="0">
                <a:latin typeface="Century Gothic" panose="020F0302020204030204"/>
              </a:rPr>
              <a:t>more</a:t>
            </a:r>
            <a:r>
              <a:rPr lang="en-GB" sz="1600" dirty="0">
                <a:latin typeface="Century Gothic" panose="020F0302020204030204"/>
              </a:rPr>
              <a:t> or </a:t>
            </a:r>
            <a:r>
              <a:rPr lang="en-GB" sz="1600" b="1" dirty="0">
                <a:latin typeface="Century Gothic" panose="020F0302020204030204"/>
              </a:rPr>
              <a:t>less</a:t>
            </a:r>
            <a:r>
              <a:rPr lang="en-GB" sz="1600" dirty="0">
                <a:latin typeface="Century Gothic" panose="020F0302020204030204"/>
              </a:rPr>
              <a:t> ‘something’ than another:</a:t>
            </a:r>
          </a:p>
          <a:p>
            <a:pPr lvl="0"/>
            <a:endParaRPr lang="en-GB" sz="1000" dirty="0">
              <a:latin typeface="Century Gothic" panose="020F0302020204030204"/>
            </a:endParaRPr>
          </a:p>
          <a:p>
            <a:pPr lvl="0"/>
            <a:r>
              <a:rPr lang="en-GB" sz="1600" dirty="0">
                <a:latin typeface="Century Gothic" panose="020F0302020204030204"/>
              </a:rPr>
              <a:t>Ce cahier </a:t>
            </a:r>
            <a:r>
              <a:rPr lang="en-GB" sz="1600" dirty="0" err="1">
                <a:latin typeface="Century Gothic" panose="020F0302020204030204"/>
              </a:rPr>
              <a:t>est</a:t>
            </a:r>
            <a:r>
              <a:rPr lang="en-GB" sz="1600" dirty="0">
                <a:latin typeface="Century Gothic" panose="020F0302020204030204"/>
              </a:rPr>
              <a:t> </a:t>
            </a:r>
            <a:r>
              <a:rPr lang="en-GB" sz="1600" b="1" i="1" dirty="0">
                <a:latin typeface="Century Gothic" panose="020F0302020204030204"/>
              </a:rPr>
              <a:t>plus</a:t>
            </a:r>
            <a:r>
              <a:rPr lang="en-GB" sz="1600" b="1" dirty="0">
                <a:latin typeface="Century Gothic" panose="020F0302020204030204"/>
              </a:rPr>
              <a:t> grand</a:t>
            </a:r>
            <a:r>
              <a:rPr lang="en-GB" sz="1600" dirty="0">
                <a:latin typeface="Century Gothic" panose="020F0302020204030204"/>
              </a:rPr>
              <a:t>.		This exercise book is </a:t>
            </a:r>
            <a:r>
              <a:rPr lang="en-GB" sz="1600" b="1" dirty="0">
                <a:latin typeface="Century Gothic" panose="020F0302020204030204"/>
              </a:rPr>
              <a:t>big</a:t>
            </a:r>
            <a:r>
              <a:rPr lang="en-GB" sz="1600" b="1" i="1" dirty="0">
                <a:latin typeface="Century Gothic" panose="020F0302020204030204"/>
              </a:rPr>
              <a:t>ger</a:t>
            </a:r>
            <a:r>
              <a:rPr lang="en-GB" sz="1600" dirty="0">
                <a:latin typeface="Century Gothic" panose="020F0302020204030204"/>
              </a:rPr>
              <a:t>. Ce cahier </a:t>
            </a:r>
            <a:r>
              <a:rPr lang="en-GB" sz="1600" dirty="0" err="1">
                <a:latin typeface="Century Gothic" panose="020F0302020204030204"/>
              </a:rPr>
              <a:t>est</a:t>
            </a:r>
            <a:r>
              <a:rPr lang="en-GB" sz="1600" dirty="0">
                <a:latin typeface="Century Gothic" panose="020F0302020204030204"/>
              </a:rPr>
              <a:t> </a:t>
            </a:r>
            <a:r>
              <a:rPr lang="en-GB" sz="1600" b="1" i="1" dirty="0" err="1">
                <a:latin typeface="Century Gothic" panose="020F0302020204030204"/>
              </a:rPr>
              <a:t>moins</a:t>
            </a:r>
            <a:r>
              <a:rPr lang="en-GB" sz="1600" b="1" dirty="0">
                <a:latin typeface="Century Gothic" panose="020F0302020204030204"/>
              </a:rPr>
              <a:t> grand</a:t>
            </a:r>
            <a:r>
              <a:rPr lang="en-GB" sz="1600" dirty="0">
                <a:latin typeface="Century Gothic" panose="020F0302020204030204"/>
              </a:rPr>
              <a:t>.		This exercise book is </a:t>
            </a:r>
            <a:r>
              <a:rPr lang="en-GB" sz="1600" b="1" i="1" dirty="0">
                <a:latin typeface="Century Gothic" panose="020F0302020204030204"/>
              </a:rPr>
              <a:t>less</a:t>
            </a:r>
            <a:r>
              <a:rPr lang="en-GB" sz="1600" dirty="0">
                <a:latin typeface="Century Gothic" panose="020F0302020204030204"/>
              </a:rPr>
              <a:t> </a:t>
            </a:r>
            <a:r>
              <a:rPr lang="en-GB" sz="1600" b="1" dirty="0">
                <a:latin typeface="Century Gothic" panose="020F0302020204030204"/>
              </a:rPr>
              <a:t>big</a:t>
            </a:r>
            <a:r>
              <a:rPr lang="en-GB" sz="1600" dirty="0">
                <a:latin typeface="Century Gothic" panose="020F0302020204030204"/>
              </a:rPr>
              <a:t>.</a:t>
            </a:r>
          </a:p>
          <a:p>
            <a:pPr lvl="0"/>
            <a:endParaRPr lang="en-GB" sz="1000" dirty="0">
              <a:latin typeface="Century Gothic" panose="020F0302020204030204"/>
            </a:endParaRPr>
          </a:p>
          <a:p>
            <a:pPr lvl="0"/>
            <a:r>
              <a:rPr lang="en-GB" sz="1600" b="1" dirty="0">
                <a:latin typeface="Century Gothic" panose="020F0302020204030204"/>
              </a:rPr>
              <a:t>Bon</a:t>
            </a:r>
            <a:r>
              <a:rPr lang="en-GB" sz="1600" dirty="0">
                <a:latin typeface="Century Gothic" panose="020F0302020204030204"/>
              </a:rPr>
              <a:t> and </a:t>
            </a:r>
            <a:r>
              <a:rPr lang="en-GB" sz="1600" b="1" dirty="0" err="1">
                <a:latin typeface="Century Gothic" panose="020F0302020204030204"/>
              </a:rPr>
              <a:t>mauvais</a:t>
            </a:r>
            <a:r>
              <a:rPr lang="en-GB" sz="1600" dirty="0">
                <a:latin typeface="Century Gothic" panose="020F0302020204030204"/>
              </a:rPr>
              <a:t> have special forms:	</a:t>
            </a:r>
          </a:p>
          <a:p>
            <a:pPr lvl="0"/>
            <a:endParaRPr lang="en-GB" sz="1000" dirty="0">
              <a:latin typeface="Century Gothic" panose="020F0302020204030204"/>
            </a:endParaRPr>
          </a:p>
          <a:p>
            <a:pPr lvl="0"/>
            <a:r>
              <a:rPr lang="en-GB" sz="1600" dirty="0">
                <a:latin typeface="Century Gothic" panose="020F0302020204030204"/>
              </a:rPr>
              <a:t>Ma note </a:t>
            </a:r>
            <a:r>
              <a:rPr lang="en-GB" sz="1600" dirty="0" err="1">
                <a:latin typeface="Century Gothic" panose="020F0302020204030204"/>
              </a:rPr>
              <a:t>est</a:t>
            </a:r>
            <a:r>
              <a:rPr lang="en-GB" sz="1600" dirty="0">
                <a:latin typeface="Century Gothic" panose="020F0302020204030204"/>
              </a:rPr>
              <a:t> </a:t>
            </a:r>
            <a:r>
              <a:rPr lang="en-GB" sz="1600" b="1" dirty="0">
                <a:latin typeface="Century Gothic" panose="020F0302020204030204"/>
              </a:rPr>
              <a:t>bonne / </a:t>
            </a:r>
            <a:r>
              <a:rPr lang="en-GB" sz="1600" b="1" dirty="0" err="1">
                <a:latin typeface="Century Gothic" panose="020F0302020204030204"/>
              </a:rPr>
              <a:t>meilleure</a:t>
            </a:r>
            <a:r>
              <a:rPr lang="en-GB" sz="1600" dirty="0">
                <a:latin typeface="Century Gothic" panose="020F0302020204030204"/>
              </a:rPr>
              <a:t>.	My mark is </a:t>
            </a:r>
            <a:r>
              <a:rPr lang="en-GB" sz="1600" b="1" dirty="0">
                <a:latin typeface="Century Gothic" panose="020F0302020204030204"/>
              </a:rPr>
              <a:t>good / better</a:t>
            </a:r>
            <a:r>
              <a:rPr lang="en-GB" sz="1600" dirty="0">
                <a:latin typeface="Century Gothic" panose="020F0302020204030204"/>
              </a:rPr>
              <a:t>.</a:t>
            </a:r>
          </a:p>
          <a:p>
            <a:pPr lvl="0"/>
            <a:r>
              <a:rPr lang="en-GB" sz="1600" dirty="0">
                <a:latin typeface="Century Gothic" panose="020F0302020204030204"/>
              </a:rPr>
              <a:t>Ma note </a:t>
            </a:r>
            <a:r>
              <a:rPr lang="en-GB" sz="1600" dirty="0" err="1">
                <a:latin typeface="Century Gothic" panose="020F0302020204030204"/>
              </a:rPr>
              <a:t>est</a:t>
            </a:r>
            <a:r>
              <a:rPr lang="en-GB" sz="1600" dirty="0">
                <a:latin typeface="Century Gothic" panose="020F0302020204030204"/>
              </a:rPr>
              <a:t> </a:t>
            </a:r>
            <a:r>
              <a:rPr lang="en-GB" sz="1600" b="1" dirty="0" err="1">
                <a:latin typeface="Century Gothic" panose="020F0302020204030204"/>
              </a:rPr>
              <a:t>mauvaise</a:t>
            </a:r>
            <a:r>
              <a:rPr lang="en-GB" sz="1600" b="1" dirty="0">
                <a:latin typeface="Century Gothic" panose="020F0302020204030204"/>
              </a:rPr>
              <a:t> / </a:t>
            </a:r>
            <a:r>
              <a:rPr lang="en-GB" sz="1600" b="1" dirty="0" err="1">
                <a:latin typeface="Century Gothic" panose="020F0302020204030204"/>
              </a:rPr>
              <a:t>pire</a:t>
            </a:r>
            <a:r>
              <a:rPr lang="en-GB" sz="1600" dirty="0">
                <a:latin typeface="Century Gothic" panose="020F0302020204030204"/>
              </a:rPr>
              <a:t>.	My mark is </a:t>
            </a:r>
            <a:r>
              <a:rPr lang="en-GB" sz="1600" b="1" dirty="0">
                <a:latin typeface="Century Gothic" panose="020F0302020204030204"/>
              </a:rPr>
              <a:t>bad / worse</a:t>
            </a:r>
            <a:r>
              <a:rPr lang="en-GB" sz="1600" dirty="0">
                <a:latin typeface="Century Gothic" panose="020F0302020204030204"/>
              </a:rPr>
              <a:t>.</a:t>
            </a:r>
          </a:p>
          <a:p>
            <a:pPr lvl="0"/>
            <a:endParaRPr lang="en-GB" sz="1000" dirty="0">
              <a:latin typeface="Century Gothic" panose="020F0302020204030204"/>
            </a:endParaRPr>
          </a:p>
          <a:p>
            <a:pPr lvl="0"/>
            <a:r>
              <a:rPr lang="en-GB" sz="1600" dirty="0">
                <a:latin typeface="Century Gothic" panose="020F0302020204030204"/>
              </a:rPr>
              <a:t>We compare one person or thing with another using </a:t>
            </a:r>
            <a:r>
              <a:rPr lang="en-GB" sz="1600" b="1" dirty="0">
                <a:latin typeface="Century Gothic" panose="020F0302020204030204"/>
              </a:rPr>
              <a:t>que</a:t>
            </a:r>
            <a:r>
              <a:rPr lang="en-GB" sz="1600" dirty="0">
                <a:latin typeface="Century Gothic" panose="020F0302020204030204"/>
              </a:rPr>
              <a:t> (</a:t>
            </a:r>
            <a:r>
              <a:rPr lang="en-GB" sz="1600" i="1" dirty="0">
                <a:latin typeface="Century Gothic" panose="020F0302020204030204"/>
              </a:rPr>
              <a:t>than</a:t>
            </a:r>
            <a:r>
              <a:rPr lang="en-GB" sz="1600" dirty="0">
                <a:latin typeface="Century Gothic" panose="020F0302020204030204"/>
              </a:rPr>
              <a:t>):</a:t>
            </a:r>
          </a:p>
          <a:p>
            <a:pPr lvl="0"/>
            <a:endParaRPr lang="en-GB" sz="1600" dirty="0">
              <a:latin typeface="Century Gothic" panose="020F0302020204030204"/>
            </a:endParaRPr>
          </a:p>
          <a:p>
            <a:pPr lvl="0"/>
            <a:endParaRPr lang="en-GB" sz="1600" dirty="0">
              <a:latin typeface="Century Gothic" panose="020F0302020204030204"/>
            </a:endParaRPr>
          </a:p>
          <a:p>
            <a:pPr lvl="0"/>
            <a:endParaRPr lang="en-GB" sz="800" dirty="0">
              <a:latin typeface="Century Gothic" panose="020F0302020204030204"/>
            </a:endParaRPr>
          </a:p>
          <a:p>
            <a:pPr lvl="0"/>
            <a:r>
              <a:rPr lang="en-GB" sz="1600" dirty="0">
                <a:latin typeface="Century Gothic" panose="020F0302020204030204"/>
              </a:rPr>
              <a:t>La </a:t>
            </a:r>
            <a:r>
              <a:rPr lang="en-GB" sz="1600" dirty="0" err="1">
                <a:latin typeface="Century Gothic" panose="020F0302020204030204"/>
              </a:rPr>
              <a:t>ville</a:t>
            </a:r>
            <a:r>
              <a:rPr lang="en-GB" sz="1600" dirty="0">
                <a:latin typeface="Century Gothic" panose="020F0302020204030204"/>
              </a:rPr>
              <a:t> </a:t>
            </a:r>
            <a:r>
              <a:rPr lang="en-GB" sz="1600" dirty="0" err="1">
                <a:latin typeface="Century Gothic" panose="020F0302020204030204"/>
              </a:rPr>
              <a:t>est</a:t>
            </a:r>
            <a:r>
              <a:rPr lang="en-GB" sz="1600" dirty="0">
                <a:latin typeface="Century Gothic" panose="020F0302020204030204"/>
              </a:rPr>
              <a:t> </a:t>
            </a:r>
            <a:r>
              <a:rPr lang="en-GB" sz="1600" b="1" dirty="0">
                <a:latin typeface="Century Gothic" panose="020F0302020204030204"/>
              </a:rPr>
              <a:t>plus / </a:t>
            </a:r>
            <a:r>
              <a:rPr lang="en-GB" sz="1600" b="1" dirty="0" err="1">
                <a:latin typeface="Century Gothic" panose="020F0302020204030204"/>
              </a:rPr>
              <a:t>moins</a:t>
            </a:r>
            <a:r>
              <a:rPr lang="en-GB" sz="1600" dirty="0">
                <a:latin typeface="Century Gothic" panose="020F0302020204030204"/>
              </a:rPr>
              <a:t> </a:t>
            </a:r>
            <a:r>
              <a:rPr lang="en-GB" sz="1600" dirty="0" err="1">
                <a:latin typeface="Century Gothic" panose="020F0302020204030204"/>
              </a:rPr>
              <a:t>grande</a:t>
            </a:r>
            <a:r>
              <a:rPr lang="en-GB" sz="1600" dirty="0">
                <a:latin typeface="Century Gothic" panose="020F0302020204030204"/>
              </a:rPr>
              <a:t> </a:t>
            </a:r>
            <a:r>
              <a:rPr lang="en-GB" sz="1600" b="1" dirty="0">
                <a:latin typeface="Century Gothic" panose="020F0302020204030204"/>
              </a:rPr>
              <a:t>que</a:t>
            </a:r>
            <a:r>
              <a:rPr lang="en-GB" sz="1600" dirty="0">
                <a:latin typeface="Century Gothic" panose="020F0302020204030204"/>
              </a:rPr>
              <a:t> le village.</a:t>
            </a:r>
          </a:p>
          <a:p>
            <a:pPr lvl="0"/>
            <a:r>
              <a:rPr lang="en-GB" sz="1600" dirty="0">
                <a:latin typeface="Century Gothic" panose="020F0302020204030204"/>
              </a:rPr>
              <a:t>The town is big</a:t>
            </a:r>
            <a:r>
              <a:rPr lang="en-GB" sz="1600" b="1" dirty="0">
                <a:latin typeface="Century Gothic" panose="020F0302020204030204"/>
              </a:rPr>
              <a:t>ger </a:t>
            </a:r>
            <a:r>
              <a:rPr lang="en-GB" sz="1600" dirty="0">
                <a:latin typeface="Century Gothic" panose="020F0302020204030204"/>
              </a:rPr>
              <a:t>/ </a:t>
            </a:r>
            <a:r>
              <a:rPr lang="en-GB" sz="1600" b="1" dirty="0">
                <a:latin typeface="Century Gothic" panose="020F0302020204030204"/>
              </a:rPr>
              <a:t>less</a:t>
            </a:r>
            <a:r>
              <a:rPr lang="en-GB" sz="1600" dirty="0">
                <a:latin typeface="Century Gothic" panose="020F0302020204030204"/>
              </a:rPr>
              <a:t> big</a:t>
            </a:r>
            <a:r>
              <a:rPr lang="en-GB" sz="1600" b="1" dirty="0">
                <a:latin typeface="Century Gothic" panose="020F0302020204030204"/>
              </a:rPr>
              <a:t> than </a:t>
            </a:r>
            <a:r>
              <a:rPr lang="en-GB" sz="1600" dirty="0">
                <a:latin typeface="Century Gothic" panose="020F0302020204030204"/>
              </a:rPr>
              <a:t>the village.</a:t>
            </a:r>
          </a:p>
          <a:p>
            <a:pPr lvl="0"/>
            <a:endParaRPr lang="en-GB" sz="1600" dirty="0">
              <a:latin typeface="Century Gothic" panose="020F0302020204030204"/>
            </a:endParaRPr>
          </a:p>
          <a:p>
            <a:pPr lvl="0"/>
            <a:endParaRPr lang="en-GB" sz="1600" dirty="0">
              <a:latin typeface="Century Gothic" panose="020F0302020204030204"/>
            </a:endParaRPr>
          </a:p>
          <a:p>
            <a:pPr lvl="0"/>
            <a:r>
              <a:rPr lang="en-GB" sz="1600" dirty="0">
                <a:latin typeface="Century Gothic" panose="020F0302020204030204"/>
              </a:rPr>
              <a:t>Le village </a:t>
            </a:r>
            <a:r>
              <a:rPr lang="en-GB" sz="1600" dirty="0" err="1">
                <a:latin typeface="Century Gothic" panose="020F0302020204030204"/>
              </a:rPr>
              <a:t>est</a:t>
            </a:r>
            <a:r>
              <a:rPr lang="en-GB" sz="1600" dirty="0">
                <a:latin typeface="Century Gothic" panose="020F0302020204030204"/>
              </a:rPr>
              <a:t> </a:t>
            </a:r>
            <a:r>
              <a:rPr lang="en-GB" sz="1600" b="1" dirty="0" err="1">
                <a:latin typeface="Century Gothic" panose="020F0302020204030204"/>
              </a:rPr>
              <a:t>aussi</a:t>
            </a:r>
            <a:r>
              <a:rPr lang="en-GB" sz="1600" dirty="0">
                <a:latin typeface="Century Gothic" panose="020F0302020204030204"/>
              </a:rPr>
              <a:t> grand </a:t>
            </a:r>
            <a:r>
              <a:rPr lang="en-GB" sz="1600" b="1" dirty="0">
                <a:latin typeface="Century Gothic" panose="020F0302020204030204"/>
              </a:rPr>
              <a:t>que</a:t>
            </a:r>
            <a:r>
              <a:rPr lang="en-GB" sz="1600" dirty="0">
                <a:latin typeface="Century Gothic" panose="020F0302020204030204"/>
              </a:rPr>
              <a:t> la </a:t>
            </a:r>
            <a:r>
              <a:rPr lang="en-GB" sz="1600" dirty="0" err="1">
                <a:latin typeface="Century Gothic" panose="020F0302020204030204"/>
              </a:rPr>
              <a:t>ville</a:t>
            </a:r>
            <a:r>
              <a:rPr lang="en-GB" sz="1600" dirty="0">
                <a:latin typeface="Century Gothic" panose="020F0302020204030204"/>
              </a:rPr>
              <a:t>.		</a:t>
            </a:r>
          </a:p>
          <a:p>
            <a:pPr lvl="0"/>
            <a:r>
              <a:rPr lang="en-GB" sz="1600" dirty="0">
                <a:latin typeface="Century Gothic" panose="020F0302020204030204"/>
              </a:rPr>
              <a:t>The village is </a:t>
            </a:r>
            <a:r>
              <a:rPr lang="en-GB" sz="1600" b="1" dirty="0">
                <a:latin typeface="Century Gothic" panose="020F0302020204030204"/>
              </a:rPr>
              <a:t>as</a:t>
            </a:r>
            <a:r>
              <a:rPr lang="en-GB" sz="1600" dirty="0">
                <a:latin typeface="Century Gothic" panose="020F0302020204030204"/>
              </a:rPr>
              <a:t> big </a:t>
            </a:r>
            <a:r>
              <a:rPr lang="en-GB" sz="1600" b="1" dirty="0">
                <a:latin typeface="Century Gothic" panose="020F0302020204030204"/>
              </a:rPr>
              <a:t>as</a:t>
            </a:r>
            <a:r>
              <a:rPr lang="en-GB" sz="1600" dirty="0">
                <a:latin typeface="Century Gothic" panose="020F0302020204030204"/>
              </a:rPr>
              <a:t> the town.</a:t>
            </a:r>
          </a:p>
        </p:txBody>
      </p:sp>
      <p:pic>
        <p:nvPicPr>
          <p:cNvPr id="5" name="Picture 4" descr="Picture of a positive sign">
            <a:extLst>
              <a:ext uri="{FF2B5EF4-FFF2-40B4-BE49-F238E27FC236}">
                <a16:creationId xmlns:a16="http://schemas.microsoft.com/office/drawing/2014/main" id="{243A3EED-1719-40A9-81EA-2BCB80DE4061}"/>
              </a:ext>
            </a:extLst>
          </p:cNvPr>
          <p:cNvPicPr>
            <a:picLocks noChangeAspect="1"/>
          </p:cNvPicPr>
          <p:nvPr/>
        </p:nvPicPr>
        <p:blipFill>
          <a:blip r:embed="rId3"/>
          <a:stretch>
            <a:fillRect/>
          </a:stretch>
        </p:blipFill>
        <p:spPr>
          <a:xfrm>
            <a:off x="5841268" y="6897689"/>
            <a:ext cx="445232" cy="477034"/>
          </a:xfrm>
          <a:prstGeom prst="rect">
            <a:avLst/>
          </a:prstGeom>
        </p:spPr>
      </p:pic>
      <p:pic>
        <p:nvPicPr>
          <p:cNvPr id="7" name="Picture 6" descr="Picture of a negative sign">
            <a:extLst>
              <a:ext uri="{FF2B5EF4-FFF2-40B4-BE49-F238E27FC236}">
                <a16:creationId xmlns:a16="http://schemas.microsoft.com/office/drawing/2014/main" id="{B311194D-BFFF-4D2B-B68A-4BE3DB4A4558}"/>
              </a:ext>
            </a:extLst>
          </p:cNvPr>
          <p:cNvPicPr>
            <a:picLocks noChangeAspect="1"/>
          </p:cNvPicPr>
          <p:nvPr/>
        </p:nvPicPr>
        <p:blipFill>
          <a:blip r:embed="rId4"/>
          <a:stretch>
            <a:fillRect/>
          </a:stretch>
        </p:blipFill>
        <p:spPr>
          <a:xfrm>
            <a:off x="5806856" y="7482156"/>
            <a:ext cx="479643" cy="522277"/>
          </a:xfrm>
          <a:prstGeom prst="rect">
            <a:avLst/>
          </a:prstGeom>
        </p:spPr>
      </p:pic>
      <p:pic>
        <p:nvPicPr>
          <p:cNvPr id="5124" name="Picture 4" descr="Picture of an equal sign">
            <a:extLst>
              <a:ext uri="{FF2B5EF4-FFF2-40B4-BE49-F238E27FC236}">
                <a16:creationId xmlns:a16="http://schemas.microsoft.com/office/drawing/2014/main" id="{BC9A185F-A77C-4460-B877-962FEA70A5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5509" y="8350536"/>
            <a:ext cx="480990" cy="3222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CD95667-1B96-45D5-8E20-79CD08E67657}"/>
              </a:ext>
            </a:extLst>
          </p:cNvPr>
          <p:cNvSpPr txBox="1"/>
          <p:nvPr/>
        </p:nvSpPr>
        <p:spPr>
          <a:xfrm>
            <a:off x="183852" y="6917149"/>
            <a:ext cx="4829324"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b="1" dirty="0">
                <a:latin typeface="Century Gothic" panose="020F0302020204030204"/>
              </a:rPr>
              <a:t>plus / </a:t>
            </a:r>
            <a:r>
              <a:rPr lang="en-GB" sz="1600" b="1" dirty="0" err="1">
                <a:latin typeface="Century Gothic" panose="020F0302020204030204"/>
              </a:rPr>
              <a:t>moins</a:t>
            </a:r>
            <a:r>
              <a:rPr lang="en-GB" sz="1600" b="1" dirty="0">
                <a:latin typeface="Century Gothic" panose="020F0302020204030204"/>
              </a:rPr>
              <a:t> … que</a:t>
            </a:r>
            <a:r>
              <a:rPr lang="en-GB" sz="1600" dirty="0">
                <a:latin typeface="Century Gothic" panose="020F0302020204030204"/>
              </a:rPr>
              <a:t>	more / less … than</a:t>
            </a:r>
          </a:p>
        </p:txBody>
      </p:sp>
      <p:sp>
        <p:nvSpPr>
          <p:cNvPr id="24" name="TextBox 23">
            <a:extLst>
              <a:ext uri="{FF2B5EF4-FFF2-40B4-BE49-F238E27FC236}">
                <a16:creationId xmlns:a16="http://schemas.microsoft.com/office/drawing/2014/main" id="{09BC30D6-2B46-41F2-A8BB-CE33EAE41A0D}"/>
              </a:ext>
            </a:extLst>
          </p:cNvPr>
          <p:cNvSpPr txBox="1"/>
          <p:nvPr/>
        </p:nvSpPr>
        <p:spPr>
          <a:xfrm>
            <a:off x="183852" y="7974735"/>
            <a:ext cx="4829324"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b="1" dirty="0" err="1">
                <a:latin typeface="Century Gothic" panose="020F0302020204030204"/>
              </a:rPr>
              <a:t>aussi</a:t>
            </a:r>
            <a:r>
              <a:rPr lang="en-GB" sz="1600" b="1" dirty="0">
                <a:latin typeface="Century Gothic" panose="020F0302020204030204"/>
              </a:rPr>
              <a:t> … que</a:t>
            </a:r>
            <a:r>
              <a:rPr lang="en-GB" sz="1600" dirty="0">
                <a:latin typeface="Century Gothic" panose="020F0302020204030204"/>
              </a:rPr>
              <a:t>		as … as</a:t>
            </a:r>
          </a:p>
        </p:txBody>
      </p:sp>
    </p:spTree>
    <p:extLst>
      <p:ext uri="{BB962C8B-B14F-4D97-AF65-F5344CB8AC3E}">
        <p14:creationId xmlns:p14="http://schemas.microsoft.com/office/powerpoint/2010/main" val="88919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7D3DE4-1B8E-4EF9-A0F4-FAE19AE97A2E}"/>
              </a:ext>
            </a:extLst>
          </p:cNvPr>
          <p:cNvSpPr/>
          <p:nvPr/>
        </p:nvSpPr>
        <p:spPr>
          <a:xfrm>
            <a:off x="5021041"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62EBD834-1E2D-44FA-960B-D5E01CB2C65F}"/>
              </a:ext>
            </a:extLst>
          </p:cNvPr>
          <p:cNvSpPr/>
          <p:nvPr/>
        </p:nvSpPr>
        <p:spPr>
          <a:xfrm>
            <a:off x="108000" y="145318"/>
            <a:ext cx="3584577" cy="65415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8"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55</a:t>
            </a:r>
          </a:p>
        </p:txBody>
      </p:sp>
      <p:sp>
        <p:nvSpPr>
          <p:cNvPr id="26" name="Rounded Rectangle 25"/>
          <p:cNvSpPr/>
          <p:nvPr/>
        </p:nvSpPr>
        <p:spPr>
          <a:xfrm>
            <a:off x="5372908" y="7639165"/>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8.2.2.1 &amp; 8.1.2.5</a:t>
            </a:r>
          </a:p>
          <a:p>
            <a:pPr algn="ctr"/>
            <a:endParaRPr lang="en-GB" sz="1400" b="1" dirty="0">
              <a:solidFill>
                <a:srgbClr val="000000"/>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36656954"/>
              </p:ext>
            </p:extLst>
          </p:nvPr>
        </p:nvGraphicFramePr>
        <p:xfrm>
          <a:off x="-95201" y="1145264"/>
          <a:ext cx="5216488" cy="5061600"/>
        </p:xfrm>
        <a:graphic>
          <a:graphicData uri="http://schemas.openxmlformats.org/drawingml/2006/table">
            <a:tbl>
              <a:tblPr>
                <a:tableStyleId>{5940675A-B579-460E-94D1-54222C63F5DA}</a:tableStyleId>
              </a:tblPr>
              <a:tblGrid>
                <a:gridCol w="1267755">
                  <a:extLst>
                    <a:ext uri="{9D8B030D-6E8A-4147-A177-3AD203B41FA5}">
                      <a16:colId xmlns:a16="http://schemas.microsoft.com/office/drawing/2014/main" val="2510458304"/>
                    </a:ext>
                  </a:extLst>
                </a:gridCol>
                <a:gridCol w="1469046">
                  <a:extLst>
                    <a:ext uri="{9D8B030D-6E8A-4147-A177-3AD203B41FA5}">
                      <a16:colId xmlns:a16="http://schemas.microsoft.com/office/drawing/2014/main" val="2576834893"/>
                    </a:ext>
                  </a:extLst>
                </a:gridCol>
                <a:gridCol w="2479687">
                  <a:extLst>
                    <a:ext uri="{9D8B030D-6E8A-4147-A177-3AD203B41FA5}">
                      <a16:colId xmlns:a16="http://schemas.microsoft.com/office/drawing/2014/main" val="3222018720"/>
                    </a:ext>
                  </a:extLst>
                </a:gridCol>
              </a:tblGrid>
              <a:tr h="326907">
                <a:tc>
                  <a:txBody>
                    <a:bodyPr/>
                    <a:lstStyle/>
                    <a:p>
                      <a:pPr algn="ctr"/>
                      <a:r>
                        <a:rPr lang="en-GB" sz="1600" i="1" dirty="0">
                          <a:effectLst/>
                          <a:latin typeface="Century Gothic" panose="020B0502020202020204" pitchFamily="34" charset="0"/>
                        </a:rPr>
                        <a:t>nm</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l’italien (m)</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Italian language</a:t>
                      </a:r>
                    </a:p>
                  </a:txBody>
                  <a:tcPr marL="90000" marR="90000" marT="46800" marB="46800" anchor="b"/>
                </a:tc>
                <a:extLst>
                  <a:ext uri="{0D108BD9-81ED-4DB2-BD59-A6C34878D82A}">
                    <a16:rowId xmlns:a16="http://schemas.microsoft.com/office/drawing/2014/main" val="4007166980"/>
                  </a:ext>
                </a:extLst>
              </a:tr>
              <a:tr h="326907">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plus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more</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moins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less</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aussi</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also, as</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err="1">
                          <a:effectLst/>
                          <a:latin typeface="Century Gothic" panose="020B0502020202020204" pitchFamily="34" charset="0"/>
                        </a:rPr>
                        <a:t>conj</a:t>
                      </a:r>
                      <a:r>
                        <a:rPr lang="en-GB" sz="1600" i="1" dirty="0">
                          <a:effectLst/>
                          <a:latin typeface="Century Gothic" panose="020B0502020202020204" pitchFamily="34" charset="0"/>
                        </a:rPr>
                        <a:t>/</a:t>
                      </a:r>
                      <a:r>
                        <a:rPr lang="en-GB" sz="1600" i="1" dirty="0" err="1">
                          <a:effectLst/>
                          <a:latin typeface="Century Gothic" panose="020B0502020202020204" pitchFamily="34" charset="0"/>
                        </a:rPr>
                        <a:t>pron</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que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that, what?, than</a:t>
                      </a:r>
                    </a:p>
                  </a:txBody>
                  <a:tcPr marL="90000" marR="90000" marT="46800" marB="46800" anchor="b"/>
                </a:tc>
                <a:extLst>
                  <a:ext uri="{0D108BD9-81ED-4DB2-BD59-A6C34878D82A}">
                    <a16:rowId xmlns:a16="http://schemas.microsoft.com/office/drawing/2014/main" val="1683749526"/>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dangereux</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dangerous </a:t>
                      </a:r>
                      <a:r>
                        <a:rPr lang="fr-FR" sz="1600" noProof="0" dirty="0">
                          <a:effectLst/>
                          <a:latin typeface="Century Gothic" panose="020B0502020202020204" pitchFamily="34" charset="0"/>
                        </a:rPr>
                        <a:t>(m)</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207980639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dangereuse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dangerous </a:t>
                      </a:r>
                      <a:r>
                        <a:rPr lang="fr-FR" sz="1600" noProof="0" dirty="0">
                          <a:effectLst/>
                          <a:latin typeface="Century Gothic" panose="020B0502020202020204" pitchFamily="34" charset="0"/>
                        </a:rPr>
                        <a:t>(f)</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gentil(le)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kind </a:t>
                      </a:r>
                      <a:r>
                        <a:rPr lang="fr-FR" sz="1600" noProof="0" dirty="0">
                          <a:effectLst/>
                          <a:latin typeface="Century Gothic" panose="020B0502020202020204" pitchFamily="34" charset="0"/>
                        </a:rPr>
                        <a:t>(m/f)</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gros(se)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fat </a:t>
                      </a:r>
                      <a:r>
                        <a:rPr lang="fr-FR" sz="1600" noProof="0" dirty="0">
                          <a:effectLst/>
                          <a:latin typeface="Century Gothic" panose="020B0502020202020204" pitchFamily="34" charset="0"/>
                        </a:rPr>
                        <a:t>(m/f)</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italien(ne)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Italian nationality </a:t>
                      </a:r>
                      <a:r>
                        <a:rPr lang="fr-FR" sz="1600" noProof="0" dirty="0">
                          <a:effectLst/>
                          <a:latin typeface="Century Gothic" panose="020B0502020202020204" pitchFamily="34" charset="0"/>
                        </a:rPr>
                        <a:t>(m/f)</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meilleur(e) </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better </a:t>
                      </a:r>
                      <a:r>
                        <a:rPr lang="fr-FR" sz="1600" noProof="0" dirty="0">
                          <a:effectLst/>
                          <a:latin typeface="Century Gothic" panose="020B0502020202020204" pitchFamily="34" charset="0"/>
                        </a:rPr>
                        <a:t>(m/f)</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mince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thin</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pire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worse</a:t>
                      </a:r>
                    </a:p>
                  </a:txBody>
                  <a:tcPr marL="90000" marR="90000" marT="46800" marB="46800" anchor="b"/>
                </a:tc>
                <a:extLst>
                  <a:ext uri="{0D108BD9-81ED-4DB2-BD59-A6C34878D82A}">
                    <a16:rowId xmlns:a16="http://schemas.microsoft.com/office/drawing/2014/main" val="4091572625"/>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sûr(e)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safe </a:t>
                      </a:r>
                      <a:r>
                        <a:rPr lang="fr-FR" sz="1600" noProof="0" dirty="0">
                          <a:effectLst/>
                          <a:latin typeface="Century Gothic" panose="020B0502020202020204" pitchFamily="34" charset="0"/>
                        </a:rPr>
                        <a:t>(m/f)</a:t>
                      </a:r>
                      <a:endParaRPr lang="en-GB" sz="1600" noProof="0" dirty="0">
                        <a:effectLst/>
                        <a:latin typeface="Century Gothic" panose="020B0502020202020204" pitchFamily="34" charset="0"/>
                      </a:endParaRPr>
                    </a:p>
                  </a:txBody>
                  <a:tcPr marL="90000" marR="90000" marT="46800" marB="46800" anchor="b"/>
                </a:tc>
                <a:extLst>
                  <a:ext uri="{0D108BD9-81ED-4DB2-BD59-A6C34878D82A}">
                    <a16:rowId xmlns:a16="http://schemas.microsoft.com/office/drawing/2014/main" val="1197047302"/>
                  </a:ext>
                </a:extLst>
              </a:tr>
              <a:tr h="182809">
                <a:tc>
                  <a:txBody>
                    <a:bodyPr/>
                    <a:lstStyle/>
                    <a:p>
                      <a:pPr algn="ctr"/>
                      <a:r>
                        <a:rPr lang="en-GB" sz="1600" i="1" dirty="0" err="1">
                          <a:effectLst/>
                          <a:latin typeface="Century Gothic" panose="020B0502020202020204" pitchFamily="34" charset="0"/>
                        </a:rPr>
                        <a:t>nf</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l’Italie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noProof="0" dirty="0">
                          <a:effectLst/>
                          <a:latin typeface="Century Gothic" panose="020B0502020202020204" pitchFamily="34" charset="0"/>
                        </a:rPr>
                        <a:t>Italy</a:t>
                      </a:r>
                    </a:p>
                  </a:txBody>
                  <a:tcPr marL="90000" marR="90000" marT="46800" marB="46800" anchor="b"/>
                </a:tc>
                <a:extLst>
                  <a:ext uri="{0D108BD9-81ED-4DB2-BD59-A6C34878D82A}">
                    <a16:rowId xmlns:a16="http://schemas.microsoft.com/office/drawing/2014/main" val="2716920505"/>
                  </a:ext>
                </a:extLst>
              </a:tr>
            </a:tbl>
          </a:graphicData>
        </a:graphic>
      </p:graphicFrame>
      <p:pic>
        <p:nvPicPr>
          <p:cNvPr id="9" name="Picture 8" descr="QR code">
            <a:extLst>
              <a:ext uri="{FF2B5EF4-FFF2-40B4-BE49-F238E27FC236}">
                <a16:creationId xmlns:a16="http://schemas.microsoft.com/office/drawing/2014/main" id="{429DB538-9D71-7B43-B91E-42B383EC4ABC}"/>
              </a:ext>
            </a:extLst>
          </p:cNvPr>
          <p:cNvPicPr/>
          <p:nvPr/>
        </p:nvPicPr>
        <p:blipFill>
          <a:blip r:embed="rId3">
            <a:extLst>
              <a:ext uri="{28A0092B-C50C-407E-A947-70E740481C1C}">
                <a14:useLocalDpi xmlns:a14="http://schemas.microsoft.com/office/drawing/2010/main" val="0"/>
              </a:ext>
            </a:extLst>
          </a:blip>
          <a:srcRect/>
          <a:stretch/>
        </p:blipFill>
        <p:spPr>
          <a:xfrm>
            <a:off x="5322492" y="6150431"/>
            <a:ext cx="1275434" cy="1275434"/>
          </a:xfrm>
          <a:prstGeom prst="rect">
            <a:avLst/>
          </a:prstGeom>
        </p:spPr>
      </p:pic>
      <p:pic>
        <p:nvPicPr>
          <p:cNvPr id="4" name="Picture 3" descr="Leaning Tower of Pisa">
            <a:extLst>
              <a:ext uri="{FF2B5EF4-FFF2-40B4-BE49-F238E27FC236}">
                <a16:creationId xmlns:a16="http://schemas.microsoft.com/office/drawing/2014/main" id="{C7A13101-8994-7F4D-8351-0B5F5378F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4486" y="6674415"/>
            <a:ext cx="1806802" cy="1804920"/>
          </a:xfrm>
          <a:prstGeom prst="rect">
            <a:avLst/>
          </a:prstGeom>
        </p:spPr>
      </p:pic>
      <p:pic>
        <p:nvPicPr>
          <p:cNvPr id="6" name="Picture 5" descr="Warning sign">
            <a:extLst>
              <a:ext uri="{FF2B5EF4-FFF2-40B4-BE49-F238E27FC236}">
                <a16:creationId xmlns:a16="http://schemas.microsoft.com/office/drawing/2014/main" id="{D3B39C83-E28F-F446-8507-3086B83E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1314" y="1254168"/>
            <a:ext cx="1425572" cy="1274105"/>
          </a:xfrm>
          <a:prstGeom prst="rect">
            <a:avLst/>
          </a:prstGeom>
        </p:spPr>
      </p:pic>
      <p:pic>
        <p:nvPicPr>
          <p:cNvPr id="10" name="Picture 9" descr="Green thumbs up">
            <a:extLst>
              <a:ext uri="{FF2B5EF4-FFF2-40B4-BE49-F238E27FC236}">
                <a16:creationId xmlns:a16="http://schemas.microsoft.com/office/drawing/2014/main" id="{FD3946BA-E24D-0F41-8E96-DF92E22966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3876" y="2841005"/>
            <a:ext cx="1152667" cy="1274105"/>
          </a:xfrm>
          <a:prstGeom prst="rect">
            <a:avLst/>
          </a:prstGeom>
        </p:spPr>
      </p:pic>
      <p:pic>
        <p:nvPicPr>
          <p:cNvPr id="13" name="Picture 12" descr="Red thumbs down">
            <a:extLst>
              <a:ext uri="{FF2B5EF4-FFF2-40B4-BE49-F238E27FC236}">
                <a16:creationId xmlns:a16="http://schemas.microsoft.com/office/drawing/2014/main" id="{3A5E7429-E6C5-914F-AC94-FAB02284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876" y="4563594"/>
            <a:ext cx="1152668" cy="1274106"/>
          </a:xfrm>
          <a:prstGeom prst="rect">
            <a:avLst/>
          </a:prstGeom>
        </p:spPr>
      </p:pic>
      <p:pic>
        <p:nvPicPr>
          <p:cNvPr id="15" name="Picture 14" descr="Flag of Italy">
            <a:extLst>
              <a:ext uri="{FF2B5EF4-FFF2-40B4-BE49-F238E27FC236}">
                <a16:creationId xmlns:a16="http://schemas.microsoft.com/office/drawing/2014/main" id="{5652B897-D279-AE45-95B8-8F9660C678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809" y="6670921"/>
            <a:ext cx="2716867" cy="1808414"/>
          </a:xfrm>
          <a:prstGeom prst="rect">
            <a:avLst/>
          </a:prstGeom>
        </p:spPr>
      </p:pic>
      <p:sp>
        <p:nvSpPr>
          <p:cNvPr id="3" name="Title 2">
            <a:extLst>
              <a:ext uri="{FF2B5EF4-FFF2-40B4-BE49-F238E27FC236}">
                <a16:creationId xmlns:a16="http://schemas.microsoft.com/office/drawing/2014/main" id="{E0265386-4209-8F47-AA21-E7202F1FC0C0}"/>
              </a:ext>
            </a:extLst>
          </p:cNvPr>
          <p:cNvSpPr>
            <a:spLocks noGrp="1"/>
          </p:cNvSpPr>
          <p:nvPr>
            <p:ph type="title"/>
          </p:nvPr>
        </p:nvSpPr>
        <p:spPr>
          <a:xfrm>
            <a:off x="108000" y="95472"/>
            <a:ext cx="3584577" cy="758816"/>
          </a:xfrm>
        </p:spPr>
        <p:txBody>
          <a:bodyPr/>
          <a:lstStyle/>
          <a:p>
            <a:r>
              <a:rPr lang="en-US" sz="2000" b="1" dirty="0">
                <a:solidFill>
                  <a:schemeClr val="bg1"/>
                </a:solidFill>
                <a:latin typeface="Century Gothic" panose="020B0502020202020204" pitchFamily="34" charset="0"/>
              </a:rPr>
              <a:t>What is it like? [4]</a:t>
            </a:r>
            <a:br>
              <a:rPr lang="en-US" sz="2000" b="1" dirty="0">
                <a:solidFill>
                  <a:schemeClr val="bg1"/>
                </a:solidFill>
                <a:latin typeface="Century Gothic" panose="020B0502020202020204" pitchFamily="34" charset="0"/>
              </a:rPr>
            </a:br>
            <a:r>
              <a:rPr lang="en-US" sz="2000" b="1" dirty="0">
                <a:solidFill>
                  <a:schemeClr val="bg1"/>
                </a:solidFill>
                <a:latin typeface="Century Gothic" panose="020B0502020202020204" pitchFamily="34" charset="0"/>
              </a:rPr>
              <a:t>Comparing things</a:t>
            </a:r>
          </a:p>
        </p:txBody>
      </p:sp>
    </p:spTree>
    <p:extLst>
      <p:ext uri="{BB962C8B-B14F-4D97-AF65-F5344CB8AC3E}">
        <p14:creationId xmlns:p14="http://schemas.microsoft.com/office/powerpoint/2010/main" val="56619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0043AD-9515-40F2-9FA9-58076CDACDD8}"/>
              </a:ext>
            </a:extLst>
          </p:cNvPr>
          <p:cNvSpPr/>
          <p:nvPr/>
        </p:nvSpPr>
        <p:spPr>
          <a:xfrm>
            <a:off x="5013177" y="107504"/>
            <a:ext cx="1655999" cy="42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20" name="Rectangle 19">
            <a:extLst>
              <a:ext uri="{FF2B5EF4-FFF2-40B4-BE49-F238E27FC236}">
                <a16:creationId xmlns:a16="http://schemas.microsoft.com/office/drawing/2014/main" id="{88781A1A-2578-B64A-8641-514CEE22132E}"/>
              </a:ext>
            </a:extLst>
          </p:cNvPr>
          <p:cNvSpPr/>
          <p:nvPr/>
        </p:nvSpPr>
        <p:spPr>
          <a:xfrm>
            <a:off x="54000" y="726162"/>
            <a:ext cx="2425664"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Comparing</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adverbs</a:t>
            </a:r>
            <a:endParaRPr lang="en-GB" dirty="0">
              <a:solidFill>
                <a:srgbClr val="000000"/>
              </a:solidFill>
              <a:latin typeface="Century Gothic" panose="020B0502020202020204" pitchFamily="34" charset="0"/>
            </a:endParaRPr>
          </a:p>
        </p:txBody>
      </p:sp>
      <p:sp>
        <p:nvSpPr>
          <p:cNvPr id="22" name="Rectangle 21">
            <a:extLst>
              <a:ext uri="{FF2B5EF4-FFF2-40B4-BE49-F238E27FC236}">
                <a16:creationId xmlns:a16="http://schemas.microsoft.com/office/drawing/2014/main" id="{450AF46B-2805-144D-91B5-6553E9FF3523}"/>
              </a:ext>
            </a:extLst>
          </p:cNvPr>
          <p:cNvSpPr/>
          <p:nvPr/>
        </p:nvSpPr>
        <p:spPr>
          <a:xfrm>
            <a:off x="54000" y="1099769"/>
            <a:ext cx="6750000" cy="2369880"/>
          </a:xfrm>
          <a:prstGeom prst="rect">
            <a:avLst/>
          </a:prstGeom>
        </p:spPr>
        <p:txBody>
          <a:bodyPr wrap="square">
            <a:spAutoFit/>
          </a:bodyPr>
          <a:lstStyle/>
          <a:p>
            <a:pPr lvl="0"/>
            <a:r>
              <a:rPr lang="en-GB" sz="1600" dirty="0">
                <a:latin typeface="Century Gothic" panose="020F0302020204030204"/>
              </a:rPr>
              <a:t>We can compare adverbs the same way we compare adjectives: </a:t>
            </a:r>
          </a:p>
          <a:p>
            <a:pPr lvl="0"/>
            <a:endParaRPr lang="en-GB" sz="500" dirty="0">
              <a:latin typeface="Century Gothic" panose="020F0302020204030204"/>
            </a:endParaRPr>
          </a:p>
          <a:p>
            <a:pPr lvl="0"/>
            <a:r>
              <a:rPr lang="en-GB" sz="1600" dirty="0" err="1">
                <a:latin typeface="Century Gothic" panose="020F0302020204030204"/>
              </a:rPr>
              <a:t>Léa</a:t>
            </a:r>
            <a:r>
              <a:rPr lang="en-GB" sz="1600" dirty="0">
                <a:latin typeface="Century Gothic" panose="020F0302020204030204"/>
              </a:rPr>
              <a:t> </a:t>
            </a:r>
            <a:r>
              <a:rPr lang="en-GB" sz="1600" dirty="0" err="1">
                <a:latin typeface="Century Gothic" panose="020F0302020204030204"/>
              </a:rPr>
              <a:t>travaille</a:t>
            </a:r>
            <a:r>
              <a:rPr lang="en-GB" sz="1600" dirty="0">
                <a:latin typeface="Century Gothic" panose="020F0302020204030204"/>
              </a:rPr>
              <a:t> </a:t>
            </a:r>
            <a:r>
              <a:rPr lang="en-GB" sz="1600" b="1" dirty="0">
                <a:latin typeface="Century Gothic" panose="020F0302020204030204"/>
              </a:rPr>
              <a:t>plus</a:t>
            </a:r>
            <a:r>
              <a:rPr lang="en-GB" sz="1600" dirty="0">
                <a:latin typeface="Century Gothic" panose="020F0302020204030204"/>
              </a:rPr>
              <a:t> </a:t>
            </a:r>
            <a:r>
              <a:rPr lang="en-GB" sz="1600" dirty="0" err="1">
                <a:latin typeface="Century Gothic" panose="020F0302020204030204"/>
              </a:rPr>
              <a:t>vite</a:t>
            </a:r>
            <a:r>
              <a:rPr lang="en-GB" sz="1600" dirty="0">
                <a:latin typeface="Century Gothic" panose="020F0302020204030204"/>
              </a:rPr>
              <a:t> </a:t>
            </a:r>
            <a:r>
              <a:rPr lang="en-GB" sz="1600" b="1" dirty="0" err="1">
                <a:latin typeface="Century Gothic" panose="020F0302020204030204"/>
              </a:rPr>
              <a:t>qu</a:t>
            </a:r>
            <a:r>
              <a:rPr lang="en-GB" sz="1600" dirty="0" err="1">
                <a:latin typeface="Century Gothic" panose="020F0302020204030204"/>
              </a:rPr>
              <a:t>’Amir</a:t>
            </a:r>
            <a:r>
              <a:rPr lang="en-GB" sz="1600" dirty="0">
                <a:latin typeface="Century Gothic" panose="020F0302020204030204"/>
              </a:rPr>
              <a:t>. </a:t>
            </a:r>
          </a:p>
          <a:p>
            <a:pPr lvl="0"/>
            <a:r>
              <a:rPr lang="en-GB" sz="1600" dirty="0" err="1">
                <a:latin typeface="Century Gothic" panose="020F0302020204030204"/>
              </a:rPr>
              <a:t>Léa</a:t>
            </a:r>
            <a:r>
              <a:rPr lang="en-GB" sz="1600" dirty="0">
                <a:latin typeface="Century Gothic" panose="020F0302020204030204"/>
              </a:rPr>
              <a:t> works quick</a:t>
            </a:r>
            <a:r>
              <a:rPr lang="en-GB" sz="1600" b="1" dirty="0">
                <a:latin typeface="Century Gothic" panose="020F0302020204030204"/>
              </a:rPr>
              <a:t>er</a:t>
            </a:r>
            <a:r>
              <a:rPr lang="en-GB" sz="1600" dirty="0">
                <a:latin typeface="Century Gothic" panose="020F0302020204030204"/>
              </a:rPr>
              <a:t> [</a:t>
            </a:r>
            <a:r>
              <a:rPr lang="en-GB" sz="1600" b="1" dirty="0">
                <a:latin typeface="Century Gothic" panose="020F0302020204030204"/>
              </a:rPr>
              <a:t>more</a:t>
            </a:r>
            <a:r>
              <a:rPr lang="en-GB" sz="1600" dirty="0">
                <a:latin typeface="Century Gothic" panose="020F0302020204030204"/>
              </a:rPr>
              <a:t> quickly] </a:t>
            </a:r>
            <a:r>
              <a:rPr lang="en-GB" sz="1600" b="1" dirty="0">
                <a:latin typeface="Century Gothic" panose="020F0302020204030204"/>
              </a:rPr>
              <a:t>than</a:t>
            </a:r>
            <a:r>
              <a:rPr lang="en-GB" sz="1600" dirty="0">
                <a:latin typeface="Century Gothic" panose="020F0302020204030204"/>
              </a:rPr>
              <a:t> Amir.</a:t>
            </a:r>
          </a:p>
          <a:p>
            <a:pPr lvl="0"/>
            <a:endParaRPr lang="en-GB" sz="500" dirty="0">
              <a:latin typeface="Century Gothic" panose="020F0302020204030204"/>
            </a:endParaRPr>
          </a:p>
          <a:p>
            <a:pPr lvl="0"/>
            <a:r>
              <a:rPr lang="en-GB" sz="1600" dirty="0">
                <a:latin typeface="Century Gothic" panose="020F0302020204030204"/>
              </a:rPr>
              <a:t>Amir </a:t>
            </a:r>
            <a:r>
              <a:rPr lang="en-GB" sz="1600" dirty="0" err="1">
                <a:latin typeface="Century Gothic" panose="020F0302020204030204"/>
              </a:rPr>
              <a:t>travaille</a:t>
            </a:r>
            <a:r>
              <a:rPr lang="en-GB" sz="1600" dirty="0">
                <a:latin typeface="Century Gothic" panose="020F0302020204030204"/>
              </a:rPr>
              <a:t> </a:t>
            </a:r>
            <a:r>
              <a:rPr lang="en-GB" sz="1600" b="1" dirty="0" err="1">
                <a:latin typeface="Century Gothic" panose="020F0302020204030204"/>
              </a:rPr>
              <a:t>moins</a:t>
            </a:r>
            <a:r>
              <a:rPr lang="en-GB" sz="1600" dirty="0">
                <a:latin typeface="Century Gothic" panose="020F0302020204030204"/>
              </a:rPr>
              <a:t> </a:t>
            </a:r>
            <a:r>
              <a:rPr lang="en-GB" sz="1600" dirty="0" err="1">
                <a:latin typeface="Century Gothic" panose="020F0302020204030204"/>
              </a:rPr>
              <a:t>vite</a:t>
            </a:r>
            <a:r>
              <a:rPr lang="en-GB" sz="1600" dirty="0">
                <a:latin typeface="Century Gothic" panose="020F0302020204030204"/>
              </a:rPr>
              <a:t> </a:t>
            </a:r>
            <a:r>
              <a:rPr lang="en-GB" sz="1600" b="1" dirty="0">
                <a:latin typeface="Century Gothic" panose="020F0302020204030204"/>
              </a:rPr>
              <a:t>que</a:t>
            </a:r>
            <a:r>
              <a:rPr lang="en-GB" sz="1600" dirty="0">
                <a:latin typeface="Century Gothic" panose="020F0302020204030204"/>
              </a:rPr>
              <a:t> </a:t>
            </a:r>
            <a:r>
              <a:rPr lang="en-GB" sz="1600" dirty="0" err="1">
                <a:latin typeface="Century Gothic" panose="020F0302020204030204"/>
              </a:rPr>
              <a:t>Léa</a:t>
            </a:r>
            <a:r>
              <a:rPr lang="en-GB" sz="1600" dirty="0">
                <a:latin typeface="Century Gothic" panose="020F0302020204030204"/>
              </a:rPr>
              <a:t>. </a:t>
            </a:r>
          </a:p>
          <a:p>
            <a:pPr lvl="0"/>
            <a:r>
              <a:rPr lang="en-GB" sz="1600" dirty="0">
                <a:latin typeface="Century Gothic" panose="020F0302020204030204"/>
              </a:rPr>
              <a:t>Amir works </a:t>
            </a:r>
            <a:r>
              <a:rPr lang="en-GB" sz="1600" b="1" dirty="0">
                <a:latin typeface="Century Gothic" panose="020F0302020204030204"/>
              </a:rPr>
              <a:t>less</a:t>
            </a:r>
            <a:r>
              <a:rPr lang="en-GB" sz="1600" dirty="0">
                <a:latin typeface="Century Gothic" panose="020F0302020204030204"/>
              </a:rPr>
              <a:t> quickly </a:t>
            </a:r>
            <a:r>
              <a:rPr lang="en-GB" sz="1600" b="1" dirty="0">
                <a:latin typeface="Century Gothic" panose="020F0302020204030204"/>
              </a:rPr>
              <a:t>than</a:t>
            </a:r>
            <a:r>
              <a:rPr lang="en-GB" sz="1600" dirty="0">
                <a:latin typeface="Century Gothic" panose="020F0302020204030204"/>
              </a:rPr>
              <a:t> </a:t>
            </a:r>
            <a:r>
              <a:rPr lang="en-GB" sz="1600" dirty="0" err="1">
                <a:latin typeface="Century Gothic" panose="020F0302020204030204"/>
              </a:rPr>
              <a:t>Léa</a:t>
            </a:r>
            <a:r>
              <a:rPr lang="en-GB" sz="1600" dirty="0">
                <a:latin typeface="Century Gothic" panose="020F0302020204030204"/>
              </a:rPr>
              <a:t>.</a:t>
            </a:r>
          </a:p>
          <a:p>
            <a:pPr lvl="0"/>
            <a:endParaRPr lang="en-GB" sz="500" dirty="0">
              <a:latin typeface="Century Gothic" panose="020F0302020204030204"/>
            </a:endParaRPr>
          </a:p>
          <a:p>
            <a:pPr lvl="0"/>
            <a:r>
              <a:rPr lang="en-GB" sz="1600" dirty="0" err="1">
                <a:latin typeface="Century Gothic" panose="020F0302020204030204"/>
              </a:rPr>
              <a:t>Léa</a:t>
            </a:r>
            <a:r>
              <a:rPr lang="en-GB" sz="1600" dirty="0">
                <a:latin typeface="Century Gothic" panose="020F0302020204030204"/>
              </a:rPr>
              <a:t> </a:t>
            </a:r>
            <a:r>
              <a:rPr lang="en-GB" sz="1600" dirty="0" err="1">
                <a:latin typeface="Century Gothic" panose="020F0302020204030204"/>
              </a:rPr>
              <a:t>travaille</a:t>
            </a:r>
            <a:r>
              <a:rPr lang="en-GB" sz="1600" dirty="0">
                <a:latin typeface="Century Gothic" panose="020F0302020204030204"/>
              </a:rPr>
              <a:t> </a:t>
            </a:r>
            <a:r>
              <a:rPr lang="en-GB" sz="1600" b="1" dirty="0" err="1">
                <a:latin typeface="Century Gothic" panose="020F0302020204030204"/>
              </a:rPr>
              <a:t>aussi</a:t>
            </a:r>
            <a:r>
              <a:rPr lang="en-GB" sz="1600" dirty="0">
                <a:latin typeface="Century Gothic" panose="020F0302020204030204"/>
              </a:rPr>
              <a:t> </a:t>
            </a:r>
            <a:r>
              <a:rPr lang="en-GB" sz="1600" dirty="0" err="1">
                <a:latin typeface="Century Gothic" panose="020F0302020204030204"/>
              </a:rPr>
              <a:t>vite</a:t>
            </a:r>
            <a:r>
              <a:rPr lang="en-GB" sz="1600" dirty="0">
                <a:latin typeface="Century Gothic" panose="020F0302020204030204"/>
              </a:rPr>
              <a:t> </a:t>
            </a:r>
            <a:r>
              <a:rPr lang="en-GB" sz="1600" b="1" dirty="0">
                <a:latin typeface="Century Gothic" panose="020F0302020204030204"/>
              </a:rPr>
              <a:t>que</a:t>
            </a:r>
            <a:r>
              <a:rPr lang="en-GB" sz="1600" dirty="0">
                <a:latin typeface="Century Gothic" panose="020F0302020204030204"/>
              </a:rPr>
              <a:t> </a:t>
            </a:r>
            <a:r>
              <a:rPr lang="en-GB" sz="1600" dirty="0" err="1">
                <a:latin typeface="Century Gothic" panose="020F0302020204030204"/>
              </a:rPr>
              <a:t>Noura</a:t>
            </a:r>
            <a:r>
              <a:rPr lang="en-GB" sz="1600" dirty="0">
                <a:latin typeface="Century Gothic" panose="020F0302020204030204"/>
              </a:rPr>
              <a:t>.	</a:t>
            </a:r>
          </a:p>
          <a:p>
            <a:pPr lvl="0"/>
            <a:r>
              <a:rPr lang="en-GB" sz="1600" dirty="0" err="1">
                <a:latin typeface="Century Gothic" panose="020F0302020204030204"/>
              </a:rPr>
              <a:t>Léa</a:t>
            </a:r>
            <a:r>
              <a:rPr lang="en-GB" sz="1600" dirty="0">
                <a:latin typeface="Century Gothic" panose="020F0302020204030204"/>
              </a:rPr>
              <a:t> works </a:t>
            </a:r>
            <a:r>
              <a:rPr lang="en-GB" sz="1600" b="1" dirty="0">
                <a:latin typeface="Century Gothic" panose="020F0302020204030204"/>
              </a:rPr>
              <a:t>as</a:t>
            </a:r>
            <a:r>
              <a:rPr lang="en-GB" sz="1600" dirty="0">
                <a:latin typeface="Century Gothic" panose="020F0302020204030204"/>
              </a:rPr>
              <a:t> quickly </a:t>
            </a:r>
            <a:r>
              <a:rPr lang="en-GB" sz="1600" b="1" dirty="0">
                <a:latin typeface="Century Gothic" panose="020F0302020204030204"/>
              </a:rPr>
              <a:t>as</a:t>
            </a:r>
            <a:r>
              <a:rPr lang="en-GB" sz="1600" dirty="0">
                <a:latin typeface="Century Gothic" panose="020F0302020204030204"/>
              </a:rPr>
              <a:t> </a:t>
            </a:r>
            <a:r>
              <a:rPr lang="en-GB" sz="1600" dirty="0" err="1">
                <a:latin typeface="Century Gothic" panose="020F0302020204030204"/>
              </a:rPr>
              <a:t>Noura</a:t>
            </a:r>
            <a:r>
              <a:rPr lang="en-GB" sz="1600" dirty="0">
                <a:latin typeface="Century Gothic" panose="020F0302020204030204"/>
              </a:rPr>
              <a:t>.</a:t>
            </a:r>
          </a:p>
          <a:p>
            <a:pPr lvl="0"/>
            <a:endParaRPr lang="en-GB" sz="1600" dirty="0">
              <a:latin typeface="Century Gothic" panose="020F0302020204030204"/>
            </a:endParaRPr>
          </a:p>
        </p:txBody>
      </p:sp>
      <p:sp>
        <p:nvSpPr>
          <p:cNvPr id="23" name="Speech Bubble: Rectangle with Corners Rounded 20">
            <a:extLst>
              <a:ext uri="{FF2B5EF4-FFF2-40B4-BE49-F238E27FC236}">
                <a16:creationId xmlns:a16="http://schemas.microsoft.com/office/drawing/2014/main" id="{B60CB533-7E1B-1E4F-98B7-55FDAEC760FD}"/>
              </a:ext>
            </a:extLst>
          </p:cNvPr>
          <p:cNvSpPr/>
          <p:nvPr/>
        </p:nvSpPr>
        <p:spPr>
          <a:xfrm>
            <a:off x="4664570" y="1455223"/>
            <a:ext cx="2053261" cy="809532"/>
          </a:xfrm>
          <a:prstGeom prst="wedgeRoundRectCallout">
            <a:avLst>
              <a:gd name="adj1" fmla="val -65471"/>
              <a:gd name="adj2" fmla="val -20734"/>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entury Gothic" panose="020F0302020204030204"/>
                <a:ea typeface="+mn-ea"/>
                <a:cs typeface="+mn-cs"/>
              </a:rPr>
              <a:t>The comparative form of </a:t>
            </a:r>
            <a:r>
              <a:rPr kumimoji="0" lang="en-GB" sz="1600" b="1" i="0" u="none" strike="noStrike" kern="0" cap="none" spc="0" normalizeH="0" baseline="0" noProof="0" dirty="0">
                <a:ln>
                  <a:noFill/>
                </a:ln>
                <a:effectLst/>
                <a:uLnTx/>
                <a:uFillTx/>
                <a:latin typeface="Century Gothic" panose="020F0302020204030204"/>
                <a:ea typeface="+mn-ea"/>
                <a:cs typeface="+mn-cs"/>
              </a:rPr>
              <a:t>bien</a:t>
            </a:r>
            <a:r>
              <a:rPr kumimoji="0" lang="en-GB" sz="1600" b="0" i="0" u="none" strike="noStrike" kern="0" cap="none" spc="0" normalizeH="0" baseline="0" noProof="0" dirty="0">
                <a:ln>
                  <a:noFill/>
                </a:ln>
                <a:effectLst/>
                <a:uLnTx/>
                <a:uFillTx/>
                <a:latin typeface="Century Gothic" panose="020F0302020204030204"/>
                <a:ea typeface="+mn-ea"/>
                <a:cs typeface="+mn-cs"/>
              </a:rPr>
              <a:t> (well) is </a:t>
            </a:r>
            <a:r>
              <a:rPr kumimoji="0" lang="en-GB" sz="1600" b="1" i="0" u="none" strike="noStrike" kern="0" cap="none" spc="0" normalizeH="0" baseline="0" noProof="0" dirty="0" err="1">
                <a:ln>
                  <a:noFill/>
                </a:ln>
                <a:effectLst/>
                <a:uLnTx/>
                <a:uFillTx/>
                <a:latin typeface="Century Gothic" panose="020F0302020204030204"/>
                <a:ea typeface="+mn-ea"/>
                <a:cs typeface="+mn-cs"/>
              </a:rPr>
              <a:t>mieux</a:t>
            </a:r>
            <a:r>
              <a:rPr kumimoji="0" lang="en-GB" sz="1600" b="0" i="0" u="none" strike="noStrike" kern="0" cap="none" spc="0" normalizeH="0" baseline="0" noProof="0" dirty="0">
                <a:ln>
                  <a:noFill/>
                </a:ln>
                <a:effectLst/>
                <a:uLnTx/>
                <a:uFillTx/>
                <a:latin typeface="Century Gothic" panose="020F0302020204030204"/>
                <a:ea typeface="+mn-ea"/>
                <a:cs typeface="+mn-cs"/>
              </a:rPr>
              <a:t> (better). </a:t>
            </a:r>
          </a:p>
        </p:txBody>
      </p:sp>
      <p:sp>
        <p:nvSpPr>
          <p:cNvPr id="24" name="Speech Bubble: Rectangle with Corners Rounded 20">
            <a:extLst>
              <a:ext uri="{FF2B5EF4-FFF2-40B4-BE49-F238E27FC236}">
                <a16:creationId xmlns:a16="http://schemas.microsoft.com/office/drawing/2014/main" id="{5E4B33D7-FEDF-544B-A823-8A7286BDFC62}"/>
              </a:ext>
            </a:extLst>
          </p:cNvPr>
          <p:cNvSpPr/>
          <p:nvPr/>
        </p:nvSpPr>
        <p:spPr>
          <a:xfrm>
            <a:off x="4642739" y="2383613"/>
            <a:ext cx="2053261" cy="809532"/>
          </a:xfrm>
          <a:prstGeom prst="wedgeRoundRectCallout">
            <a:avLst>
              <a:gd name="adj1" fmla="val -64011"/>
              <a:gd name="adj2" fmla="val -22585"/>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Century Gothic" panose="020F0302020204030204"/>
                <a:ea typeface="+mn-ea"/>
                <a:cs typeface="+mn-cs"/>
              </a:rPr>
              <a:t>Mal</a:t>
            </a:r>
            <a:r>
              <a:rPr kumimoji="0" lang="en-GB" sz="1600" b="0" i="0" u="none" strike="noStrike" kern="0" cap="none" spc="0" normalizeH="0" baseline="0" noProof="0" dirty="0">
                <a:ln>
                  <a:noFill/>
                </a:ln>
                <a:effectLst/>
                <a:uLnTx/>
                <a:uFillTx/>
                <a:latin typeface="Century Gothic" panose="020F0302020204030204"/>
                <a:ea typeface="+mn-ea"/>
                <a:cs typeface="+mn-cs"/>
              </a:rPr>
              <a:t> (badly) does not have a special comparative form. </a:t>
            </a:r>
          </a:p>
        </p:txBody>
      </p:sp>
      <p:sp>
        <p:nvSpPr>
          <p:cNvPr id="11" name="TextBox 10">
            <a:extLst>
              <a:ext uri="{FF2B5EF4-FFF2-40B4-BE49-F238E27FC236}">
                <a16:creationId xmlns:a16="http://schemas.microsoft.com/office/drawing/2014/main" id="{57319668-47E6-4038-A71B-31A3AC5C7468}"/>
              </a:ext>
            </a:extLst>
          </p:cNvPr>
          <p:cNvSpPr txBox="1"/>
          <p:nvPr/>
        </p:nvSpPr>
        <p:spPr>
          <a:xfrm>
            <a:off x="75021" y="3195545"/>
            <a:ext cx="6577619" cy="3047116"/>
          </a:xfrm>
          <a:prstGeom prst="rect">
            <a:avLst/>
          </a:prstGeom>
          <a:noFill/>
        </p:spPr>
        <p:txBody>
          <a:bodyPr wrap="square" rtlCol="0">
            <a:spAutoFit/>
          </a:bodyPr>
          <a:lstStyle/>
          <a:p>
            <a:pPr>
              <a:lnSpc>
                <a:spcPct val="150000"/>
              </a:lnSpc>
            </a:pPr>
            <a:r>
              <a:rPr lang="fr-FR" b="1" dirty="0" err="1">
                <a:latin typeface="Century Gothic" panose="020B0502020202020204" pitchFamily="34" charset="0"/>
              </a:rPr>
              <a:t>Saying</a:t>
            </a:r>
            <a:r>
              <a:rPr lang="fr-FR" b="1" dirty="0">
                <a:latin typeface="Century Gothic" panose="020B0502020202020204" pitchFamily="34" charset="0"/>
              </a:rPr>
              <a:t> ‘</a:t>
            </a:r>
            <a:r>
              <a:rPr lang="fr-FR" b="1" dirty="0" err="1">
                <a:latin typeface="Century Gothic" panose="020B0502020202020204" pitchFamily="34" charset="0"/>
              </a:rPr>
              <a:t>better</a:t>
            </a:r>
            <a:r>
              <a:rPr lang="fr-FR" b="1" dirty="0">
                <a:latin typeface="Century Gothic" panose="020B0502020202020204" pitchFamily="34" charset="0"/>
              </a:rPr>
              <a:t>’</a:t>
            </a:r>
            <a:endParaRPr lang="fr-FR" sz="1600" b="1" dirty="0">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entury Gothic" panose="020B0502020202020204" pitchFamily="34" charset="0"/>
              </a:rPr>
              <a:t>As you know, </a:t>
            </a:r>
            <a:r>
              <a:rPr kumimoji="0" lang="en-US" sz="1600" b="1" i="0" u="none" strike="noStrike" kern="1200" cap="none" spc="0" normalizeH="0" baseline="0" noProof="0" dirty="0">
                <a:ln>
                  <a:noFill/>
                </a:ln>
                <a:effectLst/>
                <a:uLnTx/>
                <a:uFillTx/>
                <a:latin typeface="Century Gothic" panose="020B0502020202020204" pitchFamily="34" charset="0"/>
              </a:rPr>
              <a:t>adjectives</a:t>
            </a:r>
            <a:r>
              <a:rPr kumimoji="0" lang="en-US" sz="1600" b="0" i="0" u="none" strike="noStrike" kern="1200" cap="none" spc="0" normalizeH="0" baseline="0" noProof="0" dirty="0">
                <a:ln>
                  <a:noFill/>
                </a:ln>
                <a:effectLst/>
                <a:uLnTx/>
                <a:uFillTx/>
                <a:latin typeface="Century Gothic" panose="020B0502020202020204" pitchFamily="34" charset="0"/>
              </a:rPr>
              <a:t> describe </a:t>
            </a:r>
            <a:r>
              <a:rPr kumimoji="0" lang="en-US" sz="1600" b="1" i="0" u="none" strike="noStrike" kern="1200" cap="none" spc="0" normalizeH="0" baseline="0" noProof="0" dirty="0">
                <a:ln>
                  <a:noFill/>
                </a:ln>
                <a:effectLst/>
                <a:uLnTx/>
                <a:uFillTx/>
                <a:latin typeface="Century Gothic" panose="020B0502020202020204" pitchFamily="34" charset="0"/>
              </a:rPr>
              <a:t>nouns</a:t>
            </a:r>
            <a:r>
              <a:rPr kumimoji="0" lang="en-US" sz="1600" b="0" i="0" u="none" strike="noStrike" kern="1200" cap="none" spc="0" normalizeH="0" baseline="0" noProof="0" dirty="0">
                <a:ln>
                  <a:noFill/>
                </a:ln>
                <a:effectLst/>
                <a:uLnTx/>
                <a:uFillTx/>
                <a:latin typeface="Century Gothic" panose="020B0502020202020204" pitchFamily="34" charset="0"/>
              </a:rPr>
              <a:t> (what something is like):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entury Gothic" panose="020B0502020202020204" pitchFamily="34" charset="0"/>
              </a:rPr>
              <a:t>Ce livre </a:t>
            </a:r>
            <a:r>
              <a:rPr kumimoji="0" lang="en-US" sz="1600" b="0" i="0" u="none" strike="noStrike" kern="1200" cap="none" spc="0" normalizeH="0" baseline="0" noProof="0" dirty="0" err="1">
                <a:ln>
                  <a:noFill/>
                </a:ln>
                <a:effectLst/>
                <a:uLnTx/>
                <a:uFillTx/>
                <a:latin typeface="Century Gothic" panose="020B0502020202020204" pitchFamily="34" charset="0"/>
              </a:rPr>
              <a:t>est</a:t>
            </a:r>
            <a:r>
              <a:rPr kumimoji="0" lang="en-US" sz="1600" b="0" i="0" u="none" strike="noStrike" kern="1200" cap="none" spc="0" normalizeH="0" baseline="0" noProof="0" dirty="0">
                <a:ln>
                  <a:noFill/>
                </a:ln>
                <a:effectLst/>
                <a:uLnTx/>
                <a:uFillTx/>
                <a:latin typeface="Century Gothic" panose="020B0502020202020204" pitchFamily="34" charset="0"/>
              </a:rPr>
              <a:t> </a:t>
            </a:r>
            <a:r>
              <a:rPr kumimoji="0" lang="en-US" sz="1600" b="1" i="0" u="none" strike="noStrike" kern="1200" cap="none" spc="0" normalizeH="0" baseline="0" noProof="0" dirty="0">
                <a:ln>
                  <a:noFill/>
                </a:ln>
                <a:effectLst/>
                <a:uLnTx/>
                <a:uFillTx/>
                <a:latin typeface="Century Gothic" panose="020B0502020202020204" pitchFamily="34" charset="0"/>
              </a:rPr>
              <a:t>bon</a:t>
            </a:r>
            <a:r>
              <a:rPr kumimoji="0" lang="en-US" sz="1600" b="0" i="0" u="none" strike="noStrike" kern="1200" cap="none" spc="0" normalizeH="0" baseline="0" noProof="0" dirty="0">
                <a:ln>
                  <a:noFill/>
                </a:ln>
                <a:effectLst/>
                <a:uLnTx/>
                <a:uFillTx/>
                <a:latin typeface="Century Gothic" panose="020B0502020202020204" pitchFamily="34" charset="0"/>
              </a:rPr>
              <a:t>.</a:t>
            </a:r>
            <a:r>
              <a:rPr kumimoji="0" lang="en-US" sz="1600" b="0" i="1" u="none" strike="noStrike" kern="1200" cap="none" spc="0" normalizeH="0" baseline="0" noProof="0" dirty="0">
                <a:ln>
                  <a:noFill/>
                </a:ln>
                <a:effectLst/>
                <a:uLnTx/>
                <a:uFillTx/>
                <a:latin typeface="Century Gothic" panose="020B0502020202020204" pitchFamily="34" charset="0"/>
              </a:rPr>
              <a:t>		</a:t>
            </a:r>
            <a:r>
              <a:rPr kumimoji="0" lang="en-US" sz="1600" b="0" i="0" u="none" strike="noStrike" kern="1200" cap="none" spc="0" normalizeH="0" baseline="0" noProof="0" dirty="0">
                <a:ln>
                  <a:noFill/>
                </a:ln>
                <a:effectLst/>
                <a:uLnTx/>
                <a:uFillTx/>
                <a:latin typeface="Century Gothic" panose="020B0502020202020204" pitchFamily="34" charset="0"/>
              </a:rPr>
              <a:t>Ce livre </a:t>
            </a:r>
            <a:r>
              <a:rPr kumimoji="0" lang="en-US" sz="1600" b="0" i="0" u="none" strike="noStrike" kern="1200" cap="none" spc="0" normalizeH="0" baseline="0" noProof="0" dirty="0" err="1">
                <a:ln>
                  <a:noFill/>
                </a:ln>
                <a:effectLst/>
                <a:uLnTx/>
                <a:uFillTx/>
                <a:latin typeface="Century Gothic" panose="020B0502020202020204" pitchFamily="34" charset="0"/>
              </a:rPr>
              <a:t>est</a:t>
            </a:r>
            <a:r>
              <a:rPr kumimoji="0" lang="en-US" sz="1600" b="0" i="0" u="none" strike="noStrike" kern="1200" cap="none" spc="0" normalizeH="0" baseline="0" noProof="0" dirty="0">
                <a:ln>
                  <a:noFill/>
                </a:ln>
                <a:effectLst/>
                <a:uLnTx/>
                <a:uFillTx/>
                <a:latin typeface="Century Gothic" panose="020B0502020202020204" pitchFamily="34" charset="0"/>
              </a:rPr>
              <a:t> </a:t>
            </a:r>
            <a:r>
              <a:rPr kumimoji="0" lang="en-US" sz="1600" b="1" i="0" u="none" strike="noStrike" kern="1200" cap="none" spc="0" normalizeH="0" baseline="0" noProof="0" dirty="0" err="1">
                <a:ln>
                  <a:noFill/>
                </a:ln>
                <a:effectLst/>
                <a:uLnTx/>
                <a:uFillTx/>
                <a:latin typeface="Century Gothic" panose="020B0502020202020204" pitchFamily="34" charset="0"/>
              </a:rPr>
              <a:t>meilleur</a:t>
            </a:r>
            <a:r>
              <a:rPr kumimoji="0" lang="en-US" sz="1600" b="1" i="0" u="none" strike="noStrike" kern="1200" cap="none" spc="0" normalizeH="0" baseline="0" noProof="0" dirty="0">
                <a:ln>
                  <a:noFill/>
                </a:ln>
                <a:effectLst/>
                <a:uLnTx/>
                <a:uFillTx/>
                <a:latin typeface="Century Gothic" panose="020B0502020202020204" pitchFamily="34" charset="0"/>
              </a:rPr>
              <a:t>.</a:t>
            </a:r>
            <a:r>
              <a:rPr kumimoji="0" lang="en-US" sz="1600" b="0" i="0" u="none" strike="noStrike" kern="1200" cap="none" spc="0" normalizeH="0" baseline="0" noProof="0" dirty="0">
                <a:ln>
                  <a:noFill/>
                </a:ln>
                <a:effectLst/>
                <a:uLnTx/>
                <a:uFillTx/>
                <a:latin typeface="Century Gothic" panose="020B0502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entury Gothic" panose="020B0502020202020204" pitchFamily="34" charset="0"/>
              </a:rPr>
              <a:t>This book is </a:t>
            </a:r>
            <a:r>
              <a:rPr kumimoji="0" lang="en-US" sz="1600" b="1" i="0" u="none" strike="noStrike" kern="1200" cap="none" spc="0" normalizeH="0" baseline="0" noProof="0" dirty="0">
                <a:ln>
                  <a:noFill/>
                </a:ln>
                <a:effectLst/>
                <a:uLnTx/>
                <a:uFillTx/>
                <a:latin typeface="Century Gothic" panose="020B0502020202020204" pitchFamily="34" charset="0"/>
              </a:rPr>
              <a:t>good</a:t>
            </a:r>
            <a:r>
              <a:rPr kumimoji="0" lang="en-US" sz="1600" b="0" i="0" u="none" strike="noStrike" kern="1200" cap="none" spc="0" normalizeH="0" baseline="0" noProof="0" dirty="0">
                <a:ln>
                  <a:noFill/>
                </a:ln>
                <a:effectLst/>
                <a:uLnTx/>
                <a:uFillTx/>
                <a:latin typeface="Century Gothic" panose="020B0502020202020204" pitchFamily="34" charset="0"/>
              </a:rPr>
              <a:t>.		This book is </a:t>
            </a:r>
            <a:r>
              <a:rPr kumimoji="0" lang="en-US" sz="1600" b="1" i="0" u="none" strike="noStrike" kern="1200" cap="none" spc="0" normalizeH="0" baseline="0" noProof="0" dirty="0">
                <a:ln>
                  <a:noFill/>
                </a:ln>
                <a:effectLst/>
                <a:uLnTx/>
                <a:uFillTx/>
                <a:latin typeface="Century Gothic" panose="020B0502020202020204" pitchFamily="34" charset="0"/>
              </a:rPr>
              <a:t>better</a:t>
            </a:r>
            <a:r>
              <a:rPr kumimoji="0" lang="en-US" sz="1600" b="0" i="0" u="none" strike="noStrike" kern="1200" cap="none" spc="0" normalizeH="0" baseline="0" noProof="0" dirty="0">
                <a:ln>
                  <a:noFill/>
                </a:ln>
                <a:effectLst/>
                <a:uLnTx/>
                <a:uFillTx/>
                <a:latin typeface="Century Gothic" panose="020B0502020202020204" pitchFamily="34" charset="0"/>
              </a:rPr>
              <a:t>.</a:t>
            </a:r>
          </a:p>
          <a:p>
            <a:pPr>
              <a:lnSpc>
                <a:spcPct val="150000"/>
              </a:lnSpc>
              <a:defRPr/>
            </a:pPr>
            <a:r>
              <a:rPr lang="en-US" sz="1600" b="1" dirty="0">
                <a:latin typeface="Century Gothic" panose="020B0502020202020204" pitchFamily="34" charset="0"/>
              </a:rPr>
              <a:t>Bien </a:t>
            </a:r>
            <a:r>
              <a:rPr lang="en-US" sz="1600" dirty="0">
                <a:latin typeface="Century Gothic" panose="020B0502020202020204" pitchFamily="34" charset="0"/>
              </a:rPr>
              <a:t>and </a:t>
            </a:r>
            <a:r>
              <a:rPr lang="en-US" sz="1600" b="1" dirty="0" err="1">
                <a:latin typeface="Century Gothic" panose="020B0502020202020204" pitchFamily="34" charset="0"/>
              </a:rPr>
              <a:t>mieux</a:t>
            </a:r>
            <a:r>
              <a:rPr lang="en-US" sz="1600" b="1" dirty="0">
                <a:latin typeface="Century Gothic" panose="020B0502020202020204" pitchFamily="34" charset="0"/>
              </a:rPr>
              <a:t> </a:t>
            </a:r>
            <a:r>
              <a:rPr lang="en-US" sz="1600" dirty="0">
                <a:latin typeface="Century Gothic" panose="020B0502020202020204" pitchFamily="34" charset="0"/>
              </a:rPr>
              <a:t>are the </a:t>
            </a:r>
            <a:r>
              <a:rPr lang="en-US" sz="1600" b="1" dirty="0">
                <a:latin typeface="Century Gothic" panose="020B0502020202020204" pitchFamily="34" charset="0"/>
              </a:rPr>
              <a:t>adverbial forms</a:t>
            </a:r>
            <a:r>
              <a:rPr lang="en-US" sz="1600" dirty="0">
                <a:latin typeface="Century Gothic" panose="020B0502020202020204" pitchFamily="34" charset="0"/>
              </a:rPr>
              <a:t> of </a:t>
            </a:r>
            <a:r>
              <a:rPr lang="en-US" sz="1600" b="1" dirty="0">
                <a:latin typeface="Century Gothic" panose="020B0502020202020204" pitchFamily="34" charset="0"/>
              </a:rPr>
              <a:t>bon </a:t>
            </a:r>
            <a:r>
              <a:rPr lang="en-US" sz="1600" dirty="0">
                <a:latin typeface="Century Gothic" panose="020B0502020202020204" pitchFamily="34" charset="0"/>
              </a:rPr>
              <a:t>and </a:t>
            </a:r>
            <a:r>
              <a:rPr lang="en-US" sz="1600" b="1" dirty="0" err="1">
                <a:latin typeface="Century Gothic" panose="020B0502020202020204" pitchFamily="34" charset="0"/>
              </a:rPr>
              <a:t>meilleur</a:t>
            </a:r>
            <a:r>
              <a:rPr lang="en-US" sz="1600" dirty="0">
                <a:latin typeface="Century Gothic" panose="020B0502020202020204" pitchFamily="34" charset="0"/>
              </a:rPr>
              <a:t>.</a:t>
            </a:r>
            <a:endParaRPr kumimoji="0" lang="en-US" sz="1600" b="0" i="0" u="none" strike="noStrike" kern="1200" cap="none" spc="0" normalizeH="0" baseline="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rPr>
              <a:t>Adverbs</a:t>
            </a:r>
            <a:r>
              <a:rPr kumimoji="0" lang="en-US" sz="1600" b="0" i="0" u="none" strike="noStrike" kern="1200" cap="none" spc="0" normalizeH="0" baseline="0" noProof="0" dirty="0">
                <a:ln>
                  <a:noFill/>
                </a:ln>
                <a:effectLst/>
                <a:uLnTx/>
                <a:uFillTx/>
                <a:latin typeface="Century Gothic" panose="020B0502020202020204" pitchFamily="34" charset="0"/>
              </a:rPr>
              <a:t> describe </a:t>
            </a:r>
            <a:r>
              <a:rPr kumimoji="0" lang="en-US" sz="1600" b="1" i="0" u="none" strike="noStrike" kern="1200" cap="none" spc="0" normalizeH="0" baseline="0" noProof="0" dirty="0">
                <a:ln>
                  <a:noFill/>
                </a:ln>
                <a:effectLst/>
                <a:uLnTx/>
                <a:uFillTx/>
                <a:latin typeface="Century Gothic" panose="020B0502020202020204" pitchFamily="34" charset="0"/>
              </a:rPr>
              <a:t>verbs</a:t>
            </a:r>
            <a:r>
              <a:rPr kumimoji="0" lang="en-US" sz="1600" b="0" i="0" u="none" strike="noStrike" kern="1200" cap="none" spc="0" normalizeH="0" baseline="0" noProof="0" dirty="0">
                <a:ln>
                  <a:noFill/>
                </a:ln>
                <a:effectLst/>
                <a:uLnTx/>
                <a:uFillTx/>
                <a:latin typeface="Century Gothic" panose="020B0502020202020204" pitchFamily="34" charset="0"/>
              </a:rPr>
              <a:t> (how something is done/happens):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entury Gothic" panose="020B0502020202020204" pitchFamily="34" charset="0"/>
              </a:rPr>
              <a:t>Je </a:t>
            </a:r>
            <a:r>
              <a:rPr kumimoji="0" lang="en-US" sz="1600" b="0" i="0" u="none" strike="noStrike" kern="1200" cap="none" spc="0" normalizeH="0" baseline="0" noProof="0" dirty="0" err="1">
                <a:ln>
                  <a:noFill/>
                </a:ln>
                <a:effectLst/>
                <a:uLnTx/>
                <a:uFillTx/>
                <a:latin typeface="Century Gothic" panose="020B0502020202020204" pitchFamily="34" charset="0"/>
              </a:rPr>
              <a:t>joue</a:t>
            </a:r>
            <a:r>
              <a:rPr kumimoji="0" lang="en-US" sz="1600" b="0" i="0" u="none" strike="noStrike" kern="1200" cap="none" spc="0" normalizeH="0" baseline="0" noProof="0" dirty="0">
                <a:ln>
                  <a:noFill/>
                </a:ln>
                <a:effectLst/>
                <a:uLnTx/>
                <a:uFillTx/>
                <a:latin typeface="Century Gothic" panose="020B0502020202020204" pitchFamily="34" charset="0"/>
              </a:rPr>
              <a:t> </a:t>
            </a:r>
            <a:r>
              <a:rPr kumimoji="0" lang="en-US" sz="1600" b="1" i="0" u="none" strike="noStrike" kern="1200" cap="none" spc="0" normalizeH="0" baseline="0" noProof="0" dirty="0">
                <a:ln>
                  <a:noFill/>
                </a:ln>
                <a:effectLst/>
                <a:uLnTx/>
                <a:uFillTx/>
                <a:latin typeface="Century Gothic" panose="020B0502020202020204" pitchFamily="34" charset="0"/>
              </a:rPr>
              <a:t>bien </a:t>
            </a:r>
            <a:r>
              <a:rPr kumimoji="0" lang="en-US" sz="1600" b="0" i="0" u="none" strike="noStrike" kern="1200" cap="none" spc="0" normalizeH="0" baseline="0" noProof="0" dirty="0">
                <a:ln>
                  <a:noFill/>
                </a:ln>
                <a:effectLst/>
                <a:uLnTx/>
                <a:uFillTx/>
                <a:latin typeface="Century Gothic" panose="020B0502020202020204" pitchFamily="34" charset="0"/>
              </a:rPr>
              <a:t>aux </a:t>
            </a:r>
            <a:r>
              <a:rPr kumimoji="0" lang="en-US" sz="1600" b="0" i="0" u="none" strike="noStrike" kern="1200" cap="none" spc="0" normalizeH="0" baseline="0" noProof="0" dirty="0" err="1">
                <a:ln>
                  <a:noFill/>
                </a:ln>
                <a:effectLst/>
                <a:uLnTx/>
                <a:uFillTx/>
                <a:latin typeface="Century Gothic" panose="020B0502020202020204" pitchFamily="34" charset="0"/>
              </a:rPr>
              <a:t>cartes</a:t>
            </a:r>
            <a:r>
              <a:rPr kumimoji="0" lang="en-US" sz="1600" b="0" i="0" u="none" strike="noStrike" kern="1200" cap="none" spc="0" normalizeH="0" baseline="0" noProof="0" dirty="0">
                <a:ln>
                  <a:noFill/>
                </a:ln>
                <a:effectLst/>
                <a:uLnTx/>
                <a:uFillTx/>
                <a:latin typeface="Century Gothic" panose="020B0502020202020204" pitchFamily="34" charset="0"/>
              </a:rPr>
              <a:t>.</a:t>
            </a:r>
            <a:r>
              <a:rPr kumimoji="0" lang="en-US" sz="1600" b="0" i="1" u="none" strike="noStrike" kern="1200" cap="none" spc="0" normalizeH="0" baseline="0" noProof="0" dirty="0">
                <a:ln>
                  <a:noFill/>
                </a:ln>
                <a:effectLst/>
                <a:uLnTx/>
                <a:uFillTx/>
                <a:latin typeface="Century Gothic" panose="020B0502020202020204" pitchFamily="34" charset="0"/>
              </a:rPr>
              <a:t>	</a:t>
            </a:r>
            <a:r>
              <a:rPr kumimoji="0" lang="en-US" sz="1600" b="0" i="0" u="none" strike="noStrike" kern="1200" cap="none" spc="0" normalizeH="0" baseline="0" noProof="0" dirty="0">
                <a:ln>
                  <a:noFill/>
                </a:ln>
                <a:effectLst/>
                <a:uLnTx/>
                <a:uFillTx/>
                <a:latin typeface="Century Gothic" panose="020B0502020202020204" pitchFamily="34" charset="0"/>
              </a:rPr>
              <a:t>Tu </a:t>
            </a:r>
            <a:r>
              <a:rPr kumimoji="0" lang="en-US" sz="1600" b="0" i="0" u="none" strike="noStrike" kern="1200" cap="none" spc="0" normalizeH="0" baseline="0" noProof="0" dirty="0" err="1">
                <a:ln>
                  <a:noFill/>
                </a:ln>
                <a:effectLst/>
                <a:uLnTx/>
                <a:uFillTx/>
                <a:latin typeface="Century Gothic" panose="020B0502020202020204" pitchFamily="34" charset="0"/>
              </a:rPr>
              <a:t>joues</a:t>
            </a:r>
            <a:r>
              <a:rPr kumimoji="0" lang="en-US" sz="1600" b="0" i="0" u="none" strike="noStrike" kern="1200" cap="none" spc="0" normalizeH="0" baseline="0" noProof="0" dirty="0">
                <a:ln>
                  <a:noFill/>
                </a:ln>
                <a:effectLst/>
                <a:uLnTx/>
                <a:uFillTx/>
                <a:latin typeface="Century Gothic" panose="020B0502020202020204" pitchFamily="34" charset="0"/>
              </a:rPr>
              <a:t> </a:t>
            </a:r>
            <a:r>
              <a:rPr kumimoji="0" lang="en-US" sz="1600" b="1" i="0" u="none" strike="noStrike" kern="1200" cap="none" spc="0" normalizeH="0" baseline="0" noProof="0" dirty="0" err="1">
                <a:ln>
                  <a:noFill/>
                </a:ln>
                <a:effectLst/>
                <a:uLnTx/>
                <a:uFillTx/>
                <a:latin typeface="Century Gothic" panose="020B0502020202020204" pitchFamily="34" charset="0"/>
              </a:rPr>
              <a:t>mieux</a:t>
            </a:r>
            <a:r>
              <a:rPr kumimoji="0" lang="en-US" sz="1600" b="1" i="0" u="none" strike="noStrike" kern="1200" cap="none" spc="0" normalizeH="0" baseline="0" noProof="0" dirty="0">
                <a:ln>
                  <a:noFill/>
                </a:ln>
                <a:effectLst/>
                <a:uLnTx/>
                <a:uFillTx/>
                <a:latin typeface="Century Gothic" panose="020B0502020202020204" pitchFamily="34" charset="0"/>
              </a:rPr>
              <a:t> </a:t>
            </a:r>
            <a:r>
              <a:rPr kumimoji="0" lang="en-US" sz="1600" b="0" i="0" u="none" strike="noStrike" kern="1200" cap="none" spc="0" normalizeH="0" baseline="0" noProof="0" dirty="0">
                <a:ln>
                  <a:noFill/>
                </a:ln>
                <a:effectLst/>
                <a:uLnTx/>
                <a:uFillTx/>
                <a:latin typeface="Century Gothic" panose="020B0502020202020204" pitchFamily="34" charset="0"/>
              </a:rPr>
              <a:t>aux </a:t>
            </a:r>
            <a:r>
              <a:rPr kumimoji="0" lang="en-US" sz="1600" b="0" i="0" u="none" strike="noStrike" kern="1200" cap="none" spc="0" normalizeH="0" baseline="0" noProof="0" dirty="0" err="1">
                <a:ln>
                  <a:noFill/>
                </a:ln>
                <a:effectLst/>
                <a:uLnTx/>
                <a:uFillTx/>
                <a:latin typeface="Century Gothic" panose="020B0502020202020204" pitchFamily="34" charset="0"/>
              </a:rPr>
              <a:t>cartes</a:t>
            </a:r>
            <a:r>
              <a:rPr kumimoji="0" lang="en-US" sz="1600" b="0" i="0" u="none" strike="noStrike" kern="1200" cap="none" spc="0" normalizeH="0" baseline="0" noProof="0" dirty="0">
                <a:ln>
                  <a:noFill/>
                </a:ln>
                <a:effectLst/>
                <a:uLnTx/>
                <a:uFillTx/>
                <a:latin typeface="Century Gothic" panose="020B0502020202020204" pitchFamily="34" charset="0"/>
              </a:rPr>
              <a:t>.</a:t>
            </a:r>
            <a:endParaRPr kumimoji="0" lang="en-US" sz="1600" b="1" i="0" u="none" strike="noStrike" kern="1200" cap="none" spc="0" normalizeH="0" baseline="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entury Gothic" panose="020B0502020202020204" pitchFamily="34" charset="0"/>
              </a:rPr>
              <a:t>I play cards </a:t>
            </a:r>
            <a:r>
              <a:rPr kumimoji="0" lang="en-US" sz="1600" b="1" i="0" u="none" strike="noStrike" kern="1200" cap="none" spc="0" normalizeH="0" baseline="0" noProof="0" dirty="0">
                <a:ln>
                  <a:noFill/>
                </a:ln>
                <a:effectLst/>
                <a:uLnTx/>
                <a:uFillTx/>
                <a:latin typeface="Century Gothic" panose="020B0502020202020204" pitchFamily="34" charset="0"/>
              </a:rPr>
              <a:t>well.</a:t>
            </a:r>
            <a:r>
              <a:rPr kumimoji="0" lang="en-US" sz="1600" b="0" i="1" u="none" strike="noStrike" kern="1200" cap="none" spc="0" normalizeH="0" baseline="0" noProof="0" dirty="0">
                <a:ln>
                  <a:noFill/>
                </a:ln>
                <a:effectLst/>
                <a:uLnTx/>
                <a:uFillTx/>
                <a:latin typeface="Century Gothic" panose="020B0502020202020204" pitchFamily="34" charset="0"/>
              </a:rPr>
              <a:t>		</a:t>
            </a:r>
            <a:r>
              <a:rPr kumimoji="0" lang="en-US" sz="1600" b="0" i="0" u="none" strike="noStrike" kern="1200" cap="none" spc="0" normalizeH="0" baseline="0" noProof="0" dirty="0">
                <a:ln>
                  <a:noFill/>
                </a:ln>
                <a:effectLst/>
                <a:uLnTx/>
                <a:uFillTx/>
                <a:latin typeface="Century Gothic" panose="020B0502020202020204" pitchFamily="34" charset="0"/>
              </a:rPr>
              <a:t>You play cards </a:t>
            </a:r>
            <a:r>
              <a:rPr kumimoji="0" lang="en-US" sz="1600" b="1" i="0" u="none" strike="noStrike" kern="1200" cap="none" spc="0" normalizeH="0" baseline="0" noProof="0" dirty="0">
                <a:ln>
                  <a:noFill/>
                </a:ln>
                <a:effectLst/>
                <a:uLnTx/>
                <a:uFillTx/>
                <a:latin typeface="Century Gothic" panose="020B0502020202020204" pitchFamily="34" charset="0"/>
              </a:rPr>
              <a:t>better.</a:t>
            </a:r>
            <a:endParaRPr lang="fr-FR" b="1" dirty="0"/>
          </a:p>
        </p:txBody>
      </p:sp>
      <p:sp>
        <p:nvSpPr>
          <p:cNvPr id="34" name="TextBox 33">
            <a:extLst>
              <a:ext uri="{FF2B5EF4-FFF2-40B4-BE49-F238E27FC236}">
                <a16:creationId xmlns:a16="http://schemas.microsoft.com/office/drawing/2014/main" id="{EA88B7CB-5D29-4061-9BDE-99BD8CB4C21C}"/>
              </a:ext>
            </a:extLst>
          </p:cNvPr>
          <p:cNvSpPr txBox="1"/>
          <p:nvPr/>
        </p:nvSpPr>
        <p:spPr>
          <a:xfrm>
            <a:off x="54000" y="6321814"/>
            <a:ext cx="6550795" cy="15227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entury Gothic" panose="020F0302020204030204"/>
                <a:ea typeface="+mn-ea"/>
                <a:cs typeface="+mn-cs"/>
              </a:rPr>
              <a:t>The English word ‘</a:t>
            </a:r>
            <a:r>
              <a:rPr kumimoji="0" lang="en-GB" sz="1600" b="1" i="0" u="none" strike="noStrike" kern="1200" cap="none" spc="0" normalizeH="0" baseline="0" noProof="0" dirty="0">
                <a:ln>
                  <a:noFill/>
                </a:ln>
                <a:effectLst/>
                <a:uLnTx/>
                <a:uFillTx/>
                <a:latin typeface="Century Gothic" panose="020F0302020204030204"/>
                <a:ea typeface="+mn-ea"/>
                <a:cs typeface="+mn-cs"/>
              </a:rPr>
              <a:t>better</a:t>
            </a:r>
            <a:r>
              <a:rPr kumimoji="0" lang="en-GB" sz="1600" b="0" i="0" u="none" strike="noStrike" kern="1200" cap="none" spc="0" normalizeH="0" baseline="0" noProof="0" dirty="0">
                <a:ln>
                  <a:noFill/>
                </a:ln>
                <a:effectLst/>
                <a:uLnTx/>
                <a:uFillTx/>
                <a:latin typeface="Century Gothic" panose="020F0302020204030204"/>
                <a:ea typeface="+mn-ea"/>
                <a:cs typeface="+mn-cs"/>
              </a:rPr>
              <a:t>’</a:t>
            </a:r>
            <a:r>
              <a:rPr kumimoji="0" lang="en-GB" sz="1600" b="1" i="0" u="none" strike="noStrike" kern="1200" cap="none" spc="0" normalizeH="0" baseline="0" noProof="0" dirty="0">
                <a:ln>
                  <a:noFill/>
                </a:ln>
                <a:effectLst/>
                <a:uLnTx/>
                <a:uFillTx/>
                <a:latin typeface="Century Gothic" panose="020F0302020204030204"/>
                <a:ea typeface="+mn-ea"/>
                <a:cs typeface="+mn-cs"/>
              </a:rPr>
              <a:t> </a:t>
            </a:r>
            <a:r>
              <a:rPr kumimoji="0" lang="en-GB" sz="1600" b="0" i="0" u="none" strike="noStrike" kern="1200" cap="none" spc="0" normalizeH="0" baseline="0" noProof="0" dirty="0">
                <a:ln>
                  <a:noFill/>
                </a:ln>
                <a:effectLst/>
                <a:uLnTx/>
                <a:uFillTx/>
                <a:latin typeface="Century Gothic" panose="020F0302020204030204"/>
                <a:ea typeface="+mn-ea"/>
                <a:cs typeface="+mn-cs"/>
              </a:rPr>
              <a:t>can be an adjective </a:t>
            </a:r>
            <a:r>
              <a:rPr kumimoji="0" lang="en-GB" sz="1600" b="1" i="0" u="none" strike="noStrike" kern="1200" cap="none" spc="0" normalizeH="0" baseline="0" noProof="0" dirty="0">
                <a:ln>
                  <a:noFill/>
                </a:ln>
                <a:effectLst/>
                <a:uLnTx/>
                <a:uFillTx/>
                <a:latin typeface="Century Gothic" panose="020F0302020204030204"/>
                <a:ea typeface="+mn-ea"/>
                <a:cs typeface="+mn-cs"/>
              </a:rPr>
              <a:t>or</a:t>
            </a:r>
            <a:r>
              <a:rPr kumimoji="0" lang="en-GB" sz="1600" b="0" i="0" u="none" strike="noStrike" kern="1200" cap="none" spc="0" normalizeH="0" baseline="0" noProof="0" dirty="0">
                <a:ln>
                  <a:noFill/>
                </a:ln>
                <a:effectLst/>
                <a:uLnTx/>
                <a:uFillTx/>
                <a:latin typeface="Century Gothic" panose="020F0302020204030204"/>
                <a:ea typeface="+mn-ea"/>
                <a:cs typeface="+mn-cs"/>
              </a:rPr>
              <a:t> an adverb - it does not tell you whether a noun or verb is being described. The French translation </a:t>
            </a:r>
            <a:r>
              <a:rPr kumimoji="0" lang="en-GB" sz="1600" b="1" i="0" u="none" strike="noStrike" kern="1200" cap="none" spc="0" normalizeH="0" baseline="0" noProof="0" dirty="0">
                <a:ln>
                  <a:noFill/>
                </a:ln>
                <a:effectLst/>
                <a:uLnTx/>
                <a:uFillTx/>
                <a:latin typeface="Century Gothic" panose="020F0302020204030204"/>
                <a:ea typeface="+mn-ea"/>
                <a:cs typeface="+mn-cs"/>
              </a:rPr>
              <a:t>‘</a:t>
            </a:r>
            <a:r>
              <a:rPr kumimoji="0" lang="en-GB" sz="1600" b="1" i="0" u="none" strike="noStrike" kern="1200" cap="none" spc="0" normalizeH="0" baseline="0" noProof="0" dirty="0" err="1">
                <a:ln>
                  <a:noFill/>
                </a:ln>
                <a:effectLst/>
                <a:uLnTx/>
                <a:uFillTx/>
                <a:latin typeface="Century Gothic" panose="020F0302020204030204"/>
                <a:ea typeface="+mn-ea"/>
                <a:cs typeface="+mn-cs"/>
              </a:rPr>
              <a:t>mieux</a:t>
            </a:r>
            <a:r>
              <a:rPr kumimoji="0" lang="en-GB" sz="1600" b="1" i="0" u="none" strike="noStrike" kern="1200" cap="none" spc="0" normalizeH="0" baseline="0" noProof="0" dirty="0">
                <a:ln>
                  <a:noFill/>
                </a:ln>
                <a:effectLst/>
                <a:uLnTx/>
                <a:uFillTx/>
                <a:latin typeface="Century Gothic" panose="020F0302020204030204"/>
                <a:ea typeface="+mn-ea"/>
                <a:cs typeface="+mn-cs"/>
              </a:rPr>
              <a:t>’ </a:t>
            </a:r>
            <a:r>
              <a:rPr kumimoji="0" lang="en-GB" sz="1600" i="0" u="none" strike="noStrike" kern="1200" cap="none" spc="0" normalizeH="0" baseline="0" noProof="0" dirty="0">
                <a:ln>
                  <a:noFill/>
                </a:ln>
                <a:effectLst/>
                <a:uLnTx/>
                <a:uFillTx/>
                <a:latin typeface="Century Gothic" panose="020F0302020204030204"/>
                <a:ea typeface="+mn-ea"/>
                <a:cs typeface="+mn-cs"/>
              </a:rPr>
              <a:t>or </a:t>
            </a:r>
            <a:r>
              <a:rPr kumimoji="0" lang="en-GB" sz="1600" b="1" i="0" u="none" strike="noStrike" kern="1200" cap="none" spc="0" normalizeH="0" baseline="0" noProof="0" dirty="0">
                <a:ln>
                  <a:noFill/>
                </a:ln>
                <a:effectLst/>
                <a:uLnTx/>
                <a:uFillTx/>
                <a:latin typeface="Century Gothic" panose="020F0302020204030204"/>
                <a:ea typeface="+mn-ea"/>
                <a:cs typeface="+mn-cs"/>
              </a:rPr>
              <a:t>‘</a:t>
            </a:r>
            <a:r>
              <a:rPr kumimoji="0" lang="en-GB" sz="1600" b="1" i="0" u="none" strike="noStrike" kern="1200" cap="none" spc="0" normalizeH="0" baseline="0" noProof="0" dirty="0" err="1">
                <a:ln>
                  <a:noFill/>
                </a:ln>
                <a:effectLst/>
                <a:uLnTx/>
                <a:uFillTx/>
                <a:latin typeface="Century Gothic" panose="020F0302020204030204"/>
                <a:ea typeface="+mn-ea"/>
                <a:cs typeface="+mn-cs"/>
              </a:rPr>
              <a:t>meilleur</a:t>
            </a:r>
            <a:r>
              <a:rPr kumimoji="0" lang="en-GB" sz="1600" b="1" i="0" u="none" strike="noStrike" kern="1200" cap="none" spc="0" normalizeH="0" baseline="0" noProof="0" dirty="0">
                <a:ln>
                  <a:noFill/>
                </a:ln>
                <a:effectLst/>
                <a:uLnTx/>
                <a:uFillTx/>
                <a:latin typeface="Century Gothic" panose="020F0302020204030204"/>
                <a:ea typeface="+mn-ea"/>
                <a:cs typeface="+mn-cs"/>
              </a:rPr>
              <a:t>’</a:t>
            </a:r>
            <a:r>
              <a:rPr kumimoji="0" lang="en-GB" sz="1600" i="0" u="none" strike="noStrike" kern="1200" cap="none" spc="0" normalizeH="0" baseline="0" noProof="0" dirty="0">
                <a:ln>
                  <a:noFill/>
                </a:ln>
                <a:effectLst/>
                <a:uLnTx/>
                <a:uFillTx/>
                <a:latin typeface="Century Gothic" panose="020F0302020204030204"/>
                <a:ea typeface="+mn-ea"/>
                <a:cs typeface="+mn-cs"/>
              </a:rPr>
              <a:t> </a:t>
            </a:r>
            <a:r>
              <a:rPr lang="en-GB" sz="1600" dirty="0">
                <a:latin typeface="Century Gothic" panose="020F0302020204030204"/>
              </a:rPr>
              <a:t>gives us this information.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latin typeface="Century Gothic" panose="020F0302020204030204"/>
                <a:ea typeface="+mn-ea"/>
                <a:cs typeface="+mn-cs"/>
              </a:rPr>
              <a:t>Tu </a:t>
            </a:r>
            <a:r>
              <a:rPr kumimoji="0" lang="en-GB" sz="1600" i="0" u="none" strike="noStrike" kern="1200" cap="none" spc="0" normalizeH="0" baseline="0" noProof="0" dirty="0" err="1">
                <a:ln>
                  <a:noFill/>
                </a:ln>
                <a:effectLst/>
                <a:uLnTx/>
                <a:uFillTx/>
                <a:latin typeface="Century Gothic" panose="020F0302020204030204"/>
                <a:ea typeface="+mn-ea"/>
                <a:cs typeface="+mn-cs"/>
              </a:rPr>
              <a:t>chantes</a:t>
            </a:r>
            <a:r>
              <a:rPr kumimoji="0" lang="en-GB" sz="1600" i="0" u="none" strike="noStrike" kern="1200" cap="none" spc="0" normalizeH="0" baseline="0" noProof="0" dirty="0">
                <a:ln>
                  <a:noFill/>
                </a:ln>
                <a:effectLst/>
                <a:uLnTx/>
                <a:uFillTx/>
                <a:latin typeface="Century Gothic" panose="020F0302020204030204"/>
                <a:ea typeface="+mn-ea"/>
                <a:cs typeface="+mn-cs"/>
              </a:rPr>
              <a:t> </a:t>
            </a:r>
            <a:r>
              <a:rPr kumimoji="0" lang="en-GB" sz="1600" b="1" i="0" u="none" strike="noStrike" kern="1200" cap="none" spc="0" normalizeH="0" baseline="0" noProof="0" dirty="0" err="1">
                <a:ln>
                  <a:noFill/>
                </a:ln>
                <a:effectLst/>
                <a:uLnTx/>
                <a:uFillTx/>
                <a:latin typeface="Century Gothic" panose="020F0302020204030204"/>
                <a:ea typeface="+mn-ea"/>
                <a:cs typeface="+mn-cs"/>
              </a:rPr>
              <a:t>mieux</a:t>
            </a:r>
            <a:r>
              <a:rPr kumimoji="0" lang="en-GB" sz="1600" i="0" u="none" strike="noStrike" kern="1200" cap="none" spc="0" normalizeH="0" baseline="0" noProof="0" dirty="0">
                <a:ln>
                  <a:noFill/>
                </a:ln>
                <a:effectLst/>
                <a:uLnTx/>
                <a:uFillTx/>
                <a:latin typeface="Century Gothic" panose="020F0302020204030204"/>
                <a:ea typeface="+mn-ea"/>
                <a:cs typeface="+mn-cs"/>
              </a:rPr>
              <a:t>.		You sing </a:t>
            </a:r>
            <a:r>
              <a:rPr kumimoji="0" lang="en-GB" sz="1600" b="1" i="0" u="none" strike="noStrike" kern="1200" cap="none" spc="0" normalizeH="0" baseline="0" noProof="0" dirty="0">
                <a:ln>
                  <a:noFill/>
                </a:ln>
                <a:effectLst/>
                <a:uLnTx/>
                <a:uFillTx/>
                <a:latin typeface="Century Gothic" panose="020F0302020204030204"/>
                <a:ea typeface="+mn-ea"/>
                <a:cs typeface="+mn-cs"/>
              </a:rPr>
              <a:t>better</a:t>
            </a:r>
            <a:r>
              <a:rPr kumimoji="0" lang="en-GB" sz="1600" i="0" u="none" strike="noStrike" kern="1200" cap="none" spc="0" normalizeH="0" baseline="0" noProof="0" dirty="0">
                <a:ln>
                  <a:noFill/>
                </a:ln>
                <a:effectLst/>
                <a:uLnTx/>
                <a:uFillTx/>
                <a:latin typeface="Century Gothic" panose="020F0302020204030204"/>
                <a:ea typeface="+mn-ea"/>
                <a:cs typeface="+mn-cs"/>
              </a:rPr>
              <a:t>. (adverb)</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latin typeface="Century Gothic" panose="020F0302020204030204"/>
                <a:ea typeface="+mn-ea"/>
                <a:cs typeface="+mn-cs"/>
              </a:rPr>
              <a:t>Ce fromage </a:t>
            </a:r>
            <a:r>
              <a:rPr kumimoji="0" lang="en-GB" sz="1600" i="0" u="none" strike="noStrike" kern="1200" cap="none" spc="0" normalizeH="0" baseline="0" noProof="0" dirty="0" err="1">
                <a:ln>
                  <a:noFill/>
                </a:ln>
                <a:effectLst/>
                <a:uLnTx/>
                <a:uFillTx/>
                <a:latin typeface="Century Gothic" panose="020F0302020204030204"/>
                <a:ea typeface="+mn-ea"/>
                <a:cs typeface="+mn-cs"/>
              </a:rPr>
              <a:t>est</a:t>
            </a:r>
            <a:r>
              <a:rPr kumimoji="0" lang="en-GB" sz="1600" i="0" u="none" strike="noStrike" kern="1200" cap="none" spc="0" normalizeH="0" baseline="0" noProof="0" dirty="0">
                <a:ln>
                  <a:noFill/>
                </a:ln>
                <a:effectLst/>
                <a:uLnTx/>
                <a:uFillTx/>
                <a:latin typeface="Century Gothic" panose="020F0302020204030204"/>
                <a:ea typeface="+mn-ea"/>
                <a:cs typeface="+mn-cs"/>
              </a:rPr>
              <a:t> </a:t>
            </a:r>
            <a:r>
              <a:rPr kumimoji="0" lang="en-GB" sz="1600" b="1" i="0" u="none" strike="noStrike" kern="1200" cap="none" spc="0" normalizeH="0" baseline="0" noProof="0" dirty="0" err="1">
                <a:ln>
                  <a:noFill/>
                </a:ln>
                <a:effectLst/>
                <a:uLnTx/>
                <a:uFillTx/>
                <a:latin typeface="Century Gothic" panose="020F0302020204030204"/>
                <a:ea typeface="+mn-ea"/>
                <a:cs typeface="+mn-cs"/>
              </a:rPr>
              <a:t>meilleur</a:t>
            </a:r>
            <a:r>
              <a:rPr kumimoji="0" lang="en-GB" sz="1600" i="0" u="none" strike="noStrike" kern="1200" cap="none" spc="0" normalizeH="0" baseline="0" noProof="0" dirty="0">
                <a:ln>
                  <a:noFill/>
                </a:ln>
                <a:effectLst/>
                <a:uLnTx/>
                <a:uFillTx/>
                <a:latin typeface="Century Gothic" panose="020F0302020204030204"/>
                <a:ea typeface="+mn-ea"/>
                <a:cs typeface="+mn-cs"/>
              </a:rPr>
              <a:t>.	This cheese is </a:t>
            </a:r>
            <a:r>
              <a:rPr kumimoji="0" lang="en-GB" sz="1600" b="1" i="0" u="none" strike="noStrike" kern="1200" cap="none" spc="0" normalizeH="0" baseline="0" noProof="0" dirty="0">
                <a:ln>
                  <a:noFill/>
                </a:ln>
                <a:effectLst/>
                <a:uLnTx/>
                <a:uFillTx/>
                <a:latin typeface="Century Gothic" panose="020F0302020204030204"/>
                <a:ea typeface="+mn-ea"/>
                <a:cs typeface="+mn-cs"/>
              </a:rPr>
              <a:t>better</a:t>
            </a:r>
            <a:r>
              <a:rPr kumimoji="0" lang="en-GB" sz="1600" i="0" u="none" strike="noStrike" kern="1200" cap="none" spc="0" normalizeH="0" baseline="0" noProof="0" dirty="0">
                <a:ln>
                  <a:noFill/>
                </a:ln>
                <a:effectLst/>
                <a:uLnTx/>
                <a:uFillTx/>
                <a:latin typeface="Century Gothic" panose="020F0302020204030204"/>
                <a:ea typeface="+mn-ea"/>
                <a:cs typeface="+mn-cs"/>
              </a:rPr>
              <a:t>. (adjective)</a:t>
            </a:r>
          </a:p>
        </p:txBody>
      </p:sp>
      <p:sp>
        <p:nvSpPr>
          <p:cNvPr id="36" name="Speech Bubble: Rectangle with Corners Rounded 35">
            <a:extLst>
              <a:ext uri="{FF2B5EF4-FFF2-40B4-BE49-F238E27FC236}">
                <a16:creationId xmlns:a16="http://schemas.microsoft.com/office/drawing/2014/main" id="{164E9063-0FBE-4899-88D8-D28D7DF90359}"/>
              </a:ext>
            </a:extLst>
          </p:cNvPr>
          <p:cNvSpPr/>
          <p:nvPr/>
        </p:nvSpPr>
        <p:spPr>
          <a:xfrm>
            <a:off x="97541" y="7950663"/>
            <a:ext cx="6246109" cy="1085833"/>
          </a:xfrm>
          <a:prstGeom prst="wedgeRoundRectCallout">
            <a:avLst>
              <a:gd name="adj1" fmla="val 19210"/>
              <a:gd name="adj2" fmla="val 47081"/>
              <a:gd name="adj3" fmla="val 16667"/>
            </a:avLst>
          </a:prstGeom>
          <a:solidFill>
            <a:srgbClr val="DAEDE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entury Gothic" panose="020F0302020204030204"/>
                <a:ea typeface="+mn-ea"/>
                <a:cs typeface="+mn-cs"/>
              </a:rPr>
              <a:t>Exception: General opinions </a:t>
            </a:r>
            <a:r>
              <a:rPr kumimoji="0" lang="en-US" sz="1600" b="0" i="0" u="none" strike="noStrike" kern="1200" cap="none" spc="0" normalizeH="0" baseline="0" noProof="0" dirty="0">
                <a:ln>
                  <a:noFill/>
                </a:ln>
                <a:solidFill>
                  <a:schemeClr val="tx1"/>
                </a:solidFill>
                <a:effectLst/>
                <a:uLnTx/>
                <a:uFillTx/>
                <a:latin typeface="Century Gothic" panose="020F0302020204030204"/>
                <a:ea typeface="+mn-ea"/>
                <a:cs typeface="+mn-cs"/>
              </a:rPr>
              <a:t>with</a:t>
            </a:r>
            <a:r>
              <a:rPr kumimoji="0" lang="en-US" sz="1600" b="1" i="0" u="none" strike="noStrike" kern="1200" cap="none" spc="0" normalizeH="0" baseline="0" noProof="0" dirty="0">
                <a:ln>
                  <a:noFill/>
                </a:ln>
                <a:solidFill>
                  <a:schemeClr val="tx1"/>
                </a:solidFill>
                <a:effectLst/>
                <a:uLnTx/>
                <a:uFillTx/>
                <a:latin typeface="Century Gothic" panose="020F0302020204030204"/>
                <a:ea typeface="+mn-ea"/>
                <a:cs typeface="+mn-cs"/>
              </a:rPr>
              <a:t> ‘</a:t>
            </a:r>
            <a:r>
              <a:rPr kumimoji="0" lang="en-US" sz="1600" b="1" i="0" u="none" strike="noStrike" kern="1200" cap="none" spc="0" normalizeH="0" baseline="0" noProof="0" dirty="0" err="1">
                <a:ln>
                  <a:noFill/>
                </a:ln>
                <a:solidFill>
                  <a:schemeClr val="tx1"/>
                </a:solidFill>
                <a:effectLst/>
                <a:uLnTx/>
                <a:uFillTx/>
                <a:latin typeface="Century Gothic" panose="020F0302020204030204"/>
                <a:ea typeface="+mn-ea"/>
                <a:cs typeface="+mn-cs"/>
              </a:rPr>
              <a:t>c’est</a:t>
            </a:r>
            <a:r>
              <a:rPr kumimoji="0" lang="en-US" sz="1600" b="1" i="0" u="none" strike="noStrike" kern="1200" cap="none" spc="0" normalizeH="0" baseline="0" noProof="0" dirty="0">
                <a:ln>
                  <a:noFill/>
                </a:ln>
                <a:solidFill>
                  <a:schemeClr val="tx1"/>
                </a:solidFill>
                <a:effectLst/>
                <a:uLnTx/>
                <a:uFillTx/>
                <a:latin typeface="Century Gothic" panose="020F0302020204030204"/>
                <a:ea typeface="+mn-ea"/>
                <a:cs typeface="+mn-cs"/>
              </a:rPr>
              <a:t>’ </a:t>
            </a:r>
            <a:r>
              <a:rPr kumimoji="0" lang="en-US" sz="1600" b="0" i="0" u="none" strike="noStrike" kern="1200" cap="none" spc="0" normalizeH="0" baseline="0" noProof="0" dirty="0">
                <a:ln>
                  <a:noFill/>
                </a:ln>
                <a:solidFill>
                  <a:schemeClr val="tx1"/>
                </a:solidFill>
                <a:effectLst/>
                <a:uLnTx/>
                <a:uFillTx/>
                <a:latin typeface="Century Gothic" panose="020F0302020204030204"/>
                <a:ea typeface="+mn-ea"/>
                <a:cs typeface="+mn-cs"/>
              </a:rPr>
              <a:t>are normally followed by </a:t>
            </a:r>
            <a:r>
              <a:rPr kumimoji="0" lang="en-US" sz="1600" b="1" i="1" u="none" strike="noStrike" kern="1200" cap="none" spc="0" normalizeH="0" baseline="0" noProof="0" dirty="0">
                <a:ln>
                  <a:noFill/>
                </a:ln>
                <a:solidFill>
                  <a:schemeClr val="tx1"/>
                </a:solidFill>
                <a:effectLst/>
                <a:uLnTx/>
                <a:uFillTx/>
                <a:latin typeface="Century Gothic" panose="020F0302020204030204"/>
                <a:ea typeface="+mn-ea"/>
                <a:cs typeface="+mn-cs"/>
              </a:rPr>
              <a:t>bien/</a:t>
            </a:r>
            <a:r>
              <a:rPr kumimoji="0" lang="en-US" sz="1600" b="1" i="1" u="none" strike="noStrike" kern="1200" cap="none" spc="0" normalizeH="0" baseline="0" noProof="0" dirty="0" err="1">
                <a:ln>
                  <a:noFill/>
                </a:ln>
                <a:solidFill>
                  <a:schemeClr val="tx1"/>
                </a:solidFill>
                <a:effectLst/>
                <a:uLnTx/>
                <a:uFillTx/>
                <a:latin typeface="Century Gothic" panose="020F0302020204030204"/>
                <a:ea typeface="+mn-ea"/>
                <a:cs typeface="+mn-cs"/>
              </a:rPr>
              <a:t>mieux</a:t>
            </a:r>
            <a:r>
              <a:rPr kumimoji="0" lang="en-US" sz="1600" b="0" i="0" u="none" strike="noStrike" kern="1200" cap="none" spc="0" normalizeH="0" baseline="0" noProof="0" dirty="0">
                <a:ln>
                  <a:noFill/>
                </a:ln>
                <a:solidFill>
                  <a:schemeClr val="tx1"/>
                </a:solidFill>
                <a:effectLst/>
                <a:uLnTx/>
                <a:uFillTx/>
                <a:latin typeface="Century Gothic" panose="020F0302020204030204"/>
                <a:ea typeface="+mn-ea"/>
                <a:cs typeface="+mn-cs"/>
              </a:rPr>
              <a:t>:</a:t>
            </a:r>
            <a:endParaRPr kumimoji="0" lang="en-US" sz="1600" b="1" i="0" u="none" strike="noStrike" kern="1200" cap="none" spc="0" normalizeH="0" baseline="0" noProof="0" dirty="0">
              <a:ln>
                <a:noFill/>
              </a:ln>
              <a:solidFill>
                <a:schemeClr val="tx1"/>
              </a:solidFill>
              <a:effectLst/>
              <a:uLnTx/>
              <a:uFillTx/>
              <a:latin typeface="Century Gothic" panose="020F03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Le jazz, </a:t>
            </a:r>
            <a:r>
              <a:rPr kumimoji="0" lang="fr-FR" sz="1600" b="1" i="0" u="none" strike="noStrike" kern="1200" cap="none" spc="0" normalizeH="0" baseline="0" noProof="0" dirty="0">
                <a:ln>
                  <a:noFill/>
                </a:ln>
                <a:solidFill>
                  <a:schemeClr val="tx1"/>
                </a:solidFill>
                <a:effectLst/>
                <a:uLnTx/>
                <a:uFillTx/>
                <a:latin typeface="Century Gothic" panose="020F0302020204030204"/>
                <a:ea typeface="+mn-ea"/>
                <a:cs typeface="+mn-cs"/>
              </a:rPr>
              <a:t>c'est bien</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 mais le classique, </a:t>
            </a:r>
            <a:r>
              <a:rPr kumimoji="0" lang="fr-FR" sz="1600" b="1" i="0" u="none" strike="noStrike" kern="1200" cap="none" spc="0" normalizeH="0" baseline="0" noProof="0" dirty="0">
                <a:ln>
                  <a:noFill/>
                </a:ln>
                <a:solidFill>
                  <a:schemeClr val="tx1"/>
                </a:solidFill>
                <a:effectLst/>
                <a:uLnTx/>
                <a:uFillTx/>
                <a:latin typeface="Century Gothic" panose="020F0302020204030204"/>
                <a:ea typeface="+mn-ea"/>
                <a:cs typeface="+mn-cs"/>
              </a:rPr>
              <a:t>c'est mieux</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a:t>
            </a:r>
            <a:r>
              <a:rPr kumimoji="0" lang="fr-FR" sz="1600" b="0" i="0" u="none" strike="noStrike" kern="1200" cap="none" spc="0" normalizeH="0" noProof="0" dirty="0">
                <a:ln>
                  <a:noFill/>
                </a:ln>
                <a:solidFill>
                  <a:schemeClr val="tx1"/>
                </a:solidFill>
                <a:effectLst/>
                <a:uLnTx/>
                <a:uFillTx/>
                <a:latin typeface="Century Gothic" panose="020F0302020204030204"/>
                <a:ea typeface="+mn-ea"/>
                <a:cs typeface="+mn-cs"/>
              </a:rPr>
              <a:t> </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Jazz </a:t>
            </a:r>
            <a:r>
              <a:rPr kumimoji="0" lang="fr-FR" sz="1600" b="0" i="0" u="none" strike="noStrike" kern="1200" cap="none" spc="0" normalizeH="0" baseline="0" noProof="0" dirty="0" err="1">
                <a:ln>
                  <a:noFill/>
                </a:ln>
                <a:solidFill>
                  <a:schemeClr val="tx1"/>
                </a:solidFill>
                <a:effectLst/>
                <a:uLnTx/>
                <a:uFillTx/>
                <a:latin typeface="Century Gothic" panose="020F0302020204030204"/>
                <a:ea typeface="+mn-ea"/>
                <a:cs typeface="+mn-cs"/>
              </a:rPr>
              <a:t>is</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 </a:t>
            </a:r>
            <a:r>
              <a:rPr kumimoji="0" lang="fr-FR" sz="1600" b="1" i="0" u="none" strike="noStrike" kern="1200" cap="none" spc="0" normalizeH="0" baseline="0" noProof="0" dirty="0">
                <a:ln>
                  <a:noFill/>
                </a:ln>
                <a:solidFill>
                  <a:schemeClr val="tx1"/>
                </a:solidFill>
                <a:effectLst/>
                <a:uLnTx/>
                <a:uFillTx/>
                <a:latin typeface="Century Gothic" panose="020F0302020204030204"/>
                <a:ea typeface="+mn-ea"/>
                <a:cs typeface="+mn-cs"/>
              </a:rPr>
              <a:t>good</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 but </a:t>
            </a:r>
            <a:r>
              <a:rPr kumimoji="0" lang="fr-FR" sz="1600" b="0" i="0" u="none" strike="noStrike" kern="1200" cap="none" spc="0" normalizeH="0" baseline="0" noProof="0" dirty="0" err="1">
                <a:ln>
                  <a:noFill/>
                </a:ln>
                <a:solidFill>
                  <a:schemeClr val="tx1"/>
                </a:solidFill>
                <a:effectLst/>
                <a:uLnTx/>
                <a:uFillTx/>
                <a:latin typeface="Century Gothic" panose="020F0302020204030204"/>
                <a:ea typeface="+mn-ea"/>
                <a:cs typeface="+mn-cs"/>
              </a:rPr>
              <a:t>classical</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 </a:t>
            </a:r>
            <a:r>
              <a:rPr kumimoji="0" lang="fr-FR" sz="1600" b="0" i="0" u="none" strike="noStrike" kern="1200" cap="none" spc="0" normalizeH="0" baseline="0" noProof="0" dirty="0" err="1">
                <a:ln>
                  <a:noFill/>
                </a:ln>
                <a:solidFill>
                  <a:schemeClr val="tx1"/>
                </a:solidFill>
                <a:effectLst/>
                <a:uLnTx/>
                <a:uFillTx/>
                <a:latin typeface="Century Gothic" panose="020F0302020204030204"/>
                <a:ea typeface="+mn-ea"/>
                <a:cs typeface="+mn-cs"/>
              </a:rPr>
              <a:t>is</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 </a:t>
            </a:r>
            <a:r>
              <a:rPr kumimoji="0" lang="fr-FR" sz="1600" b="1" i="0" u="none" strike="noStrike" kern="1200" cap="none" spc="0" normalizeH="0" baseline="0" noProof="0" dirty="0" err="1">
                <a:ln>
                  <a:noFill/>
                </a:ln>
                <a:solidFill>
                  <a:schemeClr val="tx1"/>
                </a:solidFill>
                <a:effectLst/>
                <a:uLnTx/>
                <a:uFillTx/>
                <a:latin typeface="Century Gothic" panose="020F0302020204030204"/>
                <a:ea typeface="+mn-ea"/>
                <a:cs typeface="+mn-cs"/>
              </a:rPr>
              <a:t>better</a:t>
            </a:r>
            <a:r>
              <a:rPr kumimoji="0" lang="fr-FR" sz="1600" b="0" i="0" u="none" strike="noStrike" kern="1200" cap="none" spc="0" normalizeH="0" baseline="0" noProof="0" dirty="0">
                <a:ln>
                  <a:noFill/>
                </a:ln>
                <a:solidFill>
                  <a:schemeClr val="tx1"/>
                </a:solidFill>
                <a:effectLst/>
                <a:uLnTx/>
                <a:uFillTx/>
                <a:latin typeface="Century Gothic" panose="020F0302020204030204"/>
                <a:ea typeface="+mn-ea"/>
                <a:cs typeface="+mn-cs"/>
              </a:rPr>
              <a:t>.</a:t>
            </a:r>
            <a:endParaRPr kumimoji="0" lang="en-US" sz="1600" b="1" i="0" u="none" strike="noStrike" kern="1200" cap="none" spc="0" normalizeH="0" baseline="0" noProof="0" dirty="0">
              <a:ln>
                <a:noFill/>
              </a:ln>
              <a:solidFill>
                <a:schemeClr val="tx1"/>
              </a:solidFill>
              <a:effectLst/>
              <a:uLnTx/>
              <a:uFillTx/>
              <a:latin typeface="Century Gothic" panose="020F0302020204030204"/>
              <a:ea typeface="+mn-ea"/>
              <a:cs typeface="+mn-cs"/>
            </a:endParaRPr>
          </a:p>
        </p:txBody>
      </p:sp>
      <p:pic>
        <p:nvPicPr>
          <p:cNvPr id="37" name="Picture 2" descr="Thumbs Up Clip Art">
            <a:extLst>
              <a:ext uri="{FF2B5EF4-FFF2-40B4-BE49-F238E27FC236}">
                <a16:creationId xmlns:a16="http://schemas.microsoft.com/office/drawing/2014/main" id="{175BAD48-2F98-4583-B0F7-38F53EFE8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026" y="4219250"/>
            <a:ext cx="227459" cy="4170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Thumbs Up Clip Art">
            <a:extLst>
              <a:ext uri="{FF2B5EF4-FFF2-40B4-BE49-F238E27FC236}">
                <a16:creationId xmlns:a16="http://schemas.microsoft.com/office/drawing/2014/main" id="{B3FB5250-F5EE-4AF8-BFE4-416FE2738E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550" y="4200107"/>
            <a:ext cx="227459" cy="4170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Thumbs Up Clip Art">
            <a:extLst>
              <a:ext uri="{FF2B5EF4-FFF2-40B4-BE49-F238E27FC236}">
                <a16:creationId xmlns:a16="http://schemas.microsoft.com/office/drawing/2014/main" id="{FA120992-EF57-4C5E-A88F-D894CB26C5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369" y="4200108"/>
            <a:ext cx="227459" cy="4170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umbs Up Clip Art">
            <a:extLst>
              <a:ext uri="{FF2B5EF4-FFF2-40B4-BE49-F238E27FC236}">
                <a16:creationId xmlns:a16="http://schemas.microsoft.com/office/drawing/2014/main" id="{8C4C9513-3569-4F1F-86B6-0F78B37A09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4605" y="5904805"/>
            <a:ext cx="227459" cy="4170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Thumbs Up Clip Art">
            <a:extLst>
              <a:ext uri="{FF2B5EF4-FFF2-40B4-BE49-F238E27FC236}">
                <a16:creationId xmlns:a16="http://schemas.microsoft.com/office/drawing/2014/main" id="{59BE1548-D336-4196-ADFD-C7FACA92D4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550" y="5904804"/>
            <a:ext cx="227459" cy="4170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Thumbs Up Clip Art">
            <a:extLst>
              <a:ext uri="{FF2B5EF4-FFF2-40B4-BE49-F238E27FC236}">
                <a16:creationId xmlns:a16="http://schemas.microsoft.com/office/drawing/2014/main" id="{0A63D0BA-637A-499A-99F7-E9D6F43F41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369" y="5904805"/>
            <a:ext cx="227459" cy="417009"/>
          </a:xfrm>
          <a:prstGeom prst="rect">
            <a:avLst/>
          </a:prstGeom>
          <a:noFill/>
          <a:extLst>
            <a:ext uri="{909E8E84-426E-40DD-AFC4-6F175D3DCCD1}">
              <a14:hiddenFill xmlns:a14="http://schemas.microsoft.com/office/drawing/2010/main">
                <a:solidFill>
                  <a:srgbClr val="FFFFFF"/>
                </a:solidFill>
              </a14:hiddenFill>
            </a:ext>
          </a:extLst>
        </p:spPr>
      </p:pic>
      <p:sp>
        <p:nvSpPr>
          <p:cNvPr id="43" name="Slide Number Placeholder 1">
            <a:extLst>
              <a:ext uri="{FF2B5EF4-FFF2-40B4-BE49-F238E27FC236}">
                <a16:creationId xmlns:a16="http://schemas.microsoft.com/office/drawing/2014/main" id="{8A057150-E999-4AD1-89F1-458241AD5862}"/>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56</a:t>
            </a:r>
          </a:p>
        </p:txBody>
      </p:sp>
      <p:sp>
        <p:nvSpPr>
          <p:cNvPr id="21" name="Rectangle 20" descr="Grey rectangle with text: T3.1 Semaine 1">
            <a:extLst>
              <a:ext uri="{FF2B5EF4-FFF2-40B4-BE49-F238E27FC236}">
                <a16:creationId xmlns:a16="http://schemas.microsoft.com/office/drawing/2014/main" id="{DAD5751B-E22B-6547-9AE6-F51DE2DCFB35}"/>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25" name="Title 7">
            <a:extLst>
              <a:ext uri="{FF2B5EF4-FFF2-40B4-BE49-F238E27FC236}">
                <a16:creationId xmlns:a16="http://schemas.microsoft.com/office/drawing/2014/main" id="{346E7D81-62AC-E648-957F-1C8F3B09FB85}"/>
              </a:ext>
            </a:extLst>
          </p:cNvPr>
          <p:cNvSpPr txBox="1">
            <a:spLocks/>
          </p:cNvSpPr>
          <p:nvPr/>
        </p:nvSpPr>
        <p:spPr>
          <a:xfrm>
            <a:off x="108000" y="147854"/>
            <a:ext cx="2091458" cy="4118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sz="2000" kern="0" dirty="0">
              <a:solidFill>
                <a:schemeClr val="bg1"/>
              </a:solidFill>
            </a:endParaRPr>
          </a:p>
        </p:txBody>
      </p:sp>
      <p:sp>
        <p:nvSpPr>
          <p:cNvPr id="2" name="Title 1">
            <a:extLst>
              <a:ext uri="{FF2B5EF4-FFF2-40B4-BE49-F238E27FC236}">
                <a16:creationId xmlns:a16="http://schemas.microsoft.com/office/drawing/2014/main" id="{8305308F-75B2-724F-B3C4-8EDE1735DCBA}"/>
              </a:ext>
            </a:extLst>
          </p:cNvPr>
          <p:cNvSpPr>
            <a:spLocks noGrp="1"/>
          </p:cNvSpPr>
          <p:nvPr>
            <p:ph type="title" idx="4294967295"/>
          </p:nvPr>
        </p:nvSpPr>
        <p:spPr>
          <a:xfrm>
            <a:off x="160919" y="152451"/>
            <a:ext cx="2038539" cy="407217"/>
          </a:xfrm>
        </p:spPr>
        <p:txBody>
          <a:bodyPr/>
          <a:lstStyle/>
          <a:p>
            <a:r>
              <a:rPr lang="en-US" sz="2000" b="1" dirty="0">
                <a:solidFill>
                  <a:schemeClr val="bg1"/>
                </a:solidFill>
                <a:latin typeface="Century Gothic" panose="020B0502020202020204" pitchFamily="34" charset="0"/>
              </a:rPr>
              <a:t>T3.1 </a:t>
            </a:r>
            <a:r>
              <a:rPr lang="en-US" sz="2000" b="1" dirty="0" err="1">
                <a:solidFill>
                  <a:schemeClr val="bg1"/>
                </a:solidFill>
                <a:latin typeface="Century Gothic" panose="020B0502020202020204" pitchFamily="34" charset="0"/>
              </a:rPr>
              <a:t>Semaine</a:t>
            </a:r>
            <a:r>
              <a:rPr lang="en-US" sz="2000" b="1" dirty="0">
                <a:solidFill>
                  <a:schemeClr val="bg1"/>
                </a:solidFill>
                <a:latin typeface="Century Gothic" panose="020B0502020202020204" pitchFamily="34" charset="0"/>
              </a:rPr>
              <a:t> 2</a:t>
            </a:r>
          </a:p>
        </p:txBody>
      </p:sp>
    </p:spTree>
    <p:extLst>
      <p:ext uri="{BB962C8B-B14F-4D97-AF65-F5344CB8AC3E}">
        <p14:creationId xmlns:p14="http://schemas.microsoft.com/office/powerpoint/2010/main" val="13874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Grey rectangle containing T3.1 Semaine 3">
            <a:extLst>
              <a:ext uri="{FF2B5EF4-FFF2-40B4-BE49-F238E27FC236}">
                <a16:creationId xmlns:a16="http://schemas.microsoft.com/office/drawing/2014/main" id="{0BA0BA66-03F6-4F97-B0CB-0B13FA9246CA}"/>
              </a:ext>
            </a:extLst>
          </p:cNvPr>
          <p:cNvSpPr/>
          <p:nvPr/>
        </p:nvSpPr>
        <p:spPr>
          <a:xfrm>
            <a:off x="194581" y="192265"/>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4" name="Title 7">
            <a:extLst>
              <a:ext uri="{FF2B5EF4-FFF2-40B4-BE49-F238E27FC236}">
                <a16:creationId xmlns:a16="http://schemas.microsoft.com/office/drawing/2014/main" id="{ED8D4C10-001D-4168-94AB-CE5B943632A9}"/>
              </a:ext>
            </a:extLst>
          </p:cNvPr>
          <p:cNvSpPr txBox="1">
            <a:spLocks/>
          </p:cNvSpPr>
          <p:nvPr/>
        </p:nvSpPr>
        <p:spPr>
          <a:xfrm>
            <a:off x="194581" y="202381"/>
            <a:ext cx="2091458" cy="4118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endParaRPr lang="en-US" sz="2000" kern="0" dirty="0">
              <a:solidFill>
                <a:schemeClr val="bg1"/>
              </a:solidFill>
            </a:endParaRPr>
          </a:p>
        </p:txBody>
      </p:sp>
      <p:sp>
        <p:nvSpPr>
          <p:cNvPr id="5" name="Rectangle 4">
            <a:extLst>
              <a:ext uri="{FF2B5EF4-FFF2-40B4-BE49-F238E27FC236}">
                <a16:creationId xmlns:a16="http://schemas.microsoft.com/office/drawing/2014/main" id="{6BE9EE59-1FC5-4A04-BB43-57B4919731C9}"/>
              </a:ext>
            </a:extLst>
          </p:cNvPr>
          <p:cNvSpPr/>
          <p:nvPr/>
        </p:nvSpPr>
        <p:spPr>
          <a:xfrm>
            <a:off x="194581" y="836805"/>
            <a:ext cx="4464684"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prendre</a:t>
            </a:r>
            <a:r>
              <a:rPr lang="fr-FR" b="1" dirty="0">
                <a:solidFill>
                  <a:srgbClr val="000000"/>
                </a:solidFill>
                <a:latin typeface="Century Gothic" panose="020B0502020202020204" pitchFamily="34" charset="0"/>
              </a:rPr>
              <a:t> in the </a:t>
            </a:r>
            <a:r>
              <a:rPr lang="fr-FR" b="1" dirty="0" err="1">
                <a:solidFill>
                  <a:srgbClr val="000000"/>
                </a:solidFill>
                <a:latin typeface="Century Gothic" panose="020B0502020202020204" pitchFamily="34" charset="0"/>
              </a:rPr>
              <a:t>present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tense</a:t>
            </a:r>
            <a:endParaRPr lang="en-GB" dirty="0">
              <a:solidFill>
                <a:srgbClr val="000000"/>
              </a:solidFill>
              <a:latin typeface="Century Gothic" panose="020B0502020202020204" pitchFamily="34" charset="0"/>
            </a:endParaRPr>
          </a:p>
        </p:txBody>
      </p:sp>
      <p:sp>
        <p:nvSpPr>
          <p:cNvPr id="6" name="Rectangle 5">
            <a:extLst>
              <a:ext uri="{FF2B5EF4-FFF2-40B4-BE49-F238E27FC236}">
                <a16:creationId xmlns:a16="http://schemas.microsoft.com/office/drawing/2014/main" id="{35789A49-DF33-446A-AFD6-B91155805CD6}"/>
              </a:ext>
            </a:extLst>
          </p:cNvPr>
          <p:cNvSpPr/>
          <p:nvPr/>
        </p:nvSpPr>
        <p:spPr>
          <a:xfrm>
            <a:off x="194581" y="1206137"/>
            <a:ext cx="6642000" cy="1400383"/>
          </a:xfrm>
          <a:prstGeom prst="rect">
            <a:avLst/>
          </a:prstGeom>
        </p:spPr>
        <p:txBody>
          <a:bodyPr wrap="square">
            <a:spAutoFit/>
          </a:bodyPr>
          <a:lstStyle/>
          <a:p>
            <a:pPr lvl="0"/>
            <a:r>
              <a:rPr lang="en-GB" sz="1600" dirty="0">
                <a:latin typeface="Century Gothic" panose="020F0302020204030204"/>
              </a:rPr>
              <a:t>The plural forms of verbs like </a:t>
            </a:r>
            <a:r>
              <a:rPr lang="en-GB" sz="1600" i="1" dirty="0">
                <a:latin typeface="Century Gothic" panose="020F0302020204030204"/>
              </a:rPr>
              <a:t>prendre </a:t>
            </a:r>
            <a:r>
              <a:rPr lang="en-GB" sz="1600" dirty="0">
                <a:latin typeface="Century Gothic" panose="020F0302020204030204"/>
              </a:rPr>
              <a:t>(e.g., </a:t>
            </a:r>
            <a:r>
              <a:rPr lang="en-GB" sz="1600" i="1" dirty="0" err="1">
                <a:latin typeface="Century Gothic" panose="020F0302020204030204"/>
              </a:rPr>
              <a:t>apprendre</a:t>
            </a:r>
            <a:r>
              <a:rPr lang="en-GB" sz="1600" dirty="0">
                <a:latin typeface="Century Gothic" panose="020F0302020204030204"/>
              </a:rPr>
              <a:t> and </a:t>
            </a:r>
            <a:r>
              <a:rPr lang="en-GB" sz="1600" i="1" dirty="0" err="1">
                <a:latin typeface="Century Gothic" panose="020F0302020204030204"/>
              </a:rPr>
              <a:t>comprendre</a:t>
            </a:r>
            <a:r>
              <a:rPr lang="en-GB" sz="1600" dirty="0">
                <a:latin typeface="Century Gothic" panose="020F0302020204030204"/>
              </a:rPr>
              <a:t>) are:</a:t>
            </a:r>
          </a:p>
          <a:p>
            <a:pPr lvl="0"/>
            <a:endParaRPr lang="en-GB" sz="500" dirty="0">
              <a:latin typeface="Century Gothic" panose="020F0302020204030204"/>
            </a:endParaRPr>
          </a:p>
          <a:p>
            <a:pPr lvl="0"/>
            <a:r>
              <a:rPr lang="en-GB" sz="1600" b="1" dirty="0">
                <a:latin typeface="Century Gothic" panose="020F0302020204030204"/>
              </a:rPr>
              <a:t>nous</a:t>
            </a:r>
            <a:r>
              <a:rPr lang="en-GB" sz="1600" dirty="0">
                <a:latin typeface="Century Gothic" panose="020F0302020204030204"/>
              </a:rPr>
              <a:t> </a:t>
            </a:r>
            <a:r>
              <a:rPr lang="en-GB" sz="1600" dirty="0" err="1">
                <a:latin typeface="Century Gothic" panose="020F0302020204030204"/>
              </a:rPr>
              <a:t>pren</a:t>
            </a:r>
            <a:r>
              <a:rPr lang="en-GB" sz="1600" b="1" dirty="0" err="1">
                <a:latin typeface="Century Gothic" panose="020F0302020204030204"/>
              </a:rPr>
              <a:t>ons</a:t>
            </a:r>
            <a:r>
              <a:rPr lang="en-GB" sz="1600" dirty="0">
                <a:latin typeface="Century Gothic" panose="020F0302020204030204"/>
              </a:rPr>
              <a:t>	</a:t>
            </a:r>
            <a:r>
              <a:rPr lang="en-GB" sz="1600" b="1" dirty="0">
                <a:latin typeface="Century Gothic" panose="020F0302020204030204"/>
              </a:rPr>
              <a:t>we</a:t>
            </a:r>
            <a:r>
              <a:rPr lang="en-GB" sz="1600" dirty="0">
                <a:latin typeface="Century Gothic" panose="020F0302020204030204"/>
              </a:rPr>
              <a:t> take / </a:t>
            </a:r>
            <a:r>
              <a:rPr lang="en-GB" sz="1600" b="1" dirty="0">
                <a:latin typeface="Century Gothic" panose="020F0302020204030204"/>
              </a:rPr>
              <a:t>we</a:t>
            </a:r>
            <a:r>
              <a:rPr lang="en-GB" sz="1600" dirty="0">
                <a:latin typeface="Century Gothic" panose="020F0302020204030204"/>
              </a:rPr>
              <a:t> are taking			</a:t>
            </a:r>
          </a:p>
          <a:p>
            <a:pPr lvl="0"/>
            <a:r>
              <a:rPr lang="en-GB" sz="1600" b="1" dirty="0" err="1">
                <a:latin typeface="Century Gothic" panose="020F0302020204030204"/>
              </a:rPr>
              <a:t>vous</a:t>
            </a:r>
            <a:r>
              <a:rPr lang="en-GB" sz="1600" dirty="0">
                <a:latin typeface="Century Gothic" panose="020F0302020204030204"/>
              </a:rPr>
              <a:t> </a:t>
            </a:r>
            <a:r>
              <a:rPr lang="en-GB" sz="1600" dirty="0" err="1">
                <a:latin typeface="Century Gothic" panose="020F0302020204030204"/>
              </a:rPr>
              <a:t>pren</a:t>
            </a:r>
            <a:r>
              <a:rPr lang="en-GB" sz="1600" b="1" dirty="0" err="1">
                <a:latin typeface="Century Gothic" panose="020F0302020204030204"/>
              </a:rPr>
              <a:t>ez</a:t>
            </a:r>
            <a:r>
              <a:rPr lang="en-GB" sz="1600" dirty="0">
                <a:latin typeface="Century Gothic" panose="020F0302020204030204"/>
              </a:rPr>
              <a:t> 	</a:t>
            </a:r>
            <a:r>
              <a:rPr lang="en-GB" sz="1600" b="1" dirty="0">
                <a:latin typeface="Century Gothic" panose="020F0302020204030204"/>
              </a:rPr>
              <a:t>you</a:t>
            </a:r>
            <a:r>
              <a:rPr lang="en-GB" sz="1600" dirty="0">
                <a:latin typeface="Century Gothic" panose="020F0302020204030204"/>
              </a:rPr>
              <a:t> take / </a:t>
            </a:r>
            <a:r>
              <a:rPr lang="en-GB" sz="1600" b="1" dirty="0">
                <a:latin typeface="Century Gothic" panose="020F0302020204030204"/>
              </a:rPr>
              <a:t>you</a:t>
            </a:r>
            <a:r>
              <a:rPr lang="en-GB" sz="1600" dirty="0">
                <a:latin typeface="Century Gothic" panose="020F0302020204030204"/>
              </a:rPr>
              <a:t> are taking (plural/formal)</a:t>
            </a:r>
          </a:p>
          <a:p>
            <a:pPr lvl="0"/>
            <a:r>
              <a:rPr lang="en-GB" sz="1600" b="1" dirty="0" err="1">
                <a:latin typeface="Century Gothic" panose="020F0302020204030204"/>
              </a:rPr>
              <a:t>ils</a:t>
            </a:r>
            <a:r>
              <a:rPr lang="en-GB" sz="1600" b="1" dirty="0">
                <a:latin typeface="Century Gothic" panose="020F0302020204030204"/>
              </a:rPr>
              <a:t>/</a:t>
            </a:r>
            <a:r>
              <a:rPr lang="en-GB" sz="1600" b="1" dirty="0" err="1">
                <a:latin typeface="Century Gothic" panose="020F0302020204030204"/>
              </a:rPr>
              <a:t>elles</a:t>
            </a:r>
            <a:r>
              <a:rPr lang="en-GB" sz="1600" dirty="0">
                <a:latin typeface="Century Gothic" panose="020F0302020204030204"/>
              </a:rPr>
              <a:t> </a:t>
            </a:r>
            <a:r>
              <a:rPr lang="en-GB" sz="1600" dirty="0" err="1">
                <a:latin typeface="Century Gothic" panose="020F0302020204030204"/>
              </a:rPr>
              <a:t>prenn</a:t>
            </a:r>
            <a:r>
              <a:rPr lang="en-GB" sz="1600" b="1" dirty="0" err="1">
                <a:latin typeface="Century Gothic" panose="020F0302020204030204"/>
              </a:rPr>
              <a:t>ent</a:t>
            </a:r>
            <a:r>
              <a:rPr lang="en-GB" sz="1600" dirty="0">
                <a:latin typeface="Century Gothic" panose="020F0302020204030204"/>
              </a:rPr>
              <a:t>	</a:t>
            </a:r>
            <a:r>
              <a:rPr lang="en-GB" sz="1600" b="1" dirty="0">
                <a:latin typeface="Century Gothic" panose="020F0302020204030204"/>
              </a:rPr>
              <a:t>they</a:t>
            </a:r>
            <a:r>
              <a:rPr lang="en-GB" sz="1600" dirty="0">
                <a:latin typeface="Century Gothic" panose="020F0302020204030204"/>
              </a:rPr>
              <a:t> take / </a:t>
            </a:r>
            <a:r>
              <a:rPr lang="en-GB" sz="1600" b="1" dirty="0">
                <a:latin typeface="Century Gothic" panose="020F0302020204030204"/>
              </a:rPr>
              <a:t>they</a:t>
            </a:r>
            <a:r>
              <a:rPr lang="en-GB" sz="1600" dirty="0">
                <a:latin typeface="Century Gothic" panose="020F0302020204030204"/>
              </a:rPr>
              <a:t> are taking</a:t>
            </a:r>
          </a:p>
        </p:txBody>
      </p:sp>
      <p:sp>
        <p:nvSpPr>
          <p:cNvPr id="7" name="Rectangle 6">
            <a:extLst>
              <a:ext uri="{FF2B5EF4-FFF2-40B4-BE49-F238E27FC236}">
                <a16:creationId xmlns:a16="http://schemas.microsoft.com/office/drawing/2014/main" id="{A2D6F6CC-6C90-4111-94E8-0FC3638D04CC}"/>
              </a:ext>
            </a:extLst>
          </p:cNvPr>
          <p:cNvSpPr/>
          <p:nvPr/>
        </p:nvSpPr>
        <p:spPr>
          <a:xfrm>
            <a:off x="5013177" y="107504"/>
            <a:ext cx="1655999" cy="424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3AF3A265-3A86-43BC-997E-9742865D345B}"/>
              </a:ext>
            </a:extLst>
          </p:cNvPr>
          <p:cNvGraphicFramePr>
            <a:graphicFrameLocks noGrp="1"/>
          </p:cNvGraphicFramePr>
          <p:nvPr>
            <p:extLst>
              <p:ext uri="{D42A27DB-BD31-4B8C-83A1-F6EECF244321}">
                <p14:modId xmlns:p14="http://schemas.microsoft.com/office/powerpoint/2010/main" val="4282449674"/>
              </p:ext>
            </p:extLst>
          </p:nvPr>
        </p:nvGraphicFramePr>
        <p:xfrm>
          <a:off x="0" y="3424517"/>
          <a:ext cx="6551188" cy="2699520"/>
        </p:xfrm>
        <a:graphic>
          <a:graphicData uri="http://schemas.openxmlformats.org/drawingml/2006/table">
            <a:tbl>
              <a:tblPr>
                <a:tableStyleId>{5940675A-B579-460E-94D1-54222C63F5DA}</a:tableStyleId>
              </a:tblPr>
              <a:tblGrid>
                <a:gridCol w="1008000">
                  <a:extLst>
                    <a:ext uri="{9D8B030D-6E8A-4147-A177-3AD203B41FA5}">
                      <a16:colId xmlns:a16="http://schemas.microsoft.com/office/drawing/2014/main" val="2510458304"/>
                    </a:ext>
                  </a:extLst>
                </a:gridCol>
                <a:gridCol w="1870688">
                  <a:extLst>
                    <a:ext uri="{9D8B030D-6E8A-4147-A177-3AD203B41FA5}">
                      <a16:colId xmlns:a16="http://schemas.microsoft.com/office/drawing/2014/main" val="2576834893"/>
                    </a:ext>
                  </a:extLst>
                </a:gridCol>
                <a:gridCol w="3672500">
                  <a:extLst>
                    <a:ext uri="{9D8B030D-6E8A-4147-A177-3AD203B41FA5}">
                      <a16:colId xmlns:a16="http://schemas.microsoft.com/office/drawing/2014/main" val="3222018720"/>
                    </a:ext>
                  </a:extLst>
                </a:gridCol>
              </a:tblGrid>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la décision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decision</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le soin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care</a:t>
                      </a:r>
                    </a:p>
                  </a:txBody>
                  <a:tcPr marL="90000" marR="90000" marT="46800" marB="46800" anchor="b"/>
                </a:tc>
                <a:extLst>
                  <a:ext uri="{0D108BD9-81ED-4DB2-BD59-A6C34878D82A}">
                    <a16:rowId xmlns:a16="http://schemas.microsoft.com/office/drawing/2014/main" val="1683749526"/>
                  </a:ext>
                </a:extLst>
              </a:tr>
              <a:tr h="182809">
                <a:tc>
                  <a:txBody>
                    <a:bodyPr/>
                    <a:lstStyle/>
                    <a:p>
                      <a:pPr algn="ctr"/>
                      <a:r>
                        <a:rPr lang="en-GB" sz="1600" i="1" dirty="0">
                          <a:effectLst/>
                          <a:latin typeface="Century Gothic" panose="020B0502020202020204" pitchFamily="34" charset="0"/>
                        </a:rPr>
                        <a:t>adv/</a:t>
                      </a: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dur(e)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hard </a:t>
                      </a:r>
                    </a:p>
                  </a:txBody>
                  <a:tcPr marL="90000" marR="90000" marT="46800" marB="46800" anchor="b"/>
                </a:tc>
                <a:extLst>
                  <a:ext uri="{0D108BD9-81ED-4DB2-BD59-A6C34878D82A}">
                    <a16:rowId xmlns:a16="http://schemas.microsoft.com/office/drawing/2014/main" val="2079806393"/>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facilement</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easily</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lentement</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slowly</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mal</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badly</a:t>
                      </a:r>
                    </a:p>
                  </a:txBody>
                  <a:tcPr marL="90000" marR="90000" marT="46800" marB="46800" anchor="b"/>
                </a:tc>
                <a:extLst>
                  <a:ext uri="{0D108BD9-81ED-4DB2-BD59-A6C34878D82A}">
                    <a16:rowId xmlns:a16="http://schemas.microsoft.com/office/drawing/2014/main" val="3491161878"/>
                  </a:ext>
                </a:extLst>
              </a:tr>
              <a:tr h="0">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mieux</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better</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fr-FR" sz="1600" noProof="0" dirty="0">
                          <a:effectLst/>
                          <a:latin typeface="Century Gothic" panose="020B0502020202020204" pitchFamily="34" charset="0"/>
                        </a:rPr>
                        <a:t>vite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pPr algn="l"/>
                      <a:r>
                        <a:rPr lang="en-GB" sz="1600" dirty="0">
                          <a:effectLst/>
                          <a:latin typeface="Century Gothic" panose="020B0502020202020204" pitchFamily="34" charset="0"/>
                        </a:rPr>
                        <a:t>quickly</a:t>
                      </a:r>
                    </a:p>
                  </a:txBody>
                  <a:tcPr marL="90000" marR="90000" marT="46800" marB="46800" anchor="b"/>
                </a:tc>
                <a:extLst>
                  <a:ext uri="{0D108BD9-81ED-4DB2-BD59-A6C34878D82A}">
                    <a16:rowId xmlns:a16="http://schemas.microsoft.com/office/drawing/2014/main" val="977986458"/>
                  </a:ext>
                </a:extLst>
              </a:tr>
            </a:tbl>
          </a:graphicData>
        </a:graphic>
      </p:graphicFrame>
      <p:sp>
        <p:nvSpPr>
          <p:cNvPr id="10" name="Rectangle 9">
            <a:extLst>
              <a:ext uri="{FF2B5EF4-FFF2-40B4-BE49-F238E27FC236}">
                <a16:creationId xmlns:a16="http://schemas.microsoft.com/office/drawing/2014/main" id="{A6F75349-2960-4586-91BC-7031275848DF}"/>
              </a:ext>
            </a:extLst>
          </p:cNvPr>
          <p:cNvSpPr/>
          <p:nvPr/>
        </p:nvSpPr>
        <p:spPr>
          <a:xfrm>
            <a:off x="200969" y="2861325"/>
            <a:ext cx="4353124" cy="400547"/>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2000" b="1" dirty="0">
                <a:solidFill>
                  <a:srgbClr val="FFFFFF"/>
                </a:solidFill>
                <a:latin typeface="Century Gothic" panose="020B0502020202020204" pitchFamily="34" charset="0"/>
              </a:rPr>
              <a:t>Comparing how people do things</a:t>
            </a:r>
          </a:p>
        </p:txBody>
      </p:sp>
      <p:pic>
        <p:nvPicPr>
          <p:cNvPr id="11" name="Picture 10" descr="Positive sign">
            <a:extLst>
              <a:ext uri="{FF2B5EF4-FFF2-40B4-BE49-F238E27FC236}">
                <a16:creationId xmlns:a16="http://schemas.microsoft.com/office/drawing/2014/main" id="{458D2B4B-C8E1-4AB0-8051-E8DF82D3D745}"/>
              </a:ext>
            </a:extLst>
          </p:cNvPr>
          <p:cNvPicPr>
            <a:picLocks noChangeAspect="1"/>
          </p:cNvPicPr>
          <p:nvPr/>
        </p:nvPicPr>
        <p:blipFill>
          <a:blip r:embed="rId3"/>
          <a:stretch>
            <a:fillRect/>
          </a:stretch>
        </p:blipFill>
        <p:spPr>
          <a:xfrm>
            <a:off x="4831980" y="2784838"/>
            <a:ext cx="445232" cy="477034"/>
          </a:xfrm>
          <a:prstGeom prst="rect">
            <a:avLst/>
          </a:prstGeom>
        </p:spPr>
      </p:pic>
      <p:pic>
        <p:nvPicPr>
          <p:cNvPr id="12" name="Picture 11" descr="Negative sign">
            <a:extLst>
              <a:ext uri="{FF2B5EF4-FFF2-40B4-BE49-F238E27FC236}">
                <a16:creationId xmlns:a16="http://schemas.microsoft.com/office/drawing/2014/main" id="{7BC60D16-F17E-41AE-A388-8D148E7EB3A5}"/>
              </a:ext>
            </a:extLst>
          </p:cNvPr>
          <p:cNvPicPr>
            <a:picLocks noChangeAspect="1"/>
          </p:cNvPicPr>
          <p:nvPr/>
        </p:nvPicPr>
        <p:blipFill>
          <a:blip r:embed="rId4"/>
          <a:stretch>
            <a:fillRect/>
          </a:stretch>
        </p:blipFill>
        <p:spPr>
          <a:xfrm>
            <a:off x="5388531" y="2758076"/>
            <a:ext cx="479643" cy="522277"/>
          </a:xfrm>
          <a:prstGeom prst="rect">
            <a:avLst/>
          </a:prstGeom>
        </p:spPr>
      </p:pic>
      <p:pic>
        <p:nvPicPr>
          <p:cNvPr id="13" name="Picture 4" descr="Style Equals Clip Art">
            <a:extLst>
              <a:ext uri="{FF2B5EF4-FFF2-40B4-BE49-F238E27FC236}">
                <a16:creationId xmlns:a16="http://schemas.microsoft.com/office/drawing/2014/main" id="{C3E880DA-1000-4174-80F2-E7D87DEBEA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0198" y="2871985"/>
            <a:ext cx="480990" cy="3222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E77300F-8F61-4F1F-9D86-66BA8E2052CC}"/>
              </a:ext>
            </a:extLst>
          </p:cNvPr>
          <p:cNvSpPr/>
          <p:nvPr/>
        </p:nvSpPr>
        <p:spPr>
          <a:xfrm>
            <a:off x="4831980" y="6354306"/>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15" name="Rounded Rectangle 25">
            <a:extLst>
              <a:ext uri="{FF2B5EF4-FFF2-40B4-BE49-F238E27FC236}">
                <a16:creationId xmlns:a16="http://schemas.microsoft.com/office/drawing/2014/main" id="{C34B0FF7-2E84-452E-B52E-A36158A92B9A}"/>
              </a:ext>
            </a:extLst>
          </p:cNvPr>
          <p:cNvSpPr/>
          <p:nvPr/>
        </p:nvSpPr>
        <p:spPr>
          <a:xfrm>
            <a:off x="555692" y="7831481"/>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8.2.2.2 &amp; 8.1.2.6</a:t>
            </a:r>
          </a:p>
          <a:p>
            <a:pPr algn="ctr"/>
            <a:endParaRPr lang="en-GB" sz="1400" b="1" dirty="0">
              <a:solidFill>
                <a:srgbClr val="000000"/>
              </a:solidFill>
              <a:latin typeface="Century Gothic" panose="020B0502020202020204" pitchFamily="34" charset="0"/>
            </a:endParaRPr>
          </a:p>
        </p:txBody>
      </p:sp>
      <p:pic>
        <p:nvPicPr>
          <p:cNvPr id="16" name="Picture 15" descr="QR code">
            <a:extLst>
              <a:ext uri="{FF2B5EF4-FFF2-40B4-BE49-F238E27FC236}">
                <a16:creationId xmlns:a16="http://schemas.microsoft.com/office/drawing/2014/main" id="{2D8E0101-F4A4-4B86-8BE2-F69377CA37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651" y="7586519"/>
            <a:ext cx="1325567" cy="1325567"/>
          </a:xfrm>
          <a:prstGeom prst="rect">
            <a:avLst/>
          </a:prstGeom>
        </p:spPr>
      </p:pic>
      <p:pic>
        <p:nvPicPr>
          <p:cNvPr id="17" name="Picture 2" descr="Gull, Seagull, Sea-Gull, Bird, Wildlife">
            <a:extLst>
              <a:ext uri="{FF2B5EF4-FFF2-40B4-BE49-F238E27FC236}">
                <a16:creationId xmlns:a16="http://schemas.microsoft.com/office/drawing/2014/main" id="{B7244430-5A1C-416C-914F-BDD4878214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824" y="6571766"/>
            <a:ext cx="973392" cy="811160"/>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Oval 17">
            <a:extLst>
              <a:ext uri="{FF2B5EF4-FFF2-40B4-BE49-F238E27FC236}">
                <a16:creationId xmlns:a16="http://schemas.microsoft.com/office/drawing/2014/main" id="{A287D038-F22C-437E-B088-5EA4F0E7FDE9}"/>
              </a:ext>
            </a:extLst>
          </p:cNvPr>
          <p:cNvSpPr/>
          <p:nvPr/>
        </p:nvSpPr>
        <p:spPr>
          <a:xfrm>
            <a:off x="1954033" y="6669325"/>
            <a:ext cx="579663" cy="553535"/>
          </a:xfrm>
          <a:prstGeom prst="wedgeEllipseCallout">
            <a:avLst>
              <a:gd name="adj1" fmla="val -66718"/>
              <a:gd name="adj2" fmla="val -4338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fr-FR"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pic>
        <p:nvPicPr>
          <p:cNvPr id="19" name="Picture 4" descr="Bird, Tweeting, Singing, Melody, Song, Animal, Spring">
            <a:extLst>
              <a:ext uri="{FF2B5EF4-FFF2-40B4-BE49-F238E27FC236}">
                <a16:creationId xmlns:a16="http://schemas.microsoft.com/office/drawing/2014/main" id="{D8EEDD63-7A1B-4A2A-B23C-3A2675CAAE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7779" y="6415470"/>
            <a:ext cx="1042441" cy="11458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omeone crossing a finishing line">
            <a:extLst>
              <a:ext uri="{FF2B5EF4-FFF2-40B4-BE49-F238E27FC236}">
                <a16:creationId xmlns:a16="http://schemas.microsoft.com/office/drawing/2014/main" id="{2881C8EE-72A8-46A3-9F13-5F43230A1EA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100000" l="0" r="100000">
                        <a14:foregroundMark x1="33385" y1="56198" x2="33385" y2="56198"/>
                      </a14:backgroundRemoval>
                    </a14:imgEffect>
                  </a14:imgLayer>
                </a14:imgProps>
              </a:ext>
              <a:ext uri="{28A0092B-C50C-407E-A947-70E740481C1C}">
                <a14:useLocalDpi xmlns:a14="http://schemas.microsoft.com/office/drawing/2010/main" val="0"/>
              </a:ext>
            </a:extLst>
          </a:blip>
          <a:stretch>
            <a:fillRect/>
          </a:stretch>
        </p:blipFill>
        <p:spPr>
          <a:xfrm>
            <a:off x="3972168" y="7109771"/>
            <a:ext cx="1656184" cy="1656184"/>
          </a:xfrm>
          <a:prstGeom prst="rect">
            <a:avLst/>
          </a:prstGeom>
        </p:spPr>
      </p:pic>
      <p:sp>
        <p:nvSpPr>
          <p:cNvPr id="21" name="Slide Number Placeholder 1">
            <a:extLst>
              <a:ext uri="{FF2B5EF4-FFF2-40B4-BE49-F238E27FC236}">
                <a16:creationId xmlns:a16="http://schemas.microsoft.com/office/drawing/2014/main" id="{A7578608-B2C1-4A50-A82F-8781F2D3EF11}"/>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57</a:t>
            </a:r>
          </a:p>
        </p:txBody>
      </p:sp>
      <p:sp>
        <p:nvSpPr>
          <p:cNvPr id="2" name="Title 1">
            <a:extLst>
              <a:ext uri="{FF2B5EF4-FFF2-40B4-BE49-F238E27FC236}">
                <a16:creationId xmlns:a16="http://schemas.microsoft.com/office/drawing/2014/main" id="{0A79859C-AA51-5A4B-8BC3-2BC967319363}"/>
              </a:ext>
            </a:extLst>
          </p:cNvPr>
          <p:cNvSpPr>
            <a:spLocks noGrp="1"/>
          </p:cNvSpPr>
          <p:nvPr>
            <p:ph type="title" idx="4294967295"/>
          </p:nvPr>
        </p:nvSpPr>
        <p:spPr>
          <a:xfrm>
            <a:off x="200969" y="197404"/>
            <a:ext cx="2009836" cy="416791"/>
          </a:xfrm>
        </p:spPr>
        <p:txBody>
          <a:bodyPr/>
          <a:lstStyle/>
          <a:p>
            <a:r>
              <a:rPr lang="en-US" sz="2000" b="1" dirty="0">
                <a:solidFill>
                  <a:schemeClr val="bg1"/>
                </a:solidFill>
                <a:latin typeface="Century Gothic" panose="020B0502020202020204" pitchFamily="34" charset="0"/>
              </a:rPr>
              <a:t>T3.1</a:t>
            </a:r>
            <a:r>
              <a:rPr lang="en-US" sz="2000" b="1" baseline="0" dirty="0">
                <a:solidFill>
                  <a:schemeClr val="bg1"/>
                </a:solidFill>
                <a:latin typeface="Century Gothic" panose="020B0502020202020204" pitchFamily="34" charset="0"/>
              </a:rPr>
              <a:t> </a:t>
            </a:r>
            <a:r>
              <a:rPr lang="en-US" sz="2000" b="1" baseline="0" dirty="0" err="1">
                <a:solidFill>
                  <a:schemeClr val="bg1"/>
                </a:solidFill>
                <a:latin typeface="Century Gothic" panose="020B0502020202020204" pitchFamily="34" charset="0"/>
              </a:rPr>
              <a:t>Semaine</a:t>
            </a:r>
            <a:r>
              <a:rPr lang="en-US" sz="2000" b="1" baseline="0" dirty="0">
                <a:solidFill>
                  <a:schemeClr val="bg1"/>
                </a:solidFill>
                <a:latin typeface="Century Gothic" panose="020B0502020202020204" pitchFamily="34" charset="0"/>
              </a:rPr>
              <a:t> 3</a:t>
            </a:r>
            <a:endParaRPr lang="en-US"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19040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C6891636-11BD-E142-8154-6D25C7E49AEA}"/>
              </a:ext>
            </a:extLst>
          </p:cNvPr>
          <p:cNvSpPr/>
          <p:nvPr/>
        </p:nvSpPr>
        <p:spPr>
          <a:xfrm>
            <a:off x="108000" y="588525"/>
            <a:ext cx="2356735"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entendre</a:t>
            </a:r>
            <a:endParaRPr lang="en-GB" i="1"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58</a:t>
            </a:r>
          </a:p>
        </p:txBody>
      </p:sp>
      <p:sp>
        <p:nvSpPr>
          <p:cNvPr id="12" name="Rectangle 11">
            <a:extLst>
              <a:ext uri="{FF2B5EF4-FFF2-40B4-BE49-F238E27FC236}">
                <a16:creationId xmlns:a16="http://schemas.microsoft.com/office/drawing/2014/main" id="{42C5CE32-7259-1C47-900C-3C6D2B003CE6}"/>
              </a:ext>
            </a:extLst>
          </p:cNvPr>
          <p:cNvSpPr/>
          <p:nvPr/>
        </p:nvSpPr>
        <p:spPr>
          <a:xfrm>
            <a:off x="89988" y="3943309"/>
            <a:ext cx="2419252"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with</a:t>
            </a:r>
            <a:r>
              <a:rPr lang="fr-FR" b="1" dirty="0">
                <a:solidFill>
                  <a:srgbClr val="000000"/>
                </a:solidFill>
                <a:latin typeface="Century Gothic" panose="020B0502020202020204" pitchFamily="34" charset="0"/>
              </a:rPr>
              <a:t> à and de</a:t>
            </a:r>
            <a:endParaRPr lang="en-GB" dirty="0">
              <a:solidFill>
                <a:srgbClr val="00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E86AECE8-009F-9248-B2E7-ADDC909D780B}"/>
              </a:ext>
            </a:extLst>
          </p:cNvPr>
          <p:cNvSpPr/>
          <p:nvPr/>
        </p:nvSpPr>
        <p:spPr>
          <a:xfrm>
            <a:off x="108000" y="4444188"/>
            <a:ext cx="6750000" cy="4093428"/>
          </a:xfrm>
          <a:prstGeom prst="rect">
            <a:avLst/>
          </a:prstGeom>
        </p:spPr>
        <p:txBody>
          <a:bodyPr wrap="square">
            <a:spAutoFit/>
          </a:bodyPr>
          <a:lstStyle/>
          <a:p>
            <a:pPr lvl="0"/>
            <a:r>
              <a:rPr lang="en-GB" sz="1600" dirty="0">
                <a:latin typeface="Century Gothic" panose="020F0302020204030204"/>
              </a:rPr>
              <a:t>Some French verbs are always followed by a certain preposition (normally </a:t>
            </a:r>
            <a:r>
              <a:rPr lang="fr-FR" sz="1600" b="1" dirty="0">
                <a:solidFill>
                  <a:srgbClr val="000000"/>
                </a:solidFill>
                <a:latin typeface="Century Gothic" panose="020B0502020202020204" pitchFamily="34" charset="0"/>
              </a:rPr>
              <a:t>à </a:t>
            </a:r>
            <a:r>
              <a:rPr lang="fr-FR" sz="1600" dirty="0">
                <a:solidFill>
                  <a:srgbClr val="000000"/>
                </a:solidFill>
                <a:latin typeface="Century Gothic" panose="020B0502020202020204" pitchFamily="34" charset="0"/>
              </a:rPr>
              <a:t>or</a:t>
            </a:r>
            <a:r>
              <a:rPr lang="fr-FR" sz="1600" b="1" dirty="0">
                <a:solidFill>
                  <a:srgbClr val="000000"/>
                </a:solidFill>
                <a:latin typeface="Century Gothic" panose="020B0502020202020204" pitchFamily="34" charset="0"/>
              </a:rPr>
              <a:t> de</a:t>
            </a:r>
            <a:r>
              <a:rPr lang="en-GB" sz="1600" dirty="0">
                <a:solidFill>
                  <a:srgbClr val="000000"/>
                </a:solidFill>
                <a:latin typeface="Century Gothic" panose="020F0302020204030204"/>
              </a:rPr>
              <a:t>). These prepositions are often </a:t>
            </a:r>
            <a:r>
              <a:rPr lang="en-GB" sz="1600" b="1" dirty="0">
                <a:solidFill>
                  <a:srgbClr val="000000"/>
                </a:solidFill>
                <a:latin typeface="Century Gothic" panose="020F0302020204030204"/>
              </a:rPr>
              <a:t>different</a:t>
            </a:r>
            <a:r>
              <a:rPr lang="en-GB" sz="1600" dirty="0">
                <a:solidFill>
                  <a:srgbClr val="000000"/>
                </a:solidFill>
                <a:latin typeface="Century Gothic" panose="020F0302020204030204"/>
              </a:rPr>
              <a:t> from those used in English.</a:t>
            </a:r>
          </a:p>
          <a:p>
            <a:pPr lvl="0"/>
            <a:endParaRPr lang="en-GB" sz="1600" dirty="0">
              <a:solidFill>
                <a:srgbClr val="000000"/>
              </a:solidFill>
              <a:latin typeface="Century Gothic" panose="020F0302020204030204"/>
            </a:endParaRPr>
          </a:p>
          <a:p>
            <a:pPr lvl="0"/>
            <a:r>
              <a:rPr lang="en-GB" sz="1600" dirty="0" err="1">
                <a:latin typeface="Century Gothic" panose="020F0302020204030204"/>
              </a:rPr>
              <a:t>dépendre</a:t>
            </a:r>
            <a:r>
              <a:rPr lang="en-GB" sz="1600" dirty="0">
                <a:latin typeface="Century Gothic" panose="020F0302020204030204"/>
              </a:rPr>
              <a:t> </a:t>
            </a:r>
            <a:r>
              <a:rPr lang="en-GB" sz="1600" b="1" dirty="0">
                <a:latin typeface="Century Gothic" panose="020F0302020204030204"/>
              </a:rPr>
              <a:t>de</a:t>
            </a:r>
            <a:r>
              <a:rPr lang="en-GB" sz="1600" dirty="0">
                <a:latin typeface="Century Gothic" panose="020F0302020204030204"/>
              </a:rPr>
              <a:t> </a:t>
            </a:r>
            <a:r>
              <a:rPr lang="en-GB" sz="1600" i="1" dirty="0">
                <a:latin typeface="Century Gothic" panose="020F0302020204030204"/>
              </a:rPr>
              <a:t>= to depend </a:t>
            </a:r>
            <a:r>
              <a:rPr lang="en-GB" sz="1600" b="1" i="1" dirty="0">
                <a:latin typeface="Century Gothic" panose="020F0302020204030204"/>
              </a:rPr>
              <a:t>on</a:t>
            </a:r>
            <a:r>
              <a:rPr lang="en-GB" sz="1600" i="1" dirty="0">
                <a:latin typeface="Century Gothic" panose="020F0302020204030204"/>
              </a:rPr>
              <a:t> someone or something</a:t>
            </a:r>
            <a:r>
              <a:rPr lang="en-GB" sz="1600" dirty="0">
                <a:latin typeface="Century Gothic" panose="020F0302020204030204"/>
              </a:rPr>
              <a:t>. </a:t>
            </a:r>
          </a:p>
          <a:p>
            <a:pPr lvl="0"/>
            <a:br>
              <a:rPr lang="fr-FR" sz="1600" dirty="0">
                <a:latin typeface="Century Gothic" panose="020F0302020204030204"/>
              </a:rPr>
            </a:br>
            <a:r>
              <a:rPr lang="fr-FR" sz="1600" dirty="0">
                <a:latin typeface="Century Gothic" panose="020F0302020204030204"/>
              </a:rPr>
              <a:t>Ça dépend </a:t>
            </a:r>
            <a:r>
              <a:rPr lang="fr-FR" sz="1600" b="1" dirty="0">
                <a:latin typeface="Century Gothic" panose="020F0302020204030204"/>
              </a:rPr>
              <a:t>du</a:t>
            </a:r>
            <a:r>
              <a:rPr lang="fr-FR" sz="1600" dirty="0">
                <a:latin typeface="Century Gothic" panose="020F0302020204030204"/>
              </a:rPr>
              <a:t> temps.	It </a:t>
            </a:r>
            <a:r>
              <a:rPr lang="fr-FR" sz="1600" dirty="0" err="1">
                <a:latin typeface="Century Gothic" panose="020F0302020204030204"/>
              </a:rPr>
              <a:t>depends</a:t>
            </a:r>
            <a:r>
              <a:rPr lang="fr-FR" sz="1600" dirty="0">
                <a:latin typeface="Century Gothic" panose="020F0302020204030204"/>
              </a:rPr>
              <a:t> </a:t>
            </a:r>
            <a:r>
              <a:rPr lang="fr-FR" sz="1600" b="1" dirty="0">
                <a:latin typeface="Century Gothic" panose="020F0302020204030204"/>
              </a:rPr>
              <a:t>on</a:t>
            </a:r>
            <a:r>
              <a:rPr lang="fr-FR" sz="1600" dirty="0">
                <a:latin typeface="Century Gothic" panose="020F0302020204030204"/>
              </a:rPr>
              <a:t> the </a:t>
            </a:r>
            <a:r>
              <a:rPr lang="fr-FR" sz="1600" dirty="0" err="1">
                <a:latin typeface="Century Gothic" panose="020F0302020204030204"/>
              </a:rPr>
              <a:t>weather</a:t>
            </a:r>
            <a:r>
              <a:rPr lang="fr-FR" sz="1600" dirty="0">
                <a:latin typeface="Century Gothic" panose="020F0302020204030204"/>
              </a:rPr>
              <a:t>.</a:t>
            </a:r>
          </a:p>
          <a:p>
            <a:pPr lvl="0"/>
            <a:r>
              <a:rPr lang="fr-FR" sz="1600" dirty="0">
                <a:latin typeface="Century Gothic" panose="020F0302020204030204"/>
              </a:rPr>
              <a:t>Amir dépend </a:t>
            </a:r>
            <a:r>
              <a:rPr lang="fr-FR" sz="1600" b="1" dirty="0">
                <a:latin typeface="Century Gothic" panose="020F0302020204030204"/>
              </a:rPr>
              <a:t>d’</a:t>
            </a:r>
            <a:r>
              <a:rPr lang="fr-FR" sz="1600" dirty="0">
                <a:latin typeface="Century Gothic" panose="020F0302020204030204"/>
              </a:rPr>
              <a:t>Océane.	</a:t>
            </a:r>
            <a:r>
              <a:rPr lang="fr-FR" sz="1600" i="1" dirty="0">
                <a:latin typeface="Century Gothic" panose="020F0302020204030204"/>
              </a:rPr>
              <a:t>Amir </a:t>
            </a:r>
            <a:r>
              <a:rPr lang="fr-FR" sz="1600" i="1" dirty="0" err="1">
                <a:latin typeface="Century Gothic" panose="020F0302020204030204"/>
              </a:rPr>
              <a:t>is</a:t>
            </a:r>
            <a:r>
              <a:rPr lang="fr-FR" sz="1600" i="1" dirty="0">
                <a:latin typeface="Century Gothic" panose="020F0302020204030204"/>
              </a:rPr>
              <a:t> </a:t>
            </a:r>
            <a:r>
              <a:rPr lang="fr-FR" sz="1600" i="1" dirty="0" err="1">
                <a:latin typeface="Century Gothic" panose="020F0302020204030204"/>
              </a:rPr>
              <a:t>depending</a:t>
            </a:r>
            <a:r>
              <a:rPr lang="fr-FR" sz="1600" i="1" dirty="0">
                <a:latin typeface="Century Gothic" panose="020F0302020204030204"/>
              </a:rPr>
              <a:t> </a:t>
            </a:r>
            <a:r>
              <a:rPr lang="fr-FR" sz="1600" b="1" i="1" dirty="0">
                <a:latin typeface="Century Gothic" panose="020F0302020204030204"/>
              </a:rPr>
              <a:t>on </a:t>
            </a:r>
            <a:r>
              <a:rPr lang="fr-FR" sz="1600" i="1" dirty="0">
                <a:latin typeface="Century Gothic" panose="020F0302020204030204"/>
              </a:rPr>
              <a:t>Océane.</a:t>
            </a:r>
          </a:p>
          <a:p>
            <a:pPr lvl="0"/>
            <a:endParaRPr lang="en-GB" sz="1600" dirty="0">
              <a:latin typeface="Century Gothic" panose="020F0302020204030204"/>
            </a:endParaRPr>
          </a:p>
          <a:p>
            <a:pPr lvl="0"/>
            <a:r>
              <a:rPr lang="en-GB" sz="1600" dirty="0" err="1">
                <a:latin typeface="Century Gothic" panose="020F0302020204030204"/>
              </a:rPr>
              <a:t>répondre</a:t>
            </a:r>
            <a:r>
              <a:rPr lang="en-GB" sz="1600" dirty="0">
                <a:latin typeface="Century Gothic" panose="020F0302020204030204"/>
              </a:rPr>
              <a:t> </a:t>
            </a:r>
            <a:r>
              <a:rPr lang="en-GB" sz="1600" b="1" dirty="0">
                <a:latin typeface="Century Gothic" panose="020F0302020204030204"/>
              </a:rPr>
              <a:t>à</a:t>
            </a:r>
            <a:r>
              <a:rPr lang="en-GB" sz="1600" dirty="0">
                <a:latin typeface="Century Gothic" panose="020F0302020204030204"/>
              </a:rPr>
              <a:t> </a:t>
            </a:r>
            <a:r>
              <a:rPr lang="en-GB" sz="1600" i="1" dirty="0">
                <a:latin typeface="Century Gothic" panose="020F0302020204030204"/>
              </a:rPr>
              <a:t>=</a:t>
            </a:r>
            <a:r>
              <a:rPr lang="en-GB" sz="1600" dirty="0">
                <a:latin typeface="Century Gothic" panose="020F0302020204030204"/>
              </a:rPr>
              <a:t> </a:t>
            </a:r>
            <a:r>
              <a:rPr lang="en-GB" sz="1600" i="1" dirty="0">
                <a:latin typeface="Century Gothic" panose="020F0302020204030204"/>
              </a:rPr>
              <a:t>to answer, to reply </a:t>
            </a:r>
            <a:r>
              <a:rPr lang="en-GB" sz="1600" b="1" i="1" dirty="0">
                <a:latin typeface="Century Gothic" panose="020F0302020204030204"/>
              </a:rPr>
              <a:t>to</a:t>
            </a:r>
            <a:r>
              <a:rPr lang="en-GB" sz="1600" i="1" dirty="0">
                <a:latin typeface="Century Gothic" panose="020F0302020204030204"/>
              </a:rPr>
              <a:t> </a:t>
            </a:r>
          </a:p>
          <a:p>
            <a:pPr lvl="0"/>
            <a:endParaRPr lang="en-GB" sz="1600" dirty="0">
              <a:latin typeface="Century Gothic" panose="020F0302020204030204"/>
            </a:endParaRPr>
          </a:p>
          <a:p>
            <a:pPr lvl="0"/>
            <a:r>
              <a:rPr lang="en-GB" sz="1600" dirty="0">
                <a:latin typeface="Century Gothic" panose="020F0302020204030204"/>
              </a:rPr>
              <a:t>Je </a:t>
            </a:r>
            <a:r>
              <a:rPr lang="en-GB" sz="1600" dirty="0" err="1">
                <a:latin typeface="Century Gothic" panose="020F0302020204030204"/>
              </a:rPr>
              <a:t>réponds</a:t>
            </a:r>
            <a:r>
              <a:rPr lang="en-GB" sz="1600" dirty="0">
                <a:latin typeface="Century Gothic" panose="020F0302020204030204"/>
              </a:rPr>
              <a:t> </a:t>
            </a:r>
            <a:r>
              <a:rPr lang="en-GB" sz="1600" b="1" dirty="0">
                <a:latin typeface="Century Gothic" panose="020F0302020204030204"/>
              </a:rPr>
              <a:t>à la </a:t>
            </a:r>
            <a:r>
              <a:rPr lang="en-GB" sz="1600" dirty="0">
                <a:latin typeface="Century Gothic" panose="020F0302020204030204"/>
              </a:rPr>
              <a:t>question.	</a:t>
            </a:r>
            <a:r>
              <a:rPr lang="en-GB" sz="1600" i="1" dirty="0">
                <a:latin typeface="Century Gothic" panose="020F0302020204030204"/>
              </a:rPr>
              <a:t>I’m answering the question</a:t>
            </a:r>
            <a:r>
              <a:rPr lang="en-GB" sz="1600" dirty="0">
                <a:latin typeface="Century Gothic" panose="020F0302020204030204"/>
              </a:rPr>
              <a:t>.</a:t>
            </a:r>
          </a:p>
          <a:p>
            <a:pPr lvl="0"/>
            <a:r>
              <a:rPr lang="en-GB" sz="1600" dirty="0">
                <a:latin typeface="Century Gothic" panose="020F0302020204030204"/>
              </a:rPr>
              <a:t>L</a:t>
            </a:r>
            <a:r>
              <a:rPr lang="fr-FR" sz="1600" dirty="0">
                <a:latin typeface="Century Gothic" panose="020F0302020204030204"/>
              </a:rPr>
              <a:t>é</a:t>
            </a:r>
            <a:r>
              <a:rPr lang="en-GB" sz="1600" dirty="0">
                <a:latin typeface="Century Gothic" panose="020F0302020204030204"/>
              </a:rPr>
              <a:t>a r</a:t>
            </a:r>
            <a:r>
              <a:rPr lang="fr-FR" sz="1600" dirty="0">
                <a:latin typeface="Century Gothic" panose="020F0302020204030204"/>
              </a:rPr>
              <a:t>é</a:t>
            </a:r>
            <a:r>
              <a:rPr lang="en-GB" sz="1600" dirty="0">
                <a:latin typeface="Century Gothic" panose="020F0302020204030204"/>
              </a:rPr>
              <a:t>pond </a:t>
            </a:r>
            <a:r>
              <a:rPr lang="en-GB" sz="1600" b="1" dirty="0">
                <a:latin typeface="Century Gothic" panose="020F0302020204030204"/>
              </a:rPr>
              <a:t>à </a:t>
            </a:r>
            <a:r>
              <a:rPr lang="en-GB" sz="1600" dirty="0">
                <a:latin typeface="Century Gothic" panose="020F0302020204030204"/>
              </a:rPr>
              <a:t>Sophie.	</a:t>
            </a:r>
            <a:r>
              <a:rPr lang="en-GB" sz="1600" i="1" dirty="0">
                <a:latin typeface="Century Gothic" panose="020F0302020204030204"/>
              </a:rPr>
              <a:t>L</a:t>
            </a:r>
            <a:r>
              <a:rPr lang="fr-FR" sz="1600" i="1" dirty="0">
                <a:latin typeface="Century Gothic" panose="020F0302020204030204"/>
              </a:rPr>
              <a:t>é</a:t>
            </a:r>
            <a:r>
              <a:rPr lang="en-GB" sz="1600" i="1" dirty="0">
                <a:latin typeface="Century Gothic" panose="020F0302020204030204"/>
              </a:rPr>
              <a:t>a is replying </a:t>
            </a:r>
            <a:r>
              <a:rPr lang="en-GB" sz="1600" b="1" i="1" dirty="0">
                <a:latin typeface="Century Gothic" panose="020F0302020204030204"/>
              </a:rPr>
              <a:t>to </a:t>
            </a:r>
            <a:r>
              <a:rPr lang="en-GB" sz="1600" i="1" dirty="0">
                <a:latin typeface="Century Gothic" panose="020F0302020204030204"/>
              </a:rPr>
              <a:t>Sophie.</a:t>
            </a:r>
          </a:p>
          <a:p>
            <a:pPr lvl="0"/>
            <a:endParaRPr lang="en-GB" sz="1600" dirty="0">
              <a:latin typeface="Century Gothic" panose="020F0302020204030204"/>
            </a:endParaRPr>
          </a:p>
          <a:p>
            <a:pPr lvl="0"/>
            <a:endParaRPr lang="en-GB" sz="1600" dirty="0">
              <a:latin typeface="Century Gothic" panose="020F0302020204030204"/>
            </a:endParaRPr>
          </a:p>
          <a:p>
            <a:pPr lvl="0"/>
            <a:endParaRPr lang="en-GB" sz="1000" dirty="0">
              <a:latin typeface="Century Gothic" panose="020F0302020204030204"/>
            </a:endParaRPr>
          </a:p>
          <a:p>
            <a:pPr lvl="0"/>
            <a:endParaRPr lang="en-GB" sz="1000" dirty="0">
              <a:latin typeface="Century Gothic" panose="020F0302020204030204"/>
            </a:endParaRPr>
          </a:p>
        </p:txBody>
      </p:sp>
      <p:sp>
        <p:nvSpPr>
          <p:cNvPr id="14" name="TextBox 13">
            <a:extLst>
              <a:ext uri="{FF2B5EF4-FFF2-40B4-BE49-F238E27FC236}">
                <a16:creationId xmlns:a16="http://schemas.microsoft.com/office/drawing/2014/main" id="{08314B02-3484-8C4E-9EFE-1EF00AE7AC38}"/>
              </a:ext>
            </a:extLst>
          </p:cNvPr>
          <p:cNvSpPr txBox="1"/>
          <p:nvPr/>
        </p:nvSpPr>
        <p:spPr>
          <a:xfrm>
            <a:off x="172001" y="7861197"/>
            <a:ext cx="6612199" cy="646986"/>
          </a:xfrm>
          <a:prstGeom prst="wedgeRoundRectCallout">
            <a:avLst>
              <a:gd name="adj1" fmla="val -7950"/>
              <a:gd name="adj2" fmla="val -28322"/>
              <a:gd name="adj3" fmla="val 16667"/>
            </a:avLst>
          </a:prstGeom>
          <a:solidFill>
            <a:schemeClr val="accent5"/>
          </a:solidFill>
          <a:ln>
            <a:solidFill>
              <a:schemeClr val="accent4"/>
            </a:solidFill>
          </a:ln>
        </p:spPr>
        <p:txBody>
          <a:bodyPr wrap="square" lIns="72000" rIns="0" rtlCol="0" anchor="ctr">
            <a:spAutoFit/>
          </a:bodyPr>
          <a:lstStyle/>
          <a:p>
            <a:r>
              <a:rPr lang="en-GB" sz="1600" b="1" dirty="0">
                <a:latin typeface="Century Gothic" panose="020F0302020204030204"/>
              </a:rPr>
              <a:t>Notice</a:t>
            </a:r>
            <a:r>
              <a:rPr lang="en-GB" sz="1600" dirty="0">
                <a:latin typeface="Century Gothic" panose="020F0302020204030204"/>
              </a:rPr>
              <a:t>: the verb ‘to answer’ is not followed by a preposition in English. It still needs one in French! </a:t>
            </a:r>
          </a:p>
        </p:txBody>
      </p:sp>
      <p:sp>
        <p:nvSpPr>
          <p:cNvPr id="21" name="Rectangle 20" descr="Grey rectangle with text: T3.1 Semaine 4">
            <a:extLst>
              <a:ext uri="{FF2B5EF4-FFF2-40B4-BE49-F238E27FC236}">
                <a16:creationId xmlns:a16="http://schemas.microsoft.com/office/drawing/2014/main" id="{63FC1050-806D-41EF-AF37-C1A512553768}"/>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22" name="Title 7">
            <a:extLst>
              <a:ext uri="{FF2B5EF4-FFF2-40B4-BE49-F238E27FC236}">
                <a16:creationId xmlns:a16="http://schemas.microsoft.com/office/drawing/2014/main" id="{CE891492-2730-49AB-89DC-79BC9E750BD7}"/>
              </a:ext>
            </a:extLst>
          </p:cNvPr>
          <p:cNvSpPr>
            <a:spLocks noGrp="1"/>
          </p:cNvSpPr>
          <p:nvPr>
            <p:ph type="title"/>
          </p:nvPr>
        </p:nvSpPr>
        <p:spPr>
          <a:xfrm>
            <a:off x="108000" y="144000"/>
            <a:ext cx="2091458" cy="411815"/>
          </a:xfrm>
        </p:spPr>
        <p:txBody>
          <a:bodyPr/>
          <a:lstStyle/>
          <a:p>
            <a:r>
              <a:rPr lang="en-GB" sz="2000" b="1" dirty="0">
                <a:solidFill>
                  <a:schemeClr val="bg1"/>
                </a:solidFill>
                <a:latin typeface="Century Gothic" panose="020B0502020202020204" pitchFamily="34" charset="0"/>
              </a:rPr>
              <a:t>T3.1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4</a:t>
            </a:r>
            <a:endParaRPr lang="en-US" sz="2000" dirty="0">
              <a:solidFill>
                <a:schemeClr val="bg1"/>
              </a:solidFill>
            </a:endParaRPr>
          </a:p>
        </p:txBody>
      </p:sp>
      <p:sp>
        <p:nvSpPr>
          <p:cNvPr id="32" name="Rectangle 31">
            <a:extLst>
              <a:ext uri="{FF2B5EF4-FFF2-40B4-BE49-F238E27FC236}">
                <a16:creationId xmlns:a16="http://schemas.microsoft.com/office/drawing/2014/main" id="{886044BC-3DD9-47E6-9769-B6824134AF69}"/>
              </a:ext>
            </a:extLst>
          </p:cNvPr>
          <p:cNvSpPr/>
          <p:nvPr/>
        </p:nvSpPr>
        <p:spPr>
          <a:xfrm>
            <a:off x="108000" y="905236"/>
            <a:ext cx="6852832" cy="3016210"/>
          </a:xfrm>
          <a:prstGeom prst="rect">
            <a:avLst/>
          </a:prstGeom>
        </p:spPr>
        <p:txBody>
          <a:bodyPr wrap="square">
            <a:spAutoFit/>
          </a:bodyPr>
          <a:lstStyle/>
          <a:p>
            <a:pPr lvl="0"/>
            <a:r>
              <a:rPr lang="en-US" sz="1600" dirty="0">
                <a:latin typeface="Century Gothic" panose="020F0302020204030204"/>
              </a:rPr>
              <a:t>To say </a:t>
            </a:r>
            <a:r>
              <a:rPr lang="en-US" sz="1600" b="1" dirty="0">
                <a:latin typeface="Century Gothic" panose="020F0302020204030204"/>
              </a:rPr>
              <a:t>‘I’ </a:t>
            </a:r>
            <a:r>
              <a:rPr lang="en-US" sz="1600" dirty="0">
                <a:latin typeface="Century Gothic" panose="020F0302020204030204"/>
              </a:rPr>
              <a:t>or </a:t>
            </a:r>
            <a:r>
              <a:rPr lang="en-US" sz="1600" b="1" dirty="0">
                <a:latin typeface="Century Gothic" panose="020F0302020204030204"/>
              </a:rPr>
              <a:t>‘you (singular)’ + verbs like entendre</a:t>
            </a:r>
            <a:r>
              <a:rPr lang="en-US" sz="1600" dirty="0">
                <a:latin typeface="Century Gothic" panose="020F0302020204030204"/>
              </a:rPr>
              <a:t>, remove the -RE from the infinitive and add </a:t>
            </a:r>
            <a:r>
              <a:rPr lang="en-US" sz="1600" b="1" dirty="0">
                <a:latin typeface="Century Gothic" panose="020F0302020204030204"/>
              </a:rPr>
              <a:t>‘-s’:  </a:t>
            </a:r>
          </a:p>
          <a:p>
            <a:pPr lvl="0"/>
            <a:endParaRPr lang="en-US" sz="1000" dirty="0">
              <a:latin typeface="Century Gothic" panose="020F0302020204030204"/>
            </a:endParaRPr>
          </a:p>
          <a:p>
            <a:pPr lvl="0"/>
            <a:r>
              <a:rPr lang="en-US" sz="1600" b="1" dirty="0" err="1">
                <a:latin typeface="Century Gothic" panose="020F0302020204030204"/>
              </a:rPr>
              <a:t>j</a:t>
            </a:r>
            <a:r>
              <a:rPr lang="en-US" sz="1600" dirty="0" err="1">
                <a:latin typeface="Century Gothic" panose="020F0302020204030204"/>
              </a:rPr>
              <a:t>’entend</a:t>
            </a:r>
            <a:r>
              <a:rPr lang="en-US" sz="1600" b="1" dirty="0" err="1">
                <a:latin typeface="Century Gothic" panose="020F0302020204030204"/>
              </a:rPr>
              <a:t>s</a:t>
            </a:r>
            <a:r>
              <a:rPr lang="en-US" sz="1600" dirty="0">
                <a:latin typeface="Century Gothic" panose="020F0302020204030204"/>
              </a:rPr>
              <a:t>	</a:t>
            </a:r>
            <a:r>
              <a:rPr lang="en-US" sz="1600" b="1" dirty="0">
                <a:latin typeface="Century Gothic" panose="020F0302020204030204"/>
              </a:rPr>
              <a:t>I</a:t>
            </a:r>
            <a:r>
              <a:rPr lang="en-US" sz="1600" dirty="0">
                <a:latin typeface="Century Gothic" panose="020F0302020204030204"/>
              </a:rPr>
              <a:t> hear</a:t>
            </a:r>
          </a:p>
          <a:p>
            <a:pPr lvl="0"/>
            <a:r>
              <a:rPr lang="en-US" sz="1600" b="1" dirty="0" err="1">
                <a:latin typeface="Century Gothic" panose="020F0302020204030204"/>
              </a:rPr>
              <a:t>tu</a:t>
            </a:r>
            <a:r>
              <a:rPr lang="en-US" sz="1600" dirty="0">
                <a:latin typeface="Century Gothic" panose="020F0302020204030204"/>
              </a:rPr>
              <a:t> </a:t>
            </a:r>
            <a:r>
              <a:rPr lang="en-US" sz="1600" dirty="0" err="1">
                <a:latin typeface="Century Gothic" panose="020F0302020204030204"/>
              </a:rPr>
              <a:t>entend</a:t>
            </a:r>
            <a:r>
              <a:rPr lang="en-US" sz="1600" b="1" dirty="0" err="1">
                <a:latin typeface="Century Gothic" panose="020F0302020204030204"/>
              </a:rPr>
              <a:t>s</a:t>
            </a:r>
            <a:r>
              <a:rPr lang="en-US" sz="1600" dirty="0">
                <a:latin typeface="Century Gothic" panose="020F0302020204030204"/>
              </a:rPr>
              <a:t>	</a:t>
            </a:r>
            <a:r>
              <a:rPr lang="en-US" sz="1600" b="1" dirty="0">
                <a:latin typeface="Century Gothic" panose="020F0302020204030204"/>
              </a:rPr>
              <a:t>you</a:t>
            </a:r>
            <a:r>
              <a:rPr lang="en-US" sz="1600" dirty="0">
                <a:latin typeface="Century Gothic" panose="020F0302020204030204"/>
              </a:rPr>
              <a:t> hear</a:t>
            </a:r>
          </a:p>
          <a:p>
            <a:pPr lvl="0"/>
            <a:endParaRPr lang="en-US" sz="1000" dirty="0">
              <a:latin typeface="Century Gothic" panose="020F0302020204030204"/>
            </a:endParaRPr>
          </a:p>
          <a:p>
            <a:pPr lvl="0"/>
            <a:r>
              <a:rPr lang="en-US" sz="1600" dirty="0">
                <a:latin typeface="Century Gothic" panose="020F0302020204030204"/>
              </a:rPr>
              <a:t>To say </a:t>
            </a:r>
            <a:r>
              <a:rPr lang="en-US" sz="1600" b="1" dirty="0">
                <a:latin typeface="Century Gothic" panose="020F0302020204030204"/>
              </a:rPr>
              <a:t>‘he’ </a:t>
            </a:r>
            <a:r>
              <a:rPr lang="en-US" sz="1600" dirty="0">
                <a:latin typeface="Century Gothic" panose="020F0302020204030204"/>
              </a:rPr>
              <a:t>or </a:t>
            </a:r>
            <a:r>
              <a:rPr lang="en-US" sz="1600" b="1" dirty="0">
                <a:latin typeface="Century Gothic" panose="020F0302020204030204"/>
              </a:rPr>
              <a:t>‘she’ + verbs like entendre</a:t>
            </a:r>
            <a:r>
              <a:rPr lang="en-US" sz="1600" dirty="0">
                <a:latin typeface="Century Gothic" panose="020F0302020204030204"/>
              </a:rPr>
              <a:t>, remove the -RE from the infinitive</a:t>
            </a:r>
            <a:r>
              <a:rPr lang="en-US" sz="1600" b="1" dirty="0">
                <a:latin typeface="Century Gothic" panose="020F0302020204030204"/>
              </a:rPr>
              <a:t>:</a:t>
            </a:r>
          </a:p>
          <a:p>
            <a:pPr lvl="0"/>
            <a:endParaRPr lang="en-US" sz="1000" dirty="0">
              <a:latin typeface="Century Gothic" panose="020F0302020204030204"/>
            </a:endParaRPr>
          </a:p>
          <a:p>
            <a:pPr lvl="0"/>
            <a:r>
              <a:rPr lang="en-US" sz="1600" b="1" dirty="0">
                <a:latin typeface="Century Gothic" panose="020F0302020204030204"/>
              </a:rPr>
              <a:t>il</a:t>
            </a:r>
            <a:r>
              <a:rPr lang="en-US" sz="1600" dirty="0">
                <a:latin typeface="Century Gothic" panose="020F0302020204030204"/>
              </a:rPr>
              <a:t> </a:t>
            </a:r>
            <a:r>
              <a:rPr lang="en-US" sz="1600" dirty="0" err="1">
                <a:latin typeface="Century Gothic" panose="020F0302020204030204"/>
              </a:rPr>
              <a:t>dépend</a:t>
            </a:r>
            <a:r>
              <a:rPr lang="en-US" sz="1600" dirty="0">
                <a:latin typeface="Century Gothic" panose="020F0302020204030204"/>
              </a:rPr>
              <a:t>	</a:t>
            </a:r>
            <a:r>
              <a:rPr lang="en-US" sz="1600" b="1" dirty="0">
                <a:latin typeface="Century Gothic" panose="020F0302020204030204"/>
              </a:rPr>
              <a:t>he</a:t>
            </a:r>
            <a:r>
              <a:rPr lang="en-US" sz="1600" dirty="0">
                <a:latin typeface="Century Gothic" panose="020F0302020204030204"/>
              </a:rPr>
              <a:t> depends</a:t>
            </a:r>
          </a:p>
          <a:p>
            <a:pPr lvl="0"/>
            <a:r>
              <a:rPr lang="en-US" sz="1600" b="1" dirty="0" err="1">
                <a:latin typeface="Century Gothic" panose="020F0302020204030204"/>
              </a:rPr>
              <a:t>elle</a:t>
            </a:r>
            <a:r>
              <a:rPr lang="en-US" sz="1600" dirty="0">
                <a:latin typeface="Century Gothic" panose="020F0302020204030204"/>
              </a:rPr>
              <a:t> </a:t>
            </a:r>
            <a:r>
              <a:rPr lang="en-US" sz="1600" dirty="0" err="1">
                <a:latin typeface="Century Gothic" panose="020F0302020204030204"/>
              </a:rPr>
              <a:t>répond</a:t>
            </a:r>
            <a:r>
              <a:rPr lang="en-US" sz="1600" dirty="0">
                <a:latin typeface="Century Gothic" panose="020F0302020204030204"/>
              </a:rPr>
              <a:t>	</a:t>
            </a:r>
            <a:r>
              <a:rPr lang="en-US" sz="1600" b="1" dirty="0">
                <a:latin typeface="Century Gothic" panose="020F0302020204030204"/>
              </a:rPr>
              <a:t>she</a:t>
            </a:r>
            <a:r>
              <a:rPr lang="en-US" sz="1600" dirty="0">
                <a:latin typeface="Century Gothic" panose="020F0302020204030204"/>
              </a:rPr>
              <a:t> responds</a:t>
            </a:r>
          </a:p>
          <a:p>
            <a:pPr lvl="0"/>
            <a:endParaRPr lang="en-US" sz="1600" dirty="0">
              <a:latin typeface="Century Gothic" panose="020F0302020204030204"/>
            </a:endParaRPr>
          </a:p>
          <a:p>
            <a:pPr lvl="0"/>
            <a:r>
              <a:rPr lang="en-US" sz="1600" dirty="0">
                <a:latin typeface="Century Gothic" panose="020F0302020204030204"/>
              </a:rPr>
              <a:t>	</a:t>
            </a:r>
            <a:endParaRPr lang="en-US" sz="1600" dirty="0">
              <a:solidFill>
                <a:srgbClr val="000000"/>
              </a:solidFill>
              <a:latin typeface="Century Gothic" panose="020F0302020204030204"/>
            </a:endParaRPr>
          </a:p>
        </p:txBody>
      </p:sp>
      <p:sp>
        <p:nvSpPr>
          <p:cNvPr id="33" name="TextBox 32">
            <a:extLst>
              <a:ext uri="{FF2B5EF4-FFF2-40B4-BE49-F238E27FC236}">
                <a16:creationId xmlns:a16="http://schemas.microsoft.com/office/drawing/2014/main" id="{1ACC468D-4261-4683-AC1A-AD8A17FB60AA}"/>
              </a:ext>
            </a:extLst>
          </p:cNvPr>
          <p:cNvSpPr txBox="1"/>
          <p:nvPr/>
        </p:nvSpPr>
        <p:spPr>
          <a:xfrm>
            <a:off x="108001" y="3513192"/>
            <a:ext cx="5734000" cy="374571"/>
          </a:xfrm>
          <a:prstGeom prst="wedgeRoundRectCallout">
            <a:avLst>
              <a:gd name="adj1" fmla="val -7950"/>
              <a:gd name="adj2" fmla="val -28322"/>
              <a:gd name="adj3" fmla="val 16667"/>
            </a:avLst>
          </a:prstGeom>
          <a:solidFill>
            <a:schemeClr val="accent5"/>
          </a:solidFill>
          <a:ln>
            <a:solidFill>
              <a:schemeClr val="accent4"/>
            </a:solidFill>
          </a:ln>
        </p:spPr>
        <p:txBody>
          <a:bodyPr wrap="square" lIns="72000" rIns="0" rtlCol="0">
            <a:spAutoFit/>
          </a:bodyPr>
          <a:lstStyle/>
          <a:p>
            <a:r>
              <a:rPr lang="en-GB" sz="1600" dirty="0">
                <a:latin typeface="Century Gothic" panose="020F0302020204030204"/>
              </a:rPr>
              <a:t>The forms sound the same: </a:t>
            </a:r>
            <a:r>
              <a:rPr lang="en-GB" sz="1600" b="1" dirty="0">
                <a:latin typeface="Century Gothic" panose="020F0302020204030204"/>
              </a:rPr>
              <a:t>-s </a:t>
            </a:r>
            <a:r>
              <a:rPr lang="en-GB" sz="1600" dirty="0">
                <a:latin typeface="Century Gothic" panose="020F0302020204030204"/>
              </a:rPr>
              <a:t>is a </a:t>
            </a:r>
            <a:r>
              <a:rPr lang="en-GB" sz="1600" b="1" dirty="0">
                <a:latin typeface="Century Gothic" panose="020F0302020204030204"/>
              </a:rPr>
              <a:t>Silent Final Consonant</a:t>
            </a:r>
            <a:r>
              <a:rPr lang="en-GB" sz="1600" dirty="0">
                <a:latin typeface="Century Gothic" panose="020F0302020204030204"/>
              </a:rPr>
              <a:t>.</a:t>
            </a:r>
          </a:p>
        </p:txBody>
      </p:sp>
      <p:pic>
        <p:nvPicPr>
          <p:cNvPr id="34" name="Picture 33" descr="A boy">
            <a:extLst>
              <a:ext uri="{FF2B5EF4-FFF2-40B4-BE49-F238E27FC236}">
                <a16:creationId xmlns:a16="http://schemas.microsoft.com/office/drawing/2014/main" id="{6AEABD66-A0D5-47B6-8FD2-8E3112D76CC0}"/>
              </a:ext>
            </a:extLst>
          </p:cNvPr>
          <p:cNvPicPr>
            <a:picLocks noChangeAspect="1"/>
          </p:cNvPicPr>
          <p:nvPr/>
        </p:nvPicPr>
        <p:blipFill>
          <a:blip r:embed="rId2"/>
          <a:stretch>
            <a:fillRect/>
          </a:stretch>
        </p:blipFill>
        <p:spPr>
          <a:xfrm>
            <a:off x="4508860" y="1364178"/>
            <a:ext cx="376709" cy="792857"/>
          </a:xfrm>
          <a:prstGeom prst="rect">
            <a:avLst/>
          </a:prstGeom>
        </p:spPr>
      </p:pic>
      <p:pic>
        <p:nvPicPr>
          <p:cNvPr id="35" name="Picture 34" descr="Two children">
            <a:extLst>
              <a:ext uri="{FF2B5EF4-FFF2-40B4-BE49-F238E27FC236}">
                <a16:creationId xmlns:a16="http://schemas.microsoft.com/office/drawing/2014/main" id="{59D18FE0-6946-4A76-A1C4-752547DC0715}"/>
              </a:ext>
            </a:extLst>
          </p:cNvPr>
          <p:cNvPicPr>
            <a:picLocks noChangeAspect="1"/>
          </p:cNvPicPr>
          <p:nvPr/>
        </p:nvPicPr>
        <p:blipFill>
          <a:blip r:embed="rId3"/>
          <a:stretch>
            <a:fillRect/>
          </a:stretch>
        </p:blipFill>
        <p:spPr>
          <a:xfrm>
            <a:off x="5674091" y="1364178"/>
            <a:ext cx="845457" cy="740365"/>
          </a:xfrm>
          <a:prstGeom prst="rect">
            <a:avLst/>
          </a:prstGeom>
        </p:spPr>
      </p:pic>
      <p:pic>
        <p:nvPicPr>
          <p:cNvPr id="36" name="Picture 35" descr="Group of children">
            <a:extLst>
              <a:ext uri="{FF2B5EF4-FFF2-40B4-BE49-F238E27FC236}">
                <a16:creationId xmlns:a16="http://schemas.microsoft.com/office/drawing/2014/main" id="{6C22C033-C90D-48F6-9F85-ECB49AB23AC0}"/>
              </a:ext>
            </a:extLst>
          </p:cNvPr>
          <p:cNvPicPr>
            <a:picLocks noChangeAspect="1"/>
          </p:cNvPicPr>
          <p:nvPr/>
        </p:nvPicPr>
        <p:blipFill>
          <a:blip r:embed="rId4"/>
          <a:stretch>
            <a:fillRect/>
          </a:stretch>
        </p:blipFill>
        <p:spPr>
          <a:xfrm>
            <a:off x="5590275" y="2589876"/>
            <a:ext cx="935137" cy="740366"/>
          </a:xfrm>
          <a:prstGeom prst="rect">
            <a:avLst/>
          </a:prstGeom>
        </p:spPr>
      </p:pic>
      <p:pic>
        <p:nvPicPr>
          <p:cNvPr id="37" name="Picture 36" descr="Group of children">
            <a:extLst>
              <a:ext uri="{FF2B5EF4-FFF2-40B4-BE49-F238E27FC236}">
                <a16:creationId xmlns:a16="http://schemas.microsoft.com/office/drawing/2014/main" id="{CD719CD9-3B13-4D4D-A530-CB917E0AC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3881" y="2588422"/>
            <a:ext cx="1132962" cy="792857"/>
          </a:xfrm>
          <a:prstGeom prst="rect">
            <a:avLst/>
          </a:prstGeom>
        </p:spPr>
      </p:pic>
    </p:spTree>
    <p:extLst>
      <p:ext uri="{BB962C8B-B14F-4D97-AF65-F5344CB8AC3E}">
        <p14:creationId xmlns:p14="http://schemas.microsoft.com/office/powerpoint/2010/main" val="3398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7D3DE4-1B8E-4EF9-A0F4-FAE19AE97A2E}"/>
              </a:ext>
            </a:extLst>
          </p:cNvPr>
          <p:cNvSpPr/>
          <p:nvPr/>
        </p:nvSpPr>
        <p:spPr>
          <a:xfrm>
            <a:off x="5128016" y="2622508"/>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62EBD834-1E2D-44FA-960B-D5E01CB2C65F}"/>
              </a:ext>
            </a:extLst>
          </p:cNvPr>
          <p:cNvSpPr/>
          <p:nvPr/>
        </p:nvSpPr>
        <p:spPr>
          <a:xfrm>
            <a:off x="214975" y="2660322"/>
            <a:ext cx="3584577" cy="65415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8"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59</a:t>
            </a:r>
          </a:p>
        </p:txBody>
      </p:sp>
      <p:sp>
        <p:nvSpPr>
          <p:cNvPr id="26" name="Rounded Rectangle 25"/>
          <p:cNvSpPr/>
          <p:nvPr/>
        </p:nvSpPr>
        <p:spPr>
          <a:xfrm>
            <a:off x="5454842" y="7747232"/>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8.2.2.3 &amp; 8.1.2.7</a:t>
            </a:r>
          </a:p>
          <a:p>
            <a:pPr algn="ctr"/>
            <a:endParaRPr lang="en-GB" sz="1400" b="1" dirty="0">
              <a:solidFill>
                <a:srgbClr val="000000"/>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51306023"/>
              </p:ext>
            </p:extLst>
          </p:nvPr>
        </p:nvGraphicFramePr>
        <p:xfrm>
          <a:off x="389106" y="3833256"/>
          <a:ext cx="5134072" cy="3711840"/>
        </p:xfrm>
        <a:graphic>
          <a:graphicData uri="http://schemas.openxmlformats.org/drawingml/2006/table">
            <a:tbl>
              <a:tblPr>
                <a:tableStyleId>{5940675A-B579-460E-94D1-54222C63F5DA}</a:tableStyleId>
              </a:tblPr>
              <a:tblGrid>
                <a:gridCol w="585787">
                  <a:extLst>
                    <a:ext uri="{9D8B030D-6E8A-4147-A177-3AD203B41FA5}">
                      <a16:colId xmlns:a16="http://schemas.microsoft.com/office/drawing/2014/main" val="2510458304"/>
                    </a:ext>
                  </a:extLst>
                </a:gridCol>
                <a:gridCol w="1764936">
                  <a:extLst>
                    <a:ext uri="{9D8B030D-6E8A-4147-A177-3AD203B41FA5}">
                      <a16:colId xmlns:a16="http://schemas.microsoft.com/office/drawing/2014/main" val="2576834893"/>
                    </a:ext>
                  </a:extLst>
                </a:gridCol>
                <a:gridCol w="2783349">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dépendre (de)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depend, depending</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entendre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hear, hearing</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répondre (à)</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reply, to answer</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l’annonce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announcement</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conversation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conversation</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l’espagnol (m)</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Spanish</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message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message</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soleil</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sun</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temps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weather</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espagnol(e)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Spanish nationality (m/f)</a:t>
                      </a:r>
                    </a:p>
                  </a:txBody>
                  <a:tcPr marL="90000" marR="90000" marT="46800" marB="46800" anchor="b"/>
                </a:tc>
                <a:extLst>
                  <a:ext uri="{0D108BD9-81ED-4DB2-BD59-A6C34878D82A}">
                    <a16:rowId xmlns:a16="http://schemas.microsoft.com/office/drawing/2014/main" val="4091572625"/>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l’Espagne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Spain</a:t>
                      </a:r>
                    </a:p>
                  </a:txBody>
                  <a:tcPr marL="90000" marR="90000" marT="46800" marB="46800" anchor="b"/>
                </a:tc>
                <a:extLst>
                  <a:ext uri="{0D108BD9-81ED-4DB2-BD59-A6C34878D82A}">
                    <a16:rowId xmlns:a16="http://schemas.microsoft.com/office/drawing/2014/main" val="265437678"/>
                  </a:ext>
                </a:extLst>
              </a:tr>
            </a:tbl>
          </a:graphicData>
        </a:graphic>
      </p:graphicFrame>
      <p:pic>
        <p:nvPicPr>
          <p:cNvPr id="9" name="Picture 8" descr="QR code">
            <a:extLst>
              <a:ext uri="{FF2B5EF4-FFF2-40B4-BE49-F238E27FC236}">
                <a16:creationId xmlns:a16="http://schemas.microsoft.com/office/drawing/2014/main" id="{9B63FA6D-DB2D-2E42-BCF6-8929DE2571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6780" y="7574172"/>
            <a:ext cx="1305378" cy="1305378"/>
          </a:xfrm>
          <a:prstGeom prst="rect">
            <a:avLst/>
          </a:prstGeom>
        </p:spPr>
      </p:pic>
      <p:pic>
        <p:nvPicPr>
          <p:cNvPr id="4" name="Picture 3" descr="Map of Spain filled with Spanish flag">
            <a:extLst>
              <a:ext uri="{FF2B5EF4-FFF2-40B4-BE49-F238E27FC236}">
                <a16:creationId xmlns:a16="http://schemas.microsoft.com/office/drawing/2014/main" id="{79FC52A6-3FCA-0941-A232-0A5549AE6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469" y="5303520"/>
            <a:ext cx="1939995" cy="1445903"/>
          </a:xfrm>
          <a:prstGeom prst="rect">
            <a:avLst/>
          </a:prstGeom>
        </p:spPr>
      </p:pic>
      <p:sp>
        <p:nvSpPr>
          <p:cNvPr id="15" name="Rectangle 14">
            <a:extLst>
              <a:ext uri="{FF2B5EF4-FFF2-40B4-BE49-F238E27FC236}">
                <a16:creationId xmlns:a16="http://schemas.microsoft.com/office/drawing/2014/main" id="{459410C5-7265-45AB-864D-82C5E44495D2}"/>
              </a:ext>
            </a:extLst>
          </p:cNvPr>
          <p:cNvSpPr/>
          <p:nvPr/>
        </p:nvSpPr>
        <p:spPr>
          <a:xfrm>
            <a:off x="103415" y="124052"/>
            <a:ext cx="2912977"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Adjective or </a:t>
            </a:r>
            <a:r>
              <a:rPr lang="fr-FR" b="1" dirty="0" err="1">
                <a:solidFill>
                  <a:srgbClr val="000000"/>
                </a:solidFill>
                <a:latin typeface="Century Gothic" panose="020B0502020202020204" pitchFamily="34" charset="0"/>
              </a:rPr>
              <a:t>nationality</a:t>
            </a:r>
            <a:r>
              <a:rPr lang="fr-FR" b="1" dirty="0">
                <a:solidFill>
                  <a:srgbClr val="000000"/>
                </a:solidFill>
                <a:latin typeface="Century Gothic" panose="020B0502020202020204" pitchFamily="34" charset="0"/>
              </a:rPr>
              <a:t>?</a:t>
            </a:r>
            <a:endParaRPr lang="en-GB"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7F827CAD-CE1C-44ED-94ED-BECDD75D3498}"/>
              </a:ext>
            </a:extLst>
          </p:cNvPr>
          <p:cNvSpPr/>
          <p:nvPr/>
        </p:nvSpPr>
        <p:spPr>
          <a:xfrm>
            <a:off x="90891" y="493384"/>
            <a:ext cx="6698367" cy="1877437"/>
          </a:xfrm>
          <a:prstGeom prst="rect">
            <a:avLst/>
          </a:prstGeom>
        </p:spPr>
        <p:txBody>
          <a:bodyPr wrap="square">
            <a:spAutoFit/>
          </a:bodyPr>
          <a:lstStyle/>
          <a:p>
            <a:pPr lvl="0"/>
            <a:r>
              <a:rPr lang="en-GB" sz="1600" b="1" dirty="0">
                <a:latin typeface="Century Gothic" panose="020F0302020204030204"/>
              </a:rPr>
              <a:t>Without an article, </a:t>
            </a:r>
            <a:r>
              <a:rPr lang="en-GB" sz="1600" i="1" dirty="0" err="1">
                <a:latin typeface="Century Gothic" panose="020F0302020204030204"/>
              </a:rPr>
              <a:t>espagnol</a:t>
            </a:r>
            <a:r>
              <a:rPr lang="en-GB" sz="1600" dirty="0">
                <a:latin typeface="Century Gothic" panose="020F0302020204030204"/>
              </a:rPr>
              <a:t> is an </a:t>
            </a:r>
            <a:r>
              <a:rPr lang="en-GB" sz="1600" b="1" dirty="0">
                <a:latin typeface="Century Gothic" panose="020F0302020204030204"/>
              </a:rPr>
              <a:t>adjective</a:t>
            </a:r>
            <a:r>
              <a:rPr lang="en-GB" sz="1600" dirty="0">
                <a:latin typeface="Century Gothic" panose="020F0302020204030204"/>
              </a:rPr>
              <a:t> describing </a:t>
            </a:r>
            <a:r>
              <a:rPr lang="en-GB" sz="1600" b="1" dirty="0">
                <a:latin typeface="Century Gothic" panose="020F0302020204030204"/>
              </a:rPr>
              <a:t>someone </a:t>
            </a:r>
            <a:r>
              <a:rPr lang="en-GB" sz="1600" dirty="0">
                <a:latin typeface="Century Gothic" panose="020F0302020204030204"/>
              </a:rPr>
              <a:t>or</a:t>
            </a:r>
            <a:r>
              <a:rPr lang="en-GB" sz="1600" b="1" dirty="0">
                <a:latin typeface="Century Gothic" panose="020F0302020204030204"/>
              </a:rPr>
              <a:t> something that comes from Spain</a:t>
            </a:r>
            <a:r>
              <a:rPr lang="en-GB" sz="1600" dirty="0">
                <a:latin typeface="Century Gothic" panose="020F0302020204030204"/>
              </a:rPr>
              <a:t>. </a:t>
            </a:r>
          </a:p>
          <a:p>
            <a:pPr lvl="0"/>
            <a:endParaRPr lang="en-GB" sz="1000" dirty="0">
              <a:latin typeface="Century Gothic" panose="020F0302020204030204"/>
            </a:endParaRPr>
          </a:p>
          <a:p>
            <a:pPr lvl="0"/>
            <a:r>
              <a:rPr lang="en-GB" sz="1600" dirty="0">
                <a:latin typeface="Century Gothic" panose="020F0302020204030204"/>
              </a:rPr>
              <a:t>Pep </a:t>
            </a:r>
            <a:r>
              <a:rPr lang="en-GB" sz="1600" dirty="0" err="1">
                <a:latin typeface="Century Gothic" panose="020F0302020204030204"/>
              </a:rPr>
              <a:t>est</a:t>
            </a:r>
            <a:r>
              <a:rPr lang="en-GB" sz="1600" dirty="0">
                <a:latin typeface="Century Gothic" panose="020F0302020204030204"/>
              </a:rPr>
              <a:t> </a:t>
            </a:r>
            <a:r>
              <a:rPr lang="en-GB" sz="1600" b="1" dirty="0" err="1">
                <a:latin typeface="Century Gothic" panose="020F0302020204030204"/>
              </a:rPr>
              <a:t>espagnol</a:t>
            </a:r>
            <a:r>
              <a:rPr lang="en-GB" sz="1600" i="1" dirty="0">
                <a:latin typeface="Century Gothic" panose="020F0302020204030204"/>
              </a:rPr>
              <a:t> </a:t>
            </a:r>
            <a:r>
              <a:rPr lang="en-GB" sz="1600" dirty="0">
                <a:latin typeface="Century Gothic" panose="020F0302020204030204"/>
              </a:rPr>
              <a:t>et il a </a:t>
            </a:r>
            <a:r>
              <a:rPr lang="en-GB" sz="1600" dirty="0" err="1">
                <a:latin typeface="Century Gothic" panose="020F0302020204030204"/>
              </a:rPr>
              <a:t>une</a:t>
            </a:r>
            <a:r>
              <a:rPr lang="en-GB" sz="1600" dirty="0">
                <a:latin typeface="Century Gothic" panose="020F0302020204030204"/>
              </a:rPr>
              <a:t> voiture </a:t>
            </a:r>
            <a:r>
              <a:rPr lang="en-GB" sz="1600" b="1" dirty="0">
                <a:latin typeface="Century Gothic" panose="020F0302020204030204"/>
              </a:rPr>
              <a:t>espagnole</a:t>
            </a:r>
            <a:r>
              <a:rPr lang="en-GB" sz="1600" dirty="0">
                <a:latin typeface="Century Gothic" panose="020F0302020204030204"/>
              </a:rPr>
              <a:t>.</a:t>
            </a:r>
          </a:p>
          <a:p>
            <a:pPr lvl="0"/>
            <a:r>
              <a:rPr lang="en-GB" sz="1600" dirty="0">
                <a:latin typeface="Century Gothic" panose="020F0302020204030204"/>
              </a:rPr>
              <a:t>Pep is </a:t>
            </a:r>
            <a:r>
              <a:rPr lang="en-GB" sz="1600" b="1" dirty="0">
                <a:latin typeface="Century Gothic" panose="020F0302020204030204"/>
              </a:rPr>
              <a:t>Spanish </a:t>
            </a:r>
            <a:r>
              <a:rPr lang="en-GB" sz="1600" dirty="0">
                <a:latin typeface="Century Gothic" panose="020F0302020204030204"/>
              </a:rPr>
              <a:t>and he has a </a:t>
            </a:r>
            <a:r>
              <a:rPr lang="en-GB" sz="1600" b="1" dirty="0">
                <a:latin typeface="Century Gothic" panose="020F0302020204030204"/>
              </a:rPr>
              <a:t>Spanish</a:t>
            </a:r>
            <a:r>
              <a:rPr lang="en-GB" sz="1600" dirty="0">
                <a:latin typeface="Century Gothic" panose="020F0302020204030204"/>
              </a:rPr>
              <a:t> car. </a:t>
            </a:r>
            <a:endParaRPr lang="en-GB" sz="1600" b="1" dirty="0">
              <a:latin typeface="Century Gothic" panose="020F0302020204030204"/>
            </a:endParaRPr>
          </a:p>
          <a:p>
            <a:pPr lvl="0"/>
            <a:endParaRPr lang="en-GB" sz="1000" dirty="0">
              <a:latin typeface="Century Gothic" panose="020F0302020204030204"/>
            </a:endParaRPr>
          </a:p>
          <a:p>
            <a:pPr lvl="0"/>
            <a:r>
              <a:rPr lang="en-GB" sz="1600" b="1" dirty="0">
                <a:latin typeface="Century Gothic" panose="020F0302020204030204"/>
              </a:rPr>
              <a:t>With a capital letter, un </a:t>
            </a:r>
            <a:r>
              <a:rPr lang="en-GB" sz="1600" b="1" dirty="0" err="1">
                <a:latin typeface="Century Gothic" panose="020F0302020204030204"/>
              </a:rPr>
              <a:t>Espagnol</a:t>
            </a:r>
            <a:r>
              <a:rPr lang="en-GB" sz="1600" b="1" dirty="0">
                <a:latin typeface="Century Gothic" panose="020F0302020204030204"/>
              </a:rPr>
              <a:t> </a:t>
            </a:r>
            <a:r>
              <a:rPr lang="en-GB" sz="1600" dirty="0">
                <a:latin typeface="Century Gothic" panose="020F0302020204030204"/>
              </a:rPr>
              <a:t>is a </a:t>
            </a:r>
            <a:r>
              <a:rPr lang="en-GB" sz="1600" b="1" dirty="0">
                <a:latin typeface="Century Gothic" panose="020F0302020204030204"/>
              </a:rPr>
              <a:t>noun</a:t>
            </a:r>
            <a:r>
              <a:rPr lang="en-GB" sz="1600" dirty="0">
                <a:latin typeface="Century Gothic" panose="020F0302020204030204"/>
              </a:rPr>
              <a:t> (a </a:t>
            </a:r>
            <a:r>
              <a:rPr lang="en-GB" sz="1600" b="1" dirty="0">
                <a:latin typeface="Century Gothic" panose="020F0302020204030204"/>
              </a:rPr>
              <a:t>person from Spain</a:t>
            </a:r>
            <a:r>
              <a:rPr lang="en-GB" sz="1600" dirty="0">
                <a:latin typeface="Century Gothic" panose="020F0302020204030204"/>
              </a:rPr>
              <a:t>). </a:t>
            </a:r>
          </a:p>
          <a:p>
            <a:pPr lvl="0"/>
            <a:r>
              <a:rPr lang="en-GB" sz="1600" dirty="0">
                <a:latin typeface="Century Gothic" panose="020F0302020204030204"/>
              </a:rPr>
              <a:t>Il y a deux </a:t>
            </a:r>
            <a:r>
              <a:rPr lang="en-GB" sz="1600" i="1" dirty="0" err="1">
                <a:latin typeface="Century Gothic" panose="020F0302020204030204"/>
              </a:rPr>
              <a:t>Espagnols</a:t>
            </a:r>
            <a:r>
              <a:rPr lang="en-GB" sz="1600" i="1" dirty="0">
                <a:latin typeface="Century Gothic" panose="020F0302020204030204"/>
              </a:rPr>
              <a:t> </a:t>
            </a:r>
            <a:r>
              <a:rPr lang="en-GB" sz="1600" i="1" dirty="0" err="1">
                <a:latin typeface="Century Gothic" panose="020F0302020204030204"/>
              </a:rPr>
              <a:t>ici</a:t>
            </a:r>
            <a:r>
              <a:rPr lang="en-GB" sz="1600" dirty="0">
                <a:latin typeface="Century Gothic" panose="020F0302020204030204"/>
              </a:rPr>
              <a:t>.	There are two </a:t>
            </a:r>
            <a:r>
              <a:rPr lang="en-GB" sz="1600" b="1" dirty="0">
                <a:latin typeface="Century Gothic" panose="020F0302020204030204"/>
              </a:rPr>
              <a:t>Spanish people </a:t>
            </a:r>
            <a:r>
              <a:rPr lang="en-GB" sz="1600" dirty="0">
                <a:latin typeface="Century Gothic" panose="020F0302020204030204"/>
              </a:rPr>
              <a:t>here.</a:t>
            </a:r>
          </a:p>
        </p:txBody>
      </p:sp>
      <p:pic>
        <p:nvPicPr>
          <p:cNvPr id="17" name="Picture 2" descr="Spain Clip Art">
            <a:extLst>
              <a:ext uri="{FF2B5EF4-FFF2-40B4-BE49-F238E27FC236}">
                <a16:creationId xmlns:a16="http://schemas.microsoft.com/office/drawing/2014/main" id="{A5333CF9-590B-4AC8-A658-F968779632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143" y="990126"/>
            <a:ext cx="970481" cy="6469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462D746-496D-C143-8533-24F35BB1C9DD}"/>
              </a:ext>
            </a:extLst>
          </p:cNvPr>
          <p:cNvSpPr>
            <a:spLocks noGrp="1"/>
          </p:cNvSpPr>
          <p:nvPr>
            <p:ph type="title"/>
          </p:nvPr>
        </p:nvSpPr>
        <p:spPr>
          <a:xfrm>
            <a:off x="214975" y="2660322"/>
            <a:ext cx="3584577" cy="646988"/>
          </a:xfrm>
        </p:spPr>
        <p:txBody>
          <a:bodyPr/>
          <a:lstStyle/>
          <a:p>
            <a:r>
              <a:rPr lang="en-US" sz="2000" b="1" dirty="0">
                <a:solidFill>
                  <a:schemeClr val="bg1"/>
                </a:solidFill>
                <a:latin typeface="Century Gothic" panose="020B0502020202020204" pitchFamily="34" charset="0"/>
              </a:rPr>
              <a:t>Communicating in other languages [1]</a:t>
            </a:r>
          </a:p>
        </p:txBody>
      </p:sp>
    </p:spTree>
    <p:extLst>
      <p:ext uri="{BB962C8B-B14F-4D97-AF65-F5344CB8AC3E}">
        <p14:creationId xmlns:p14="http://schemas.microsoft.com/office/powerpoint/2010/main" val="919674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3.1 Semaine 5">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T3.1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5</a:t>
            </a:r>
            <a:endParaRPr lang="en-US" sz="2000" dirty="0">
              <a:solidFill>
                <a:schemeClr val="bg1"/>
              </a:solidFill>
            </a:endParaRP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4" name="Rectangle 13">
            <a:extLst>
              <a:ext uri="{FF2B5EF4-FFF2-40B4-BE49-F238E27FC236}">
                <a16:creationId xmlns:a16="http://schemas.microsoft.com/office/drawing/2014/main" id="{22322CF7-C742-E44D-95A7-DB66188734A9}"/>
              </a:ext>
            </a:extLst>
          </p:cNvPr>
          <p:cNvSpPr/>
          <p:nvPr/>
        </p:nvSpPr>
        <p:spPr>
          <a:xfrm>
            <a:off x="108000" y="577366"/>
            <a:ext cx="1752403"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Adjective </a:t>
            </a:r>
            <a:r>
              <a:rPr lang="fr-FR" b="1" i="1" dirty="0">
                <a:solidFill>
                  <a:srgbClr val="000000"/>
                </a:solidFill>
                <a:latin typeface="Century Gothic" panose="020B0502020202020204" pitchFamily="34" charset="0"/>
              </a:rPr>
              <a:t>tout</a:t>
            </a:r>
            <a:endParaRPr lang="en-GB" i="1" dirty="0">
              <a:solidFill>
                <a:srgbClr val="000000"/>
              </a:solidFill>
              <a:latin typeface="Century Gothic" panose="020B0502020202020204" pitchFamily="34" charset="0"/>
            </a:endParaRPr>
          </a:p>
        </p:txBody>
      </p:sp>
      <p:sp>
        <p:nvSpPr>
          <p:cNvPr id="15" name="Rectangle 14">
            <a:extLst>
              <a:ext uri="{FF2B5EF4-FFF2-40B4-BE49-F238E27FC236}">
                <a16:creationId xmlns:a16="http://schemas.microsoft.com/office/drawing/2014/main" id="{4EE4CC44-6B5F-7D46-A691-871BC08C2EE8}"/>
              </a:ext>
            </a:extLst>
          </p:cNvPr>
          <p:cNvSpPr/>
          <p:nvPr/>
        </p:nvSpPr>
        <p:spPr>
          <a:xfrm>
            <a:off x="108000" y="946698"/>
            <a:ext cx="6731339" cy="2616101"/>
          </a:xfrm>
          <a:prstGeom prst="rect">
            <a:avLst/>
          </a:prstGeom>
        </p:spPr>
        <p:txBody>
          <a:bodyPr wrap="square">
            <a:spAutoFit/>
          </a:bodyPr>
          <a:lstStyle/>
          <a:p>
            <a:r>
              <a:rPr lang="en-GB" sz="1600" dirty="0">
                <a:latin typeface="Century Gothic" panose="020F0302020204030204"/>
              </a:rPr>
              <a:t>The adjective </a:t>
            </a:r>
            <a:r>
              <a:rPr lang="en-GB" sz="1600" b="1" i="1" dirty="0">
                <a:latin typeface="Century Gothic" panose="020F0302020204030204"/>
              </a:rPr>
              <a:t>tout</a:t>
            </a:r>
            <a:r>
              <a:rPr lang="en-GB" sz="1600" dirty="0">
                <a:latin typeface="Century Gothic" panose="020F0302020204030204"/>
              </a:rPr>
              <a:t> means </a:t>
            </a:r>
            <a:r>
              <a:rPr lang="en-GB" sz="1600" b="1" dirty="0">
                <a:latin typeface="Century Gothic" panose="020F0302020204030204"/>
              </a:rPr>
              <a:t>‘the whole’ </a:t>
            </a:r>
            <a:r>
              <a:rPr lang="en-GB" sz="1600" dirty="0">
                <a:latin typeface="Century Gothic" panose="020F0302020204030204"/>
              </a:rPr>
              <a:t>or </a:t>
            </a:r>
            <a:r>
              <a:rPr lang="en-GB" sz="1600" b="1" dirty="0">
                <a:latin typeface="Century Gothic" panose="020F0302020204030204"/>
              </a:rPr>
              <a:t>‘all’ </a:t>
            </a:r>
            <a:r>
              <a:rPr lang="en-GB" sz="1600" dirty="0">
                <a:latin typeface="Century Gothic" panose="020F0302020204030204"/>
              </a:rPr>
              <a:t>depends on whether the noun is singular or plural.</a:t>
            </a:r>
          </a:p>
          <a:p>
            <a:pPr lvl="0"/>
            <a:endParaRPr lang="en-GB" sz="1600" dirty="0">
              <a:latin typeface="Century Gothic" panose="020F0302020204030204"/>
            </a:endParaRPr>
          </a:p>
          <a:p>
            <a:r>
              <a:rPr lang="en-GB" sz="1600" dirty="0">
                <a:latin typeface="Century Gothic" panose="020F0302020204030204"/>
              </a:rPr>
              <a:t>Tout </a:t>
            </a:r>
            <a:r>
              <a:rPr lang="en-GB" sz="1600" b="1" dirty="0">
                <a:latin typeface="Century Gothic" panose="020F0302020204030204"/>
              </a:rPr>
              <a:t>agrees </a:t>
            </a:r>
            <a:r>
              <a:rPr lang="en-GB" sz="1600" dirty="0">
                <a:latin typeface="Century Gothic" panose="020F0302020204030204"/>
              </a:rPr>
              <a:t>in </a:t>
            </a:r>
            <a:r>
              <a:rPr lang="en-GB" sz="1600" b="1" dirty="0">
                <a:latin typeface="Century Gothic" panose="020F0302020204030204"/>
              </a:rPr>
              <a:t>number</a:t>
            </a:r>
            <a:r>
              <a:rPr lang="en-GB" sz="1600" dirty="0">
                <a:latin typeface="Century Gothic" panose="020F0302020204030204"/>
              </a:rPr>
              <a:t> and </a:t>
            </a:r>
            <a:r>
              <a:rPr lang="en-GB" sz="1600" b="1" dirty="0">
                <a:latin typeface="Century Gothic" panose="020F0302020204030204"/>
              </a:rPr>
              <a:t>gender</a:t>
            </a:r>
            <a:r>
              <a:rPr lang="en-GB" sz="1600" dirty="0">
                <a:latin typeface="Century Gothic" panose="020F0302020204030204"/>
              </a:rPr>
              <a:t> with the noun it describes.</a:t>
            </a:r>
          </a:p>
          <a:p>
            <a:pPr lvl="0"/>
            <a:r>
              <a:rPr lang="en-GB" sz="1600" dirty="0">
                <a:latin typeface="Century Gothic" panose="020F0302020204030204"/>
              </a:rPr>
              <a:t>It is used </a:t>
            </a:r>
            <a:r>
              <a:rPr lang="en-GB" sz="1600" b="1" dirty="0">
                <a:latin typeface="Century Gothic" panose="020F0302020204030204"/>
              </a:rPr>
              <a:t>with a definite article </a:t>
            </a:r>
            <a:r>
              <a:rPr lang="en-GB" sz="1600" dirty="0">
                <a:latin typeface="Century Gothic" panose="020F0302020204030204"/>
              </a:rPr>
              <a:t>and comes </a:t>
            </a:r>
            <a:r>
              <a:rPr lang="en-GB" sz="1600" b="1" dirty="0">
                <a:latin typeface="Century Gothic" panose="020F0302020204030204"/>
              </a:rPr>
              <a:t>before</a:t>
            </a:r>
            <a:r>
              <a:rPr lang="en-GB" sz="1600" dirty="0">
                <a:latin typeface="Century Gothic" panose="020F0302020204030204"/>
              </a:rPr>
              <a:t> the </a:t>
            </a:r>
            <a:r>
              <a:rPr lang="en-GB" sz="1600" b="1" dirty="0">
                <a:latin typeface="Century Gothic" panose="020F0302020204030204"/>
              </a:rPr>
              <a:t>noun.</a:t>
            </a:r>
          </a:p>
          <a:p>
            <a:pPr lvl="0"/>
            <a:endParaRPr lang="en-GB" sz="1000" dirty="0">
              <a:latin typeface="Century Gothic" panose="020F0302020204030204"/>
            </a:endParaRPr>
          </a:p>
          <a:p>
            <a:pPr lvl="0"/>
            <a:r>
              <a:rPr lang="en-GB" sz="1600" b="1" dirty="0">
                <a:latin typeface="Century Gothic" panose="020F0302020204030204"/>
              </a:rPr>
              <a:t>Tout le </a:t>
            </a:r>
            <a:r>
              <a:rPr lang="en-GB" sz="1600" dirty="0">
                <a:latin typeface="Century Gothic" panose="020F0302020204030204"/>
              </a:rPr>
              <a:t>programme		</a:t>
            </a:r>
            <a:r>
              <a:rPr lang="en-GB" sz="1600" b="1" dirty="0">
                <a:latin typeface="Century Gothic" panose="020F0302020204030204"/>
              </a:rPr>
              <a:t>The whole </a:t>
            </a:r>
            <a:r>
              <a:rPr lang="en-GB" sz="1600" dirty="0">
                <a:latin typeface="Century Gothic" panose="020F0302020204030204"/>
              </a:rPr>
              <a:t>schedule</a:t>
            </a:r>
            <a:endParaRPr lang="en-GB" sz="1000" dirty="0">
              <a:latin typeface="Century Gothic" panose="020F0302020204030204"/>
            </a:endParaRPr>
          </a:p>
          <a:p>
            <a:pPr lvl="0"/>
            <a:r>
              <a:rPr lang="en-GB" sz="1600" b="1" dirty="0" err="1">
                <a:latin typeface="Century Gothic" panose="020F0302020204030204"/>
              </a:rPr>
              <a:t>Toute</a:t>
            </a:r>
            <a:r>
              <a:rPr lang="en-GB" sz="1600" b="1" dirty="0">
                <a:latin typeface="Century Gothic" panose="020F0302020204030204"/>
              </a:rPr>
              <a:t> la </a:t>
            </a:r>
            <a:r>
              <a:rPr lang="en-GB" sz="1600" dirty="0" err="1">
                <a:latin typeface="Century Gothic" panose="020F0302020204030204"/>
              </a:rPr>
              <a:t>communauté</a:t>
            </a:r>
            <a:r>
              <a:rPr lang="en-GB" sz="1600" dirty="0">
                <a:latin typeface="Century Gothic" panose="020F0302020204030204"/>
              </a:rPr>
              <a:t>		</a:t>
            </a:r>
            <a:r>
              <a:rPr lang="en-GB" sz="1600" b="1" dirty="0">
                <a:latin typeface="Century Gothic" panose="020F0302020204030204"/>
              </a:rPr>
              <a:t>The whole </a:t>
            </a:r>
            <a:r>
              <a:rPr lang="en-GB" sz="1600" dirty="0">
                <a:latin typeface="Century Gothic" panose="020F0302020204030204"/>
              </a:rPr>
              <a:t>community</a:t>
            </a:r>
          </a:p>
          <a:p>
            <a:pPr lvl="0"/>
            <a:r>
              <a:rPr lang="en-GB" sz="1600" b="1" dirty="0" err="1">
                <a:latin typeface="Century Gothic" panose="020F0302020204030204"/>
              </a:rPr>
              <a:t>Tous</a:t>
            </a:r>
            <a:r>
              <a:rPr lang="en-GB" sz="1600" b="1" dirty="0">
                <a:latin typeface="Century Gothic" panose="020F0302020204030204"/>
              </a:rPr>
              <a:t> les </a:t>
            </a:r>
            <a:r>
              <a:rPr lang="en-GB" sz="1600" dirty="0" err="1">
                <a:latin typeface="Century Gothic" panose="020F0302020204030204"/>
              </a:rPr>
              <a:t>produits</a:t>
            </a:r>
            <a:r>
              <a:rPr lang="en-GB" sz="1600" dirty="0">
                <a:latin typeface="Century Gothic" panose="020F0302020204030204"/>
              </a:rPr>
              <a:t>			</a:t>
            </a:r>
            <a:r>
              <a:rPr lang="en-GB" sz="1600" b="1" dirty="0">
                <a:latin typeface="Century Gothic" panose="020F0302020204030204"/>
              </a:rPr>
              <a:t>All the </a:t>
            </a:r>
            <a:r>
              <a:rPr lang="en-GB" sz="1600" dirty="0">
                <a:latin typeface="Century Gothic" panose="020F0302020204030204"/>
              </a:rPr>
              <a:t>products</a:t>
            </a:r>
          </a:p>
          <a:p>
            <a:pPr lvl="0"/>
            <a:r>
              <a:rPr lang="en-GB" sz="1600" b="1" dirty="0" err="1">
                <a:latin typeface="Century Gothic" panose="020F0302020204030204"/>
              </a:rPr>
              <a:t>Toutes</a:t>
            </a:r>
            <a:r>
              <a:rPr lang="en-GB" sz="1600" b="1" dirty="0">
                <a:latin typeface="Century Gothic" panose="020F0302020204030204"/>
              </a:rPr>
              <a:t> les </a:t>
            </a:r>
            <a:r>
              <a:rPr lang="en-GB" sz="1600" dirty="0">
                <a:latin typeface="Century Gothic" panose="020F0302020204030204"/>
              </a:rPr>
              <a:t>cultures			</a:t>
            </a:r>
            <a:r>
              <a:rPr lang="en-GB" sz="1600" b="1" dirty="0">
                <a:latin typeface="Century Gothic" panose="020F0302020204030204"/>
              </a:rPr>
              <a:t>All the </a:t>
            </a:r>
            <a:r>
              <a:rPr lang="en-GB" sz="1600" dirty="0">
                <a:latin typeface="Century Gothic" panose="020F0302020204030204"/>
              </a:rPr>
              <a:t>cultures</a:t>
            </a:r>
          </a:p>
          <a:p>
            <a:pPr lvl="0"/>
            <a:endParaRPr lang="en-GB" sz="1000" dirty="0">
              <a:latin typeface="Century Gothic" panose="020F0302020204030204"/>
            </a:endParaRPr>
          </a:p>
        </p:txBody>
      </p:sp>
      <p:sp>
        <p:nvSpPr>
          <p:cNvPr id="17" name="Speech Bubble: Rectangle with Corners Rounded 20">
            <a:extLst>
              <a:ext uri="{FF2B5EF4-FFF2-40B4-BE49-F238E27FC236}">
                <a16:creationId xmlns:a16="http://schemas.microsoft.com/office/drawing/2014/main" id="{1C7BB852-716E-3B46-9360-C54F2C6659D8}"/>
              </a:ext>
            </a:extLst>
          </p:cNvPr>
          <p:cNvSpPr/>
          <p:nvPr/>
        </p:nvSpPr>
        <p:spPr>
          <a:xfrm>
            <a:off x="2523507" y="2838943"/>
            <a:ext cx="1002030" cy="572644"/>
          </a:xfrm>
          <a:prstGeom prst="wedgeRoundRectCallout">
            <a:avLst>
              <a:gd name="adj1" fmla="val -72691"/>
              <a:gd name="adj2" fmla="val -18491"/>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latin typeface="Century Gothic" panose="020F0302020204030204"/>
                <a:ea typeface="+mn-ea"/>
                <a:cs typeface="+mn-cs"/>
              </a:rPr>
              <a:t>Tous</a:t>
            </a:r>
            <a:r>
              <a:rPr kumimoji="0" lang="en-GB" sz="1600" b="0" i="0" u="none" strike="noStrike" kern="0" cap="none" spc="0" normalizeH="0" baseline="0" noProof="0" dirty="0">
                <a:ln>
                  <a:noFill/>
                </a:ln>
                <a:effectLst/>
                <a:uLnTx/>
                <a:uFillTx/>
                <a:latin typeface="Century Gothic" panose="020F0302020204030204"/>
                <a:ea typeface="+mn-ea"/>
                <a:cs typeface="+mn-cs"/>
              </a:rPr>
              <a:t> is irregular</a:t>
            </a:r>
          </a:p>
        </p:txBody>
      </p:sp>
      <p:sp>
        <p:nvSpPr>
          <p:cNvPr id="20" name="Rectangle 19">
            <a:extLst>
              <a:ext uri="{FF2B5EF4-FFF2-40B4-BE49-F238E27FC236}">
                <a16:creationId xmlns:a16="http://schemas.microsoft.com/office/drawing/2014/main" id="{A290364C-F21F-9643-A3F5-8C1734BDCC07}"/>
              </a:ext>
            </a:extLst>
          </p:cNvPr>
          <p:cNvSpPr/>
          <p:nvPr/>
        </p:nvSpPr>
        <p:spPr>
          <a:xfrm>
            <a:off x="108000" y="4520320"/>
            <a:ext cx="1677062"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like </a:t>
            </a:r>
            <a:r>
              <a:rPr lang="fr-FR" b="1" i="1" dirty="0">
                <a:solidFill>
                  <a:srgbClr val="000000"/>
                </a:solidFill>
                <a:latin typeface="Century Gothic" panose="020B0502020202020204" pitchFamily="34" charset="0"/>
              </a:rPr>
              <a:t>lire</a:t>
            </a:r>
            <a:endParaRPr lang="en-GB" i="1" dirty="0">
              <a:solidFill>
                <a:srgbClr val="000000"/>
              </a:solidFill>
              <a:latin typeface="Century Gothic" panose="020B0502020202020204" pitchFamily="34" charset="0"/>
            </a:endParaRPr>
          </a:p>
        </p:txBody>
      </p:sp>
      <p:sp>
        <p:nvSpPr>
          <p:cNvPr id="21" name="Rectangle 20">
            <a:extLst>
              <a:ext uri="{FF2B5EF4-FFF2-40B4-BE49-F238E27FC236}">
                <a16:creationId xmlns:a16="http://schemas.microsoft.com/office/drawing/2014/main" id="{B5BA54CB-79D5-C74F-9915-46281C70037A}"/>
              </a:ext>
            </a:extLst>
          </p:cNvPr>
          <p:cNvSpPr/>
          <p:nvPr/>
        </p:nvSpPr>
        <p:spPr>
          <a:xfrm>
            <a:off x="108000" y="4922794"/>
            <a:ext cx="6731339" cy="1661993"/>
          </a:xfrm>
          <a:prstGeom prst="rect">
            <a:avLst/>
          </a:prstGeom>
        </p:spPr>
        <p:txBody>
          <a:bodyPr wrap="square">
            <a:spAutoFit/>
          </a:bodyPr>
          <a:lstStyle/>
          <a:p>
            <a:pPr lvl="0"/>
            <a:r>
              <a:rPr lang="en-GB" sz="1600" dirty="0">
                <a:latin typeface="Century Gothic" panose="020F0302020204030204"/>
              </a:rPr>
              <a:t>Verbs like </a:t>
            </a:r>
            <a:r>
              <a:rPr lang="en-GB" sz="1600" b="1" i="1" dirty="0">
                <a:latin typeface="Century Gothic" panose="020F0302020204030204"/>
              </a:rPr>
              <a:t>lire</a:t>
            </a:r>
            <a:r>
              <a:rPr lang="en-GB" sz="1600" dirty="0">
                <a:latin typeface="Century Gothic" panose="020F0302020204030204"/>
              </a:rPr>
              <a:t> (e.g., </a:t>
            </a:r>
            <a:r>
              <a:rPr lang="en-GB" sz="1600" i="1" dirty="0" err="1">
                <a:latin typeface="Century Gothic" panose="020F0302020204030204"/>
              </a:rPr>
              <a:t>traduire</a:t>
            </a:r>
            <a:r>
              <a:rPr lang="en-GB" sz="1600" dirty="0">
                <a:latin typeface="Century Gothic" panose="020F0302020204030204"/>
              </a:rPr>
              <a:t>, </a:t>
            </a:r>
            <a:r>
              <a:rPr lang="en-GB" sz="1600" i="1" dirty="0">
                <a:latin typeface="Century Gothic" panose="020F0302020204030204"/>
              </a:rPr>
              <a:t>dire</a:t>
            </a:r>
            <a:r>
              <a:rPr lang="en-GB" sz="1600" dirty="0">
                <a:latin typeface="Century Gothic" panose="020F0302020204030204"/>
              </a:rPr>
              <a:t>) make their singular forms by removing </a:t>
            </a:r>
            <a:r>
              <a:rPr lang="en-GB" sz="1600" b="1" dirty="0">
                <a:latin typeface="Century Gothic" panose="020F0302020204030204"/>
              </a:rPr>
              <a:t>-RE</a:t>
            </a:r>
            <a:r>
              <a:rPr lang="en-GB" sz="1600" dirty="0">
                <a:latin typeface="Century Gothic" panose="020F0302020204030204"/>
              </a:rPr>
              <a:t> and add</a:t>
            </a:r>
            <a:r>
              <a:rPr lang="en-GB" sz="1600" b="1" dirty="0">
                <a:latin typeface="Century Gothic" panose="020F0302020204030204"/>
              </a:rPr>
              <a:t> -s </a:t>
            </a:r>
            <a:r>
              <a:rPr lang="en-GB" sz="1600" dirty="0">
                <a:latin typeface="Century Gothic" panose="020F0302020204030204"/>
              </a:rPr>
              <a:t>(</a:t>
            </a:r>
            <a:r>
              <a:rPr lang="en-GB" sz="1600" i="1" dirty="0">
                <a:latin typeface="Century Gothic" panose="020F0302020204030204"/>
              </a:rPr>
              <a:t>je, </a:t>
            </a:r>
            <a:r>
              <a:rPr lang="en-GB" sz="1600" i="1" dirty="0" err="1">
                <a:latin typeface="Century Gothic" panose="020F0302020204030204"/>
              </a:rPr>
              <a:t>tu</a:t>
            </a:r>
            <a:r>
              <a:rPr lang="en-GB" sz="1600" dirty="0">
                <a:latin typeface="Century Gothic" panose="020F0302020204030204"/>
              </a:rPr>
              <a:t>) or </a:t>
            </a:r>
            <a:r>
              <a:rPr lang="en-GB" sz="1600" b="1" dirty="0">
                <a:latin typeface="Century Gothic" panose="020F0302020204030204"/>
              </a:rPr>
              <a:t>-t </a:t>
            </a:r>
            <a:r>
              <a:rPr lang="en-GB" sz="1600" dirty="0">
                <a:latin typeface="Century Gothic" panose="020F0302020204030204"/>
              </a:rPr>
              <a:t>(</a:t>
            </a:r>
            <a:r>
              <a:rPr lang="en-GB" sz="1600" i="1" dirty="0">
                <a:latin typeface="Century Gothic" panose="020F0302020204030204"/>
              </a:rPr>
              <a:t>il/</a:t>
            </a:r>
            <a:r>
              <a:rPr lang="en-GB" sz="1600" i="1" dirty="0" err="1">
                <a:latin typeface="Century Gothic" panose="020F0302020204030204"/>
              </a:rPr>
              <a:t>elle</a:t>
            </a:r>
            <a:r>
              <a:rPr lang="en-GB" sz="1600" dirty="0">
                <a:latin typeface="Century Gothic" panose="020F0302020204030204"/>
              </a:rPr>
              <a:t>): </a:t>
            </a:r>
            <a:endParaRPr lang="en-GB" sz="1000" dirty="0">
              <a:latin typeface="Century Gothic" panose="020F0302020204030204"/>
            </a:endParaRPr>
          </a:p>
          <a:p>
            <a:pPr lvl="0"/>
            <a:r>
              <a:rPr lang="en-GB" sz="1600" dirty="0">
                <a:latin typeface="Century Gothic" panose="020F0302020204030204"/>
              </a:rPr>
              <a:t>			</a:t>
            </a:r>
          </a:p>
          <a:p>
            <a:pPr lvl="0"/>
            <a:endParaRPr lang="en-GB" sz="1200" dirty="0">
              <a:latin typeface="Century Gothic" panose="020F0302020204030204"/>
            </a:endParaRPr>
          </a:p>
          <a:p>
            <a:pPr lvl="0"/>
            <a:endParaRPr lang="en-GB" sz="1600" dirty="0">
              <a:latin typeface="Century Gothic" panose="020F0302020204030204"/>
            </a:endParaRPr>
          </a:p>
          <a:p>
            <a:pPr lvl="0"/>
            <a:endParaRPr lang="en-GB" sz="1000" dirty="0">
              <a:latin typeface="Century Gothic" panose="020F0302020204030204"/>
            </a:endParaRPr>
          </a:p>
          <a:p>
            <a:pPr lvl="0"/>
            <a:r>
              <a:rPr lang="en-GB" sz="1600" dirty="0">
                <a:latin typeface="Century Gothic" panose="020F0302020204030204"/>
              </a:rPr>
              <a:t>					</a:t>
            </a:r>
          </a:p>
        </p:txBody>
      </p:sp>
      <p:sp>
        <p:nvSpPr>
          <p:cNvPr id="22" name="TextBox 21">
            <a:extLst>
              <a:ext uri="{FF2B5EF4-FFF2-40B4-BE49-F238E27FC236}">
                <a16:creationId xmlns:a16="http://schemas.microsoft.com/office/drawing/2014/main" id="{90F0611D-CEF0-A14C-B6E8-9D7496C2D135}"/>
              </a:ext>
            </a:extLst>
          </p:cNvPr>
          <p:cNvSpPr txBox="1"/>
          <p:nvPr/>
        </p:nvSpPr>
        <p:spPr>
          <a:xfrm>
            <a:off x="584538" y="8280507"/>
            <a:ext cx="5688923"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r>
              <a:rPr lang="en-GB" sz="1600" b="1" dirty="0">
                <a:latin typeface="Century Gothic" panose="020F0302020204030204"/>
              </a:rPr>
              <a:t>Note: </a:t>
            </a:r>
            <a:r>
              <a:rPr lang="en-GB" sz="1600" dirty="0">
                <a:latin typeface="Century Gothic" panose="020F0302020204030204"/>
              </a:rPr>
              <a:t>The singular forms of verbs like </a:t>
            </a:r>
            <a:r>
              <a:rPr lang="en-GB" sz="1600" i="1" dirty="0">
                <a:latin typeface="Century Gothic" panose="020F0302020204030204"/>
              </a:rPr>
              <a:t>lire </a:t>
            </a:r>
            <a:r>
              <a:rPr lang="en-GB" sz="1600" dirty="0">
                <a:latin typeface="Century Gothic" panose="020F0302020204030204"/>
              </a:rPr>
              <a:t>and </a:t>
            </a:r>
            <a:r>
              <a:rPr lang="fr-FR" sz="1600" i="1" dirty="0">
                <a:solidFill>
                  <a:srgbClr val="000000"/>
                </a:solidFill>
                <a:latin typeface="Century Gothic" panose="020B0502020202020204" pitchFamily="34" charset="0"/>
              </a:rPr>
              <a:t>écrire</a:t>
            </a:r>
            <a:r>
              <a:rPr lang="en-GB" sz="1600" dirty="0">
                <a:latin typeface="Century Gothic" panose="020F0302020204030204"/>
              </a:rPr>
              <a:t> are </a:t>
            </a:r>
            <a:r>
              <a:rPr lang="en-GB" sz="1600" b="1" dirty="0">
                <a:latin typeface="Century Gothic" panose="020F0302020204030204"/>
              </a:rPr>
              <a:t>spelled differently</a:t>
            </a:r>
            <a:r>
              <a:rPr lang="en-GB" sz="1600" dirty="0">
                <a:latin typeface="Century Gothic" panose="020F0302020204030204"/>
              </a:rPr>
              <a:t>, but </a:t>
            </a:r>
            <a:r>
              <a:rPr lang="en-GB" sz="1600" b="1" dirty="0">
                <a:latin typeface="Century Gothic" panose="020F0302020204030204"/>
              </a:rPr>
              <a:t>sound the same</a:t>
            </a:r>
            <a:r>
              <a:rPr lang="en-GB" sz="1600" dirty="0">
                <a:latin typeface="Century Gothic" panose="020F0302020204030204"/>
              </a:rPr>
              <a:t> due to the </a:t>
            </a:r>
            <a:r>
              <a:rPr lang="en-GB" sz="1600" b="1" dirty="0">
                <a:latin typeface="Century Gothic" panose="020F0302020204030204"/>
              </a:rPr>
              <a:t>SFC</a:t>
            </a:r>
            <a:r>
              <a:rPr lang="en-GB" sz="1600" dirty="0">
                <a:latin typeface="Century Gothic" panose="020F0302020204030204"/>
              </a:rPr>
              <a:t>. </a:t>
            </a:r>
            <a:endParaRPr lang="en-GB" sz="1600" dirty="0">
              <a:latin typeface="Century Gothic" panose="020F0302020204030204"/>
              <a:sym typeface="Wingdings" pitchFamily="2" charset="2"/>
            </a:endParaRPr>
          </a:p>
        </p:txBody>
      </p:sp>
      <p:sp>
        <p:nvSpPr>
          <p:cNvPr id="23" name="Rectangle 22">
            <a:extLst>
              <a:ext uri="{FF2B5EF4-FFF2-40B4-BE49-F238E27FC236}">
                <a16:creationId xmlns:a16="http://schemas.microsoft.com/office/drawing/2014/main" id="{D8F424BA-8392-1C42-8187-B7391B4D35A7}"/>
              </a:ext>
            </a:extLst>
          </p:cNvPr>
          <p:cNvSpPr/>
          <p:nvPr/>
        </p:nvSpPr>
        <p:spPr>
          <a:xfrm>
            <a:off x="126662" y="6426766"/>
            <a:ext cx="1989647"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écrire</a:t>
            </a:r>
            <a:endParaRPr lang="en-GB" i="1" dirty="0">
              <a:solidFill>
                <a:srgbClr val="000000"/>
              </a:solidFill>
              <a:latin typeface="Century Gothic" panose="020B0502020202020204" pitchFamily="34" charset="0"/>
            </a:endParaRPr>
          </a:p>
        </p:txBody>
      </p:sp>
      <p:sp>
        <p:nvSpPr>
          <p:cNvPr id="24" name="Rectangle 23">
            <a:extLst>
              <a:ext uri="{FF2B5EF4-FFF2-40B4-BE49-F238E27FC236}">
                <a16:creationId xmlns:a16="http://schemas.microsoft.com/office/drawing/2014/main" id="{AA2F71E9-F6CB-8D4C-BE91-FBA283494A74}"/>
              </a:ext>
            </a:extLst>
          </p:cNvPr>
          <p:cNvSpPr/>
          <p:nvPr/>
        </p:nvSpPr>
        <p:spPr>
          <a:xfrm>
            <a:off x="126661" y="6775550"/>
            <a:ext cx="6731339" cy="584775"/>
          </a:xfrm>
          <a:prstGeom prst="rect">
            <a:avLst/>
          </a:prstGeom>
        </p:spPr>
        <p:txBody>
          <a:bodyPr wrap="square">
            <a:spAutoFit/>
          </a:bodyPr>
          <a:lstStyle/>
          <a:p>
            <a:r>
              <a:rPr lang="en-GB" sz="1600" dirty="0">
                <a:latin typeface="Century Gothic" panose="020F0302020204030204"/>
              </a:rPr>
              <a:t>With verbs like </a:t>
            </a:r>
            <a:r>
              <a:rPr lang="en-GB" sz="1600" b="1" i="1" dirty="0" err="1">
                <a:latin typeface="Century Gothic" panose="020F0302020204030204"/>
              </a:rPr>
              <a:t>écrire</a:t>
            </a:r>
            <a:r>
              <a:rPr lang="en-GB" sz="1600" b="1" i="1" dirty="0">
                <a:latin typeface="Century Gothic" panose="020F0302020204030204"/>
              </a:rPr>
              <a:t> </a:t>
            </a:r>
            <a:r>
              <a:rPr lang="en-GB" sz="1600" dirty="0">
                <a:latin typeface="Century Gothic" panose="020F0302020204030204"/>
              </a:rPr>
              <a:t>(e.g., </a:t>
            </a:r>
            <a:r>
              <a:rPr lang="en-GB" sz="1600" dirty="0" err="1">
                <a:latin typeface="Century Gothic" panose="020F0302020204030204"/>
              </a:rPr>
              <a:t>décrire</a:t>
            </a:r>
            <a:r>
              <a:rPr lang="en-GB" sz="1600" dirty="0">
                <a:latin typeface="Century Gothic" panose="020F0302020204030204"/>
              </a:rPr>
              <a:t>) also make their singular forms by removing </a:t>
            </a:r>
            <a:r>
              <a:rPr lang="en-GB" sz="1600" b="1" dirty="0">
                <a:latin typeface="Century Gothic" panose="020F0302020204030204"/>
              </a:rPr>
              <a:t>-RE</a:t>
            </a:r>
            <a:r>
              <a:rPr lang="en-GB" sz="1600" dirty="0">
                <a:latin typeface="Century Gothic" panose="020F0302020204030204"/>
              </a:rPr>
              <a:t> and add</a:t>
            </a:r>
            <a:r>
              <a:rPr lang="en-GB" sz="1600" b="1" dirty="0">
                <a:latin typeface="Century Gothic" panose="020F0302020204030204"/>
              </a:rPr>
              <a:t> -s </a:t>
            </a:r>
            <a:r>
              <a:rPr lang="en-GB" sz="1600" dirty="0">
                <a:latin typeface="Century Gothic" panose="020F0302020204030204"/>
              </a:rPr>
              <a:t>(</a:t>
            </a:r>
            <a:r>
              <a:rPr lang="en-GB" sz="1600" i="1" dirty="0">
                <a:latin typeface="Century Gothic" panose="020F0302020204030204"/>
              </a:rPr>
              <a:t>je, </a:t>
            </a:r>
            <a:r>
              <a:rPr lang="en-GB" sz="1600" i="1" dirty="0" err="1">
                <a:latin typeface="Century Gothic" panose="020F0302020204030204"/>
              </a:rPr>
              <a:t>tu</a:t>
            </a:r>
            <a:r>
              <a:rPr lang="en-GB" sz="1600" dirty="0">
                <a:latin typeface="Century Gothic" panose="020F0302020204030204"/>
              </a:rPr>
              <a:t>) or </a:t>
            </a:r>
            <a:r>
              <a:rPr lang="en-GB" sz="1600" b="1" dirty="0">
                <a:latin typeface="Century Gothic" panose="020F0302020204030204"/>
              </a:rPr>
              <a:t>-t </a:t>
            </a:r>
            <a:r>
              <a:rPr lang="en-GB" sz="1600" dirty="0">
                <a:latin typeface="Century Gothic" panose="020F0302020204030204"/>
              </a:rPr>
              <a:t>(</a:t>
            </a:r>
            <a:r>
              <a:rPr lang="en-GB" sz="1600" i="1" dirty="0">
                <a:latin typeface="Century Gothic" panose="020F0302020204030204"/>
              </a:rPr>
              <a:t>il/</a:t>
            </a:r>
            <a:r>
              <a:rPr lang="en-GB" sz="1600" i="1" dirty="0" err="1">
                <a:latin typeface="Century Gothic" panose="020F0302020204030204"/>
              </a:rPr>
              <a:t>elle</a:t>
            </a:r>
            <a:r>
              <a:rPr lang="en-GB" sz="1600" dirty="0">
                <a:latin typeface="Century Gothic" panose="020F0302020204030204"/>
              </a:rPr>
              <a:t>): 	</a:t>
            </a:r>
          </a:p>
        </p:txBody>
      </p:sp>
      <p:graphicFrame>
        <p:nvGraphicFramePr>
          <p:cNvPr id="25" name="Table 6">
            <a:extLst>
              <a:ext uri="{FF2B5EF4-FFF2-40B4-BE49-F238E27FC236}">
                <a16:creationId xmlns:a16="http://schemas.microsoft.com/office/drawing/2014/main" id="{31AF565E-E815-AE4A-8659-C04A1E9E5632}"/>
              </a:ext>
            </a:extLst>
          </p:cNvPr>
          <p:cNvGraphicFramePr>
            <a:graphicFrameLocks noGrp="1"/>
          </p:cNvGraphicFramePr>
          <p:nvPr>
            <p:extLst>
              <p:ext uri="{D42A27DB-BD31-4B8C-83A1-F6EECF244321}">
                <p14:modId xmlns:p14="http://schemas.microsoft.com/office/powerpoint/2010/main" val="1883660412"/>
              </p:ext>
            </p:extLst>
          </p:nvPr>
        </p:nvGraphicFramePr>
        <p:xfrm>
          <a:off x="2439237" y="7391287"/>
          <a:ext cx="4293900" cy="819840"/>
        </p:xfrm>
        <a:graphic>
          <a:graphicData uri="http://schemas.openxmlformats.org/drawingml/2006/table">
            <a:tbl>
              <a:tblPr firstRow="1" bandRow="1">
                <a:tableStyleId>{5C22544A-7EE6-4342-B048-85BDC9FD1C3A}</a:tableStyleId>
              </a:tblPr>
              <a:tblGrid>
                <a:gridCol w="1436400">
                  <a:extLst>
                    <a:ext uri="{9D8B030D-6E8A-4147-A177-3AD203B41FA5}">
                      <a16:colId xmlns:a16="http://schemas.microsoft.com/office/drawing/2014/main" val="1759181036"/>
                    </a:ext>
                  </a:extLst>
                </a:gridCol>
                <a:gridCol w="2857500">
                  <a:extLst>
                    <a:ext uri="{9D8B030D-6E8A-4147-A177-3AD203B41FA5}">
                      <a16:colId xmlns:a16="http://schemas.microsoft.com/office/drawing/2014/main" val="2195805677"/>
                    </a:ext>
                  </a:extLst>
                </a:gridCol>
              </a:tblGrid>
              <a:tr h="128936">
                <a:tc>
                  <a:txBody>
                    <a:bodyPr/>
                    <a:lstStyle/>
                    <a:p>
                      <a:r>
                        <a:rPr lang="en-US" sz="1600" dirty="0" err="1">
                          <a:solidFill>
                            <a:schemeClr val="tx1"/>
                          </a:solidFill>
                          <a:latin typeface="Century Gothic" panose="020B0502020202020204" pitchFamily="34" charset="0"/>
                        </a:rPr>
                        <a:t>j'</a:t>
                      </a:r>
                      <a:r>
                        <a:rPr lang="en-US" sz="1600" b="0" dirty="0" err="1">
                          <a:solidFill>
                            <a:schemeClr val="tx1"/>
                          </a:solidFill>
                          <a:latin typeface="Century Gothic" panose="020B0502020202020204" pitchFamily="34" charset="0"/>
                        </a:rPr>
                        <a:t>écri</a:t>
                      </a:r>
                      <a:r>
                        <a:rPr lang="en-US" sz="1600" b="1" dirty="0" err="1">
                          <a:solidFill>
                            <a:schemeClr val="tx1"/>
                          </a:solidFill>
                          <a:latin typeface="Century Gothic" panose="020B0502020202020204" pitchFamily="34" charset="0"/>
                        </a:rPr>
                        <a:t>s</a:t>
                      </a:r>
                      <a:endParaRPr lang="en-US" sz="1600"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latin typeface="Century Gothic" panose="020B0502020202020204" pitchFamily="34" charset="0"/>
                        </a:rPr>
                        <a:t>I write, am writing</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138629"/>
                  </a:ext>
                </a:extLst>
              </a:tr>
              <a:tr h="288000">
                <a:tc>
                  <a:txBody>
                    <a:bodyPr/>
                    <a:lstStyle/>
                    <a:p>
                      <a:r>
                        <a:rPr lang="en-US" sz="1600" b="1" dirty="0" err="1">
                          <a:solidFill>
                            <a:schemeClr val="tx1"/>
                          </a:solidFill>
                          <a:latin typeface="Century Gothic" panose="020B0502020202020204" pitchFamily="34" charset="0"/>
                        </a:rPr>
                        <a:t>tu</a:t>
                      </a:r>
                      <a:r>
                        <a:rPr lang="en-US" sz="1600" dirty="0">
                          <a:solidFill>
                            <a:schemeClr val="tx1"/>
                          </a:solidFill>
                          <a:latin typeface="Century Gothic" panose="020B0502020202020204" pitchFamily="34" charset="0"/>
                        </a:rPr>
                        <a:t> </a:t>
                      </a:r>
                      <a:r>
                        <a:rPr lang="en-US" sz="1600" dirty="0" err="1">
                          <a:solidFill>
                            <a:schemeClr val="tx1"/>
                          </a:solidFill>
                          <a:latin typeface="Century Gothic" panose="020B0502020202020204" pitchFamily="34" charset="0"/>
                        </a:rPr>
                        <a:t>décri</a:t>
                      </a:r>
                      <a:r>
                        <a:rPr lang="en-US" sz="1600" b="1" dirty="0" err="1">
                          <a:solidFill>
                            <a:schemeClr val="tx1"/>
                          </a:solidFill>
                          <a:latin typeface="Century Gothic" panose="020B0502020202020204" pitchFamily="34" charset="0"/>
                        </a:rPr>
                        <a:t>s</a:t>
                      </a:r>
                      <a:endParaRPr lang="en-US" sz="16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a:solidFill>
                            <a:schemeClr val="tx1"/>
                          </a:solidFill>
                          <a:latin typeface="Century Gothic" panose="020B0502020202020204" pitchFamily="34" charset="0"/>
                        </a:rPr>
                        <a:t>you describe, are describing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099041"/>
                  </a:ext>
                </a:extLst>
              </a:tr>
              <a:tr h="288000">
                <a:tc>
                  <a:txBody>
                    <a:bodyPr/>
                    <a:lstStyle/>
                    <a:p>
                      <a:r>
                        <a:rPr lang="en-US" sz="1600" b="1" dirty="0">
                          <a:solidFill>
                            <a:schemeClr val="tx1"/>
                          </a:solidFill>
                          <a:latin typeface="Century Gothic" panose="020B0502020202020204" pitchFamily="34" charset="0"/>
                        </a:rPr>
                        <a:t>il/</a:t>
                      </a:r>
                      <a:r>
                        <a:rPr lang="en-US" sz="1600" b="1" dirty="0" err="1">
                          <a:solidFill>
                            <a:schemeClr val="tx1"/>
                          </a:solidFill>
                          <a:latin typeface="Century Gothic" panose="020B0502020202020204" pitchFamily="34" charset="0"/>
                        </a:rPr>
                        <a:t>elle</a:t>
                      </a:r>
                      <a:r>
                        <a:rPr lang="en-US" sz="1600" b="1" dirty="0">
                          <a:solidFill>
                            <a:schemeClr val="tx1"/>
                          </a:solidFill>
                          <a:latin typeface="Century Gothic" panose="020B0502020202020204" pitchFamily="34" charset="0"/>
                        </a:rPr>
                        <a:t> </a:t>
                      </a:r>
                      <a:r>
                        <a:rPr lang="en-US" sz="1600" dirty="0" err="1">
                          <a:solidFill>
                            <a:schemeClr val="tx1"/>
                          </a:solidFill>
                          <a:latin typeface="Century Gothic" panose="020B0502020202020204" pitchFamily="34" charset="0"/>
                        </a:rPr>
                        <a:t>écri</a:t>
                      </a:r>
                      <a:r>
                        <a:rPr lang="en-US" sz="1600" b="1" dirty="0" err="1">
                          <a:solidFill>
                            <a:schemeClr val="tx1"/>
                          </a:solidFill>
                          <a:latin typeface="Century Gothic" panose="020B0502020202020204" pitchFamily="34" charset="0"/>
                        </a:rPr>
                        <a:t>t</a:t>
                      </a:r>
                      <a:endParaRPr lang="en-US" sz="16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solidFill>
                            <a:schemeClr val="tx1"/>
                          </a:solidFill>
                          <a:latin typeface="Century Gothic" panose="020B0502020202020204" pitchFamily="34" charset="0"/>
                        </a:rPr>
                        <a:t>(s)he writes, is writing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9031107"/>
                  </a:ext>
                </a:extLst>
              </a:tr>
            </a:tbl>
          </a:graphicData>
        </a:graphic>
      </p:graphicFrame>
      <p:graphicFrame>
        <p:nvGraphicFramePr>
          <p:cNvPr id="26" name="Table 6">
            <a:extLst>
              <a:ext uri="{FF2B5EF4-FFF2-40B4-BE49-F238E27FC236}">
                <a16:creationId xmlns:a16="http://schemas.microsoft.com/office/drawing/2014/main" id="{D145BFA1-BD88-A245-89C1-2B285EF11D4E}"/>
              </a:ext>
            </a:extLst>
          </p:cNvPr>
          <p:cNvGraphicFramePr>
            <a:graphicFrameLocks noGrp="1"/>
          </p:cNvGraphicFramePr>
          <p:nvPr>
            <p:extLst>
              <p:ext uri="{D42A27DB-BD31-4B8C-83A1-F6EECF244321}">
                <p14:modId xmlns:p14="http://schemas.microsoft.com/office/powerpoint/2010/main" val="769591197"/>
              </p:ext>
            </p:extLst>
          </p:nvPr>
        </p:nvGraphicFramePr>
        <p:xfrm>
          <a:off x="2420575" y="5548624"/>
          <a:ext cx="4338955" cy="819840"/>
        </p:xfrm>
        <a:graphic>
          <a:graphicData uri="http://schemas.openxmlformats.org/drawingml/2006/table">
            <a:tbl>
              <a:tblPr firstRow="1" bandRow="1">
                <a:tableStyleId>{5C22544A-7EE6-4342-B048-85BDC9FD1C3A}</a:tableStyleId>
              </a:tblPr>
              <a:tblGrid>
                <a:gridCol w="1437749">
                  <a:extLst>
                    <a:ext uri="{9D8B030D-6E8A-4147-A177-3AD203B41FA5}">
                      <a16:colId xmlns:a16="http://schemas.microsoft.com/office/drawing/2014/main" val="1759181036"/>
                    </a:ext>
                  </a:extLst>
                </a:gridCol>
                <a:gridCol w="2901206">
                  <a:extLst>
                    <a:ext uri="{9D8B030D-6E8A-4147-A177-3AD203B41FA5}">
                      <a16:colId xmlns:a16="http://schemas.microsoft.com/office/drawing/2014/main" val="2195805677"/>
                    </a:ext>
                  </a:extLst>
                </a:gridCol>
              </a:tblGrid>
              <a:tr h="128936">
                <a:tc>
                  <a:txBody>
                    <a:bodyPr/>
                    <a:lstStyle/>
                    <a:p>
                      <a:r>
                        <a:rPr lang="en-US" sz="1600" dirty="0">
                          <a:solidFill>
                            <a:schemeClr val="tx1"/>
                          </a:solidFill>
                          <a:latin typeface="Century Gothic" panose="020B0502020202020204" pitchFamily="34" charset="0"/>
                        </a:rPr>
                        <a:t>je </a:t>
                      </a:r>
                      <a:r>
                        <a:rPr lang="en-US" sz="1600" b="0" dirty="0">
                          <a:solidFill>
                            <a:schemeClr val="tx1"/>
                          </a:solidFill>
                          <a:latin typeface="Century Gothic" panose="020B0502020202020204" pitchFamily="34" charset="0"/>
                        </a:rPr>
                        <a:t>di</a:t>
                      </a:r>
                      <a:r>
                        <a:rPr lang="en-US" sz="1600" b="1" dirty="0">
                          <a:solidFill>
                            <a:schemeClr val="tx1"/>
                          </a:solidFill>
                          <a:latin typeface="Century Gothic" panose="020B0502020202020204" pitchFamily="34" charset="0"/>
                        </a:rPr>
                        <a:t>s</a:t>
                      </a:r>
                      <a:endParaRPr lang="en-US" sz="1600"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chemeClr val="tx1"/>
                          </a:solidFill>
                          <a:latin typeface="Century Gothic" panose="020B0502020202020204" pitchFamily="34" charset="0"/>
                        </a:rPr>
                        <a:t>I say, am saying</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138629"/>
                  </a:ext>
                </a:extLst>
              </a:tr>
              <a:tr h="288000">
                <a:tc>
                  <a:txBody>
                    <a:bodyPr/>
                    <a:lstStyle/>
                    <a:p>
                      <a:r>
                        <a:rPr lang="en-US" sz="1600" b="1" dirty="0" err="1">
                          <a:solidFill>
                            <a:schemeClr val="tx1"/>
                          </a:solidFill>
                          <a:latin typeface="Century Gothic" panose="020B0502020202020204" pitchFamily="34" charset="0"/>
                        </a:rPr>
                        <a:t>tu</a:t>
                      </a:r>
                      <a:r>
                        <a:rPr lang="en-US" sz="1600" dirty="0">
                          <a:solidFill>
                            <a:schemeClr val="tx1"/>
                          </a:solidFill>
                          <a:latin typeface="Century Gothic" panose="020B0502020202020204" pitchFamily="34" charset="0"/>
                        </a:rPr>
                        <a:t> </a:t>
                      </a:r>
                      <a:r>
                        <a:rPr lang="en-US" sz="1600" dirty="0" err="1">
                          <a:solidFill>
                            <a:schemeClr val="tx1"/>
                          </a:solidFill>
                          <a:latin typeface="Century Gothic" panose="020B0502020202020204" pitchFamily="34" charset="0"/>
                        </a:rPr>
                        <a:t>li</a:t>
                      </a:r>
                      <a:r>
                        <a:rPr lang="en-US" sz="1600" b="1" dirty="0" err="1">
                          <a:solidFill>
                            <a:schemeClr val="tx1"/>
                          </a:solidFill>
                          <a:latin typeface="Century Gothic" panose="020B0502020202020204" pitchFamily="34" charset="0"/>
                        </a:rPr>
                        <a:t>s</a:t>
                      </a:r>
                      <a:endParaRPr lang="en-US" sz="1600" b="1" dirty="0">
                        <a:solidFill>
                          <a:schemeClr val="tx1"/>
                        </a:solidFill>
                        <a:latin typeface="Century Gothic" panose="020B0502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a:solidFill>
                            <a:schemeClr val="tx1"/>
                          </a:solidFill>
                          <a:latin typeface="Century Gothic" panose="020B0502020202020204" pitchFamily="34" charset="0"/>
                        </a:rPr>
                        <a:t>you read, </a:t>
                      </a:r>
                      <a:r>
                        <a:rPr lang="en-US" sz="1600" dirty="0">
                          <a:solidFill>
                            <a:schemeClr val="tx1"/>
                          </a:solidFill>
                          <a:latin typeface="Century Gothic" panose="020B0502020202020204" pitchFamily="34" charset="0"/>
                        </a:rPr>
                        <a:t>are reading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099041"/>
                  </a:ext>
                </a:extLst>
              </a:tr>
              <a:tr h="288000">
                <a:tc>
                  <a:txBody>
                    <a:bodyPr/>
                    <a:lstStyle/>
                    <a:p>
                      <a:r>
                        <a:rPr lang="en-US" sz="1600" b="1" dirty="0">
                          <a:solidFill>
                            <a:schemeClr val="tx1"/>
                          </a:solidFill>
                          <a:latin typeface="Century Gothic" panose="020B0502020202020204" pitchFamily="34" charset="0"/>
                        </a:rPr>
                        <a:t>il/</a:t>
                      </a:r>
                      <a:r>
                        <a:rPr lang="en-US" sz="1600" b="1" dirty="0" err="1">
                          <a:solidFill>
                            <a:schemeClr val="tx1"/>
                          </a:solidFill>
                          <a:latin typeface="Century Gothic" panose="020B0502020202020204" pitchFamily="34" charset="0"/>
                        </a:rPr>
                        <a:t>elle</a:t>
                      </a:r>
                      <a:r>
                        <a:rPr lang="en-US" sz="1600" b="1" dirty="0">
                          <a:solidFill>
                            <a:schemeClr val="tx1"/>
                          </a:solidFill>
                          <a:latin typeface="Century Gothic" panose="020B0502020202020204" pitchFamily="34" charset="0"/>
                        </a:rPr>
                        <a:t> </a:t>
                      </a:r>
                      <a:r>
                        <a:rPr lang="en-US" sz="1600" b="0" dirty="0" err="1">
                          <a:solidFill>
                            <a:schemeClr val="tx1"/>
                          </a:solidFill>
                          <a:latin typeface="Century Gothic" panose="020B0502020202020204" pitchFamily="34" charset="0"/>
                        </a:rPr>
                        <a:t>tradu</a:t>
                      </a:r>
                      <a:r>
                        <a:rPr lang="en-US" sz="1600" dirty="0" err="1">
                          <a:solidFill>
                            <a:schemeClr val="tx1"/>
                          </a:solidFill>
                          <a:latin typeface="Century Gothic" panose="020B0502020202020204" pitchFamily="34" charset="0"/>
                        </a:rPr>
                        <a:t>i</a:t>
                      </a:r>
                      <a:r>
                        <a:rPr lang="en-US" sz="1600" b="1" dirty="0" err="1">
                          <a:solidFill>
                            <a:schemeClr val="tx1"/>
                          </a:solidFill>
                          <a:latin typeface="Century Gothic" panose="020B0502020202020204" pitchFamily="34" charset="0"/>
                        </a:rPr>
                        <a:t>t</a:t>
                      </a:r>
                      <a:endParaRPr lang="en-US" sz="1600" b="1" dirty="0">
                        <a:solidFill>
                          <a:schemeClr val="tx1"/>
                        </a:solidFill>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a:solidFill>
                            <a:schemeClr val="tx1"/>
                          </a:solidFill>
                          <a:latin typeface="Century Gothic" panose="020B0502020202020204" pitchFamily="34" charset="0"/>
                        </a:rPr>
                        <a:t>(s)he translates, is translating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9031107"/>
                  </a:ext>
                </a:extLst>
              </a:tr>
            </a:tbl>
          </a:graphicData>
        </a:graphic>
      </p:graphicFrame>
      <p:pic>
        <p:nvPicPr>
          <p:cNvPr id="18" name="Picture 17" descr="A girl (Léa)">
            <a:extLst>
              <a:ext uri="{FF2B5EF4-FFF2-40B4-BE49-F238E27FC236}">
                <a16:creationId xmlns:a16="http://schemas.microsoft.com/office/drawing/2014/main" id="{429283DE-2849-443B-8B93-1BDE4AD2A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458" y="3416882"/>
            <a:ext cx="1173831" cy="1173831"/>
          </a:xfrm>
          <a:prstGeom prst="rect">
            <a:avLst/>
          </a:prstGeom>
        </p:spPr>
      </p:pic>
      <p:sp>
        <p:nvSpPr>
          <p:cNvPr id="3" name="Thought Bubble: Cloud 2">
            <a:extLst>
              <a:ext uri="{FF2B5EF4-FFF2-40B4-BE49-F238E27FC236}">
                <a16:creationId xmlns:a16="http://schemas.microsoft.com/office/drawing/2014/main" id="{E09B8523-C75F-4AEA-AF04-C88E0F23D0C8}"/>
              </a:ext>
            </a:extLst>
          </p:cNvPr>
          <p:cNvSpPr/>
          <p:nvPr/>
        </p:nvSpPr>
        <p:spPr>
          <a:xfrm>
            <a:off x="3677785" y="3558200"/>
            <a:ext cx="2489200" cy="1173831"/>
          </a:xfrm>
          <a:prstGeom prst="cloudCallout">
            <a:avLst>
              <a:gd name="adj1" fmla="val -59445"/>
              <a:gd name="adj2" fmla="val -18025"/>
            </a:avLst>
          </a:prstGeom>
          <a:solidFill>
            <a:schemeClr val="accent5"/>
          </a:solidFill>
          <a:ln w="12700" cap="flat" cmpd="sng" algn="ctr">
            <a:solidFill>
              <a:schemeClr val="tx1"/>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GB" sz="1600" b="0" i="0" u="none" strike="noStrike" kern="0" cap="none" spc="0" normalizeH="0" baseline="0" noProof="0" dirty="0">
                <a:ln>
                  <a:noFill/>
                </a:ln>
                <a:effectLst/>
                <a:uLnTx/>
                <a:uFillTx/>
                <a:latin typeface="Century Gothic" panose="020F0302020204030204"/>
                <a:ea typeface="+mn-ea"/>
                <a:cs typeface="+mn-cs"/>
              </a:rPr>
              <a:t>Je </a:t>
            </a:r>
            <a:r>
              <a:rPr kumimoji="0" lang="en-GB" sz="1600" b="0" i="0" u="none" strike="noStrike" kern="0" cap="none" spc="0" normalizeH="0" baseline="0" noProof="0" dirty="0" err="1">
                <a:ln>
                  <a:noFill/>
                </a:ln>
                <a:effectLst/>
                <a:uLnTx/>
                <a:uFillTx/>
                <a:latin typeface="Century Gothic" panose="020F0302020204030204"/>
                <a:ea typeface="+mn-ea"/>
                <a:cs typeface="+mn-cs"/>
              </a:rPr>
              <a:t>veux</a:t>
            </a:r>
            <a:r>
              <a:rPr kumimoji="0" lang="en-GB" sz="1600" b="0" i="0" u="none" strike="noStrike" kern="0" cap="none" spc="0" normalizeH="0" baseline="0" noProof="0" dirty="0">
                <a:ln>
                  <a:noFill/>
                </a:ln>
                <a:effectLst/>
                <a:uLnTx/>
                <a:uFillTx/>
                <a:latin typeface="Century Gothic" panose="020F0302020204030204"/>
                <a:ea typeface="+mn-ea"/>
                <a:cs typeface="+mn-cs"/>
              </a:rPr>
              <a:t> manger tout le gâteau</a:t>
            </a:r>
            <a:endParaRPr kumimoji="0" lang="fr-FR" sz="1600" b="0" i="0" u="none" strike="noStrike" kern="0" cap="none" spc="0" normalizeH="0" baseline="0" noProof="0" dirty="0">
              <a:ln>
                <a:noFill/>
              </a:ln>
              <a:effectLst/>
              <a:uLnTx/>
              <a:uFillTx/>
              <a:latin typeface="Century Gothic" panose="020F0302020204030204"/>
              <a:ea typeface="+mn-ea"/>
              <a:cs typeface="+mn-cs"/>
            </a:endParaRPr>
          </a:p>
        </p:txBody>
      </p:sp>
      <p:pic>
        <p:nvPicPr>
          <p:cNvPr id="3074" name="Picture 2" descr="Flat Cake Clip Art">
            <a:extLst>
              <a:ext uri="{FF2B5EF4-FFF2-40B4-BE49-F238E27FC236}">
                <a16:creationId xmlns:a16="http://schemas.microsoft.com/office/drawing/2014/main" id="{AD2874D1-0C77-4A88-A460-BD652E02D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861" y="3840189"/>
            <a:ext cx="1089620" cy="102061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60</a:t>
            </a:r>
          </a:p>
        </p:txBody>
      </p:sp>
      <p:pic>
        <p:nvPicPr>
          <p:cNvPr id="3076" name="Picture 4" descr="Paper Pencil Clip Art">
            <a:extLst>
              <a:ext uri="{FF2B5EF4-FFF2-40B4-BE49-F238E27FC236}">
                <a16:creationId xmlns:a16="http://schemas.microsoft.com/office/drawing/2014/main" id="{FB5EC186-3FC5-4251-A260-373DC31E93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51730">
            <a:off x="912205" y="7455982"/>
            <a:ext cx="536575" cy="5961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ack of books">
            <a:extLst>
              <a:ext uri="{FF2B5EF4-FFF2-40B4-BE49-F238E27FC236}">
                <a16:creationId xmlns:a16="http://schemas.microsoft.com/office/drawing/2014/main" id="{5343DE40-C8C8-498B-9895-F6874760C2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392" y="5600781"/>
            <a:ext cx="930316" cy="70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9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698F0C2-0629-1341-BE1B-BAA99CBA2317}"/>
              </a:ext>
            </a:extLst>
          </p:cNvPr>
          <p:cNvGraphicFramePr>
            <a:graphicFrameLocks noGrp="1"/>
          </p:cNvGraphicFramePr>
          <p:nvPr>
            <p:extLst>
              <p:ext uri="{D42A27DB-BD31-4B8C-83A1-F6EECF244321}">
                <p14:modId xmlns:p14="http://schemas.microsoft.com/office/powerpoint/2010/main" val="1008345744"/>
              </p:ext>
            </p:extLst>
          </p:nvPr>
        </p:nvGraphicFramePr>
        <p:xfrm>
          <a:off x="82871" y="102140"/>
          <a:ext cx="6660988" cy="8017462"/>
        </p:xfrm>
        <a:graphic>
          <a:graphicData uri="http://schemas.openxmlformats.org/drawingml/2006/table">
            <a:tbl>
              <a:tblPr firstRow="1" bandRow="1"/>
              <a:tblGrid>
                <a:gridCol w="1010603">
                  <a:extLst>
                    <a:ext uri="{9D8B030D-6E8A-4147-A177-3AD203B41FA5}">
                      <a16:colId xmlns:a16="http://schemas.microsoft.com/office/drawing/2014/main" val="20000"/>
                    </a:ext>
                  </a:extLst>
                </a:gridCol>
                <a:gridCol w="5650385">
                  <a:extLst>
                    <a:ext uri="{9D8B030D-6E8A-4147-A177-3AD203B41FA5}">
                      <a16:colId xmlns:a16="http://schemas.microsoft.com/office/drawing/2014/main" val="20001"/>
                    </a:ext>
                  </a:extLst>
                </a:gridCol>
              </a:tblGrid>
              <a:tr h="30871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baseline="0" dirty="0">
                          <a:solidFill>
                            <a:schemeClr val="tx1"/>
                          </a:solidFill>
                          <a:latin typeface="Century Gothic" panose="020B0502020202020204" pitchFamily="34" charset="0"/>
                          <a:cs typeface="Arial" panose="020B0604020202020204" pitchFamily="34" charset="0"/>
                        </a:rPr>
                        <a:t>Overview </a:t>
                      </a:r>
                      <a:endParaRPr lang="en-GB" sz="1400" dirty="0">
                        <a:solidFill>
                          <a:schemeClr val="tx1"/>
                        </a:solidFill>
                        <a:latin typeface="Century Gothic" panose="020B0502020202020204" pitchFamily="34" charset="0"/>
                        <a:cs typeface="Arial" panose="020B0604020202020204" pitchFamily="34" charset="0"/>
                      </a:endParaRPr>
                    </a:p>
                  </a:txBody>
                  <a:tcPr marR="0"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Theme / Topic</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Autumn </a:t>
                      </a:r>
                      <a:r>
                        <a:rPr lang="en-GB" sz="1400" baseline="0" dirty="0">
                          <a:solidFill>
                            <a:schemeClr val="tx1"/>
                          </a:solidFill>
                          <a:latin typeface="Century Gothic" panose="020B0502020202020204" pitchFamily="34" charset="0"/>
                          <a:cs typeface="Arial" panose="020B0604020202020204" pitchFamily="34" charset="0"/>
                        </a:rPr>
                        <a:t> </a:t>
                      </a:r>
                    </a:p>
                    <a:p>
                      <a:r>
                        <a:rPr lang="en-GB" sz="1400" baseline="0" dirty="0">
                          <a:solidFill>
                            <a:schemeClr val="tx1"/>
                          </a:solidFill>
                          <a:latin typeface="Century Gothic" panose="020B0502020202020204" pitchFamily="34" charset="0"/>
                          <a:cs typeface="Arial" panose="020B0604020202020204" pitchFamily="34" charset="0"/>
                        </a:rPr>
                        <a:t>Term 1</a:t>
                      </a:r>
                      <a:endParaRPr lang="en-GB" sz="1400" dirty="0">
                        <a:solidFill>
                          <a:schemeClr val="tx1"/>
                        </a:solidFill>
                        <a:latin typeface="Century Gothic" panose="020B0502020202020204" pitchFamily="34" charset="0"/>
                        <a:cs typeface="Arial" panose="020B0604020202020204" pitchFamily="34" charset="0"/>
                      </a:endParaRPr>
                    </a:p>
                  </a:txBody>
                  <a:tcPr marR="0" marT="0" marB="0">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nSpc>
                          <a:spcPct val="110000"/>
                        </a:lnSpc>
                        <a:spcAft>
                          <a:spcPts val="0"/>
                        </a:spcAft>
                        <a:buFontTx/>
                        <a:buNone/>
                      </a:pPr>
                      <a:r>
                        <a:rPr lang="en-GB" sz="1300" u="none" strike="noStrike" dirty="0">
                          <a:solidFill>
                            <a:schemeClr val="tx1"/>
                          </a:solidFill>
                          <a:effectLst/>
                          <a:latin typeface="Century Gothic" panose="020B0502020202020204" pitchFamily="34" charset="0"/>
                        </a:rPr>
                        <a:t>Asking how to say and write new words in French</a:t>
                      </a:r>
                    </a:p>
                    <a:p>
                      <a:pPr marL="0" lvl="0" indent="0">
                        <a:lnSpc>
                          <a:spcPct val="110000"/>
                        </a:lnSpc>
                        <a:spcAft>
                          <a:spcPts val="0"/>
                        </a:spcAft>
                        <a:buFontTx/>
                        <a:buNone/>
                      </a:pPr>
                      <a:r>
                        <a:rPr lang="en-GB" sz="1300" u="none" strike="noStrike" dirty="0">
                          <a:solidFill>
                            <a:schemeClr val="tx1"/>
                          </a:solidFill>
                          <a:effectLst/>
                          <a:latin typeface="Century Gothic" panose="020B0502020202020204" pitchFamily="34" charset="0"/>
                        </a:rPr>
                        <a:t>Distinguishing between being and having</a:t>
                      </a:r>
                    </a:p>
                    <a:p>
                      <a:pPr marL="0" marR="0" lvl="0" indent="0" algn="l" defTabSz="914400" rtl="0" eaLnBrk="1" fontAlgn="auto" latinLnBrk="0" hangingPunct="1">
                        <a:lnSpc>
                          <a:spcPct val="110000"/>
                        </a:lnSpc>
                        <a:spcBef>
                          <a:spcPts val="0"/>
                        </a:spcBef>
                        <a:spcAft>
                          <a:spcPts val="0"/>
                        </a:spcAft>
                        <a:buClrTx/>
                        <a:buSzTx/>
                        <a:buFontTx/>
                        <a:buNone/>
                        <a:tabLst/>
                        <a:defRPr/>
                      </a:pPr>
                      <a:r>
                        <a:rPr lang="en-GB" sz="1300" u="none" strike="noStrike" dirty="0">
                          <a:solidFill>
                            <a:schemeClr val="tx1"/>
                          </a:solidFill>
                          <a:effectLst/>
                          <a:latin typeface="Century Gothic" panose="020B0502020202020204" pitchFamily="34" charset="0"/>
                        </a:rPr>
                        <a:t>Talking about jobs</a:t>
                      </a:r>
                    </a:p>
                    <a:p>
                      <a:pPr marL="0" marR="0" lvl="0" indent="0" algn="l" defTabSz="914400" rtl="0" eaLnBrk="1" fontAlgn="auto" latinLnBrk="0" hangingPunct="1">
                        <a:lnSpc>
                          <a:spcPct val="110000"/>
                        </a:lnSpc>
                        <a:spcBef>
                          <a:spcPts val="0"/>
                        </a:spcBef>
                        <a:spcAft>
                          <a:spcPts val="0"/>
                        </a:spcAft>
                        <a:buClrTx/>
                        <a:buSzTx/>
                        <a:buFontTx/>
                        <a:buNone/>
                        <a:tabLst/>
                        <a:defRPr/>
                      </a:pPr>
                      <a:r>
                        <a:rPr lang="en-GB" sz="1300" u="none" strike="noStrike" dirty="0">
                          <a:solidFill>
                            <a:schemeClr val="tx1"/>
                          </a:solidFill>
                          <a:effectLst/>
                          <a:latin typeface="Century Gothic" panose="020B0502020202020204" pitchFamily="34" charset="0"/>
                        </a:rPr>
                        <a:t>Talking about what, when, where and why you celebrate</a:t>
                      </a:r>
                    </a:p>
                    <a:p>
                      <a:pPr marL="0" lvl="0" indent="0">
                        <a:lnSpc>
                          <a:spcPct val="110000"/>
                        </a:lnSpc>
                        <a:spcAft>
                          <a:spcPts val="0"/>
                        </a:spcAft>
                        <a:buFontTx/>
                        <a:buNone/>
                      </a:pPr>
                      <a:r>
                        <a:rPr lang="en-GB" sz="1300" u="none" strike="noStrike" dirty="0">
                          <a:solidFill>
                            <a:schemeClr val="tx1"/>
                          </a:solidFill>
                          <a:effectLst/>
                          <a:latin typeface="Century Gothic" panose="020B0502020202020204" pitchFamily="34" charset="0"/>
                        </a:rPr>
                        <a:t>Talking about how people celebrate</a:t>
                      </a:r>
                    </a:p>
                    <a:p>
                      <a:pPr marL="0" lvl="0" indent="0">
                        <a:lnSpc>
                          <a:spcPct val="110000"/>
                        </a:lnSpc>
                        <a:spcAft>
                          <a:spcPts val="0"/>
                        </a:spcAft>
                        <a:buFontTx/>
                        <a:buNone/>
                      </a:pPr>
                      <a:r>
                        <a:rPr lang="en-GB" sz="1300" u="none" strike="noStrike" dirty="0">
                          <a:solidFill>
                            <a:schemeClr val="tx1"/>
                          </a:solidFill>
                          <a:effectLst/>
                          <a:latin typeface="Century Gothic" panose="020B0502020202020204" pitchFamily="34" charset="0"/>
                        </a:rPr>
                        <a:t>What happens and doesn't happen</a:t>
                      </a:r>
                    </a:p>
                  </a:txBody>
                  <a:tcPr marT="0" marB="0">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1"/>
                  </a:ext>
                </a:extLst>
              </a:tr>
              <a:tr h="12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Autumn </a:t>
                      </a:r>
                      <a:r>
                        <a:rPr lang="en-GB" sz="1400" baseline="0" dirty="0">
                          <a:solidFill>
                            <a:schemeClr val="tx1"/>
                          </a:solidFill>
                          <a:latin typeface="Century Gothic" panose="020B0502020202020204" pitchFamily="34" charset="0"/>
                          <a:cs typeface="Arial" panose="020B0604020202020204" pitchFamily="34" charset="0"/>
                        </a:rPr>
                        <a:t> </a:t>
                      </a:r>
                    </a:p>
                    <a:p>
                      <a:r>
                        <a:rPr lang="en-GB" sz="1400" baseline="0" dirty="0">
                          <a:solidFill>
                            <a:schemeClr val="tx1"/>
                          </a:solidFill>
                          <a:latin typeface="Century Gothic" panose="020B0502020202020204" pitchFamily="34" charset="0"/>
                          <a:cs typeface="Arial" panose="020B0604020202020204" pitchFamily="34" charset="0"/>
                        </a:rPr>
                        <a:t>Term 2</a:t>
                      </a:r>
                      <a:endParaRPr lang="en-GB" sz="1400" dirty="0">
                        <a:solidFill>
                          <a:schemeClr val="tx1"/>
                        </a:solidFill>
                        <a:latin typeface="Century Gothic" panose="020B0502020202020204" pitchFamily="34" charset="0"/>
                        <a:cs typeface="Arial" panose="020B0604020202020204" pitchFamily="34" charset="0"/>
                      </a:endParaRPr>
                    </a:p>
                  </a:txBody>
                  <a:tcPr marR="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l" defTabSz="914400" rtl="0" eaLnBrk="1" latinLnBrk="0" hangingPunct="1">
                        <a:lnSpc>
                          <a:spcPct val="110000"/>
                        </a:lnSpc>
                        <a:spcAft>
                          <a:spcPts val="0"/>
                        </a:spcAft>
                        <a:buFontTx/>
                        <a:buNone/>
                      </a:pPr>
                      <a:r>
                        <a:rPr lang="en-GB" sz="1300" u="none" strike="noStrike" kern="1200" dirty="0">
                          <a:solidFill>
                            <a:schemeClr val="tx1"/>
                          </a:solidFill>
                          <a:effectLst/>
                          <a:latin typeface="Century Gothic" panose="020B0502020202020204" pitchFamily="34" charset="0"/>
                          <a:ea typeface="+mn-ea"/>
                          <a:cs typeface="+mn-cs"/>
                        </a:rPr>
                        <a:t>Talking about what you are doing today vs what you did yesterday</a:t>
                      </a:r>
                    </a:p>
                    <a:p>
                      <a:pPr marL="0" lvl="0" indent="0" algn="l" defTabSz="914400" rtl="0" eaLnBrk="1" latinLnBrk="0" hangingPunct="1">
                        <a:lnSpc>
                          <a:spcPct val="110000"/>
                        </a:lnSpc>
                        <a:spcAft>
                          <a:spcPts val="0"/>
                        </a:spcAft>
                        <a:buFontTx/>
                        <a:buNone/>
                      </a:pPr>
                      <a:r>
                        <a:rPr lang="en-GB" sz="1300" u="none" strike="noStrike" kern="1200" dirty="0">
                          <a:solidFill>
                            <a:schemeClr val="tx1"/>
                          </a:solidFill>
                          <a:effectLst/>
                          <a:latin typeface="Century Gothic" panose="020B0502020202020204" pitchFamily="34" charset="0"/>
                          <a:ea typeface="+mn-ea"/>
                          <a:cs typeface="+mn-cs"/>
                        </a:rPr>
                        <a:t>Sharing past experiences</a:t>
                      </a:r>
                    </a:p>
                    <a:p>
                      <a:pPr marL="0" lvl="0" indent="0" algn="l" defTabSz="914400" rtl="0" eaLnBrk="1" latinLnBrk="0" hangingPunct="1">
                        <a:lnSpc>
                          <a:spcPct val="110000"/>
                        </a:lnSpc>
                        <a:spcAft>
                          <a:spcPts val="0"/>
                        </a:spcAft>
                        <a:buFontTx/>
                        <a:buNone/>
                      </a:pPr>
                      <a:r>
                        <a:rPr lang="en-GB" sz="1300" u="none" strike="noStrike" kern="1200" dirty="0">
                          <a:solidFill>
                            <a:schemeClr val="tx1"/>
                          </a:solidFill>
                          <a:effectLst/>
                          <a:latin typeface="Century Gothic" panose="020B0502020202020204" pitchFamily="34" charset="0"/>
                          <a:ea typeface="+mn-ea"/>
                          <a:cs typeface="+mn-cs"/>
                        </a:rPr>
                        <a:t>People and places in the past</a:t>
                      </a:r>
                    </a:p>
                    <a:p>
                      <a:pPr marL="0" lvl="0" indent="0" algn="l" defTabSz="914400" rtl="0" eaLnBrk="1" latinLnBrk="0" hangingPunct="1">
                        <a:lnSpc>
                          <a:spcPct val="110000"/>
                        </a:lnSpc>
                        <a:spcAft>
                          <a:spcPts val="0"/>
                        </a:spcAft>
                        <a:buFontTx/>
                        <a:buNone/>
                      </a:pPr>
                      <a:r>
                        <a:rPr lang="en-GB" sz="1300" u="none" strike="noStrike" kern="1200" dirty="0">
                          <a:solidFill>
                            <a:schemeClr val="tx1"/>
                          </a:solidFill>
                          <a:effectLst/>
                          <a:latin typeface="Century Gothic" panose="020B0502020202020204" pitchFamily="34" charset="0"/>
                          <a:ea typeface="+mn-ea"/>
                          <a:cs typeface="+mn-cs"/>
                        </a:rPr>
                        <a:t>Asking about what happened in the past</a:t>
                      </a:r>
                    </a:p>
                    <a:p>
                      <a:pPr marL="0" marR="0" lvl="0" indent="0" algn="l" defTabSz="914400" rtl="0" eaLnBrk="1" fontAlgn="auto" latinLnBrk="0" hangingPunct="1">
                        <a:lnSpc>
                          <a:spcPct val="110000"/>
                        </a:lnSpc>
                        <a:spcBef>
                          <a:spcPts val="0"/>
                        </a:spcBef>
                        <a:spcAft>
                          <a:spcPts val="0"/>
                        </a:spcAft>
                        <a:buClrTx/>
                        <a:buSzTx/>
                        <a:buFontTx/>
                        <a:buNone/>
                        <a:tabLst/>
                        <a:defRPr/>
                      </a:pPr>
                      <a:r>
                        <a:rPr lang="en-GB" sz="1300" dirty="0">
                          <a:latin typeface="Century Gothic" panose="020B0502020202020204" pitchFamily="34" charset="0"/>
                        </a:rPr>
                        <a:t>Extended reading: journalistic text</a:t>
                      </a:r>
                    </a:p>
                    <a:p>
                      <a:pPr marL="0" lvl="0" indent="0" algn="l" defTabSz="914400" rtl="0" eaLnBrk="1" latinLnBrk="0" hangingPunct="1">
                        <a:lnSpc>
                          <a:spcPct val="110000"/>
                        </a:lnSpc>
                        <a:spcAft>
                          <a:spcPts val="0"/>
                        </a:spcAft>
                        <a:buFontTx/>
                        <a:buNone/>
                      </a:pPr>
                      <a:r>
                        <a:rPr lang="en-GB" sz="1300" u="none" strike="noStrike" kern="1200" dirty="0">
                          <a:solidFill>
                            <a:schemeClr val="tx1"/>
                          </a:solidFill>
                          <a:effectLst/>
                          <a:latin typeface="Century Gothic" panose="020B0502020202020204" pitchFamily="34" charset="0"/>
                          <a:ea typeface="+mn-ea"/>
                          <a:cs typeface="+mn-cs"/>
                        </a:rPr>
                        <a:t>Talking about what you do in your free time and where you do it</a:t>
                      </a:r>
                    </a:p>
                    <a:p>
                      <a:pPr marL="0" lvl="0" indent="0" algn="l" defTabSz="914400" rtl="0" eaLnBrk="1" latinLnBrk="0" hangingPunct="1">
                        <a:lnSpc>
                          <a:spcPct val="110000"/>
                        </a:lnSpc>
                        <a:spcAft>
                          <a:spcPts val="0"/>
                        </a:spcAft>
                        <a:buFontTx/>
                        <a:buNone/>
                      </a:pPr>
                      <a:r>
                        <a:rPr lang="en-GB" sz="1300" u="none" strike="noStrike" kern="1200" dirty="0">
                          <a:solidFill>
                            <a:schemeClr val="tx1"/>
                          </a:solidFill>
                          <a:effectLst/>
                          <a:latin typeface="Century Gothic" panose="020B0502020202020204" pitchFamily="34" charset="0"/>
                          <a:ea typeface="+mn-ea"/>
                          <a:cs typeface="+mn-cs"/>
                        </a:rPr>
                        <a:t>Talking about parts and wholes</a:t>
                      </a:r>
                    </a:p>
                  </a:txBody>
                  <a:tcPr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400" dirty="0">
                          <a:solidFill>
                            <a:schemeClr val="tx1"/>
                          </a:solidFill>
                          <a:latin typeface="Century Gothic" panose="020B0502020202020204" pitchFamily="34" charset="0"/>
                          <a:cs typeface="Arial" panose="020B0604020202020204" pitchFamily="34" charset="0"/>
                        </a:rPr>
                        <a:t>Spring </a:t>
                      </a:r>
                      <a:br>
                        <a:rPr lang="en-GB" sz="1400" dirty="0">
                          <a:solidFill>
                            <a:schemeClr val="tx1"/>
                          </a:solidFill>
                          <a:latin typeface="Century Gothic" panose="020B0502020202020204" pitchFamily="34" charset="0"/>
                          <a:cs typeface="Arial" panose="020B0604020202020204" pitchFamily="34" charset="0"/>
                        </a:rPr>
                      </a:br>
                      <a:r>
                        <a:rPr lang="en-GB" sz="1400" dirty="0">
                          <a:solidFill>
                            <a:schemeClr val="tx1"/>
                          </a:solidFill>
                          <a:latin typeface="Century Gothic" panose="020B0502020202020204" pitchFamily="34" charset="0"/>
                          <a:cs typeface="Arial" panose="020B0604020202020204" pitchFamily="34" charset="0"/>
                        </a:rPr>
                        <a:t>Term 1</a:t>
                      </a:r>
                    </a:p>
                  </a:txBody>
                  <a:tcPr marR="0"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p>
                      <a:pPr>
                        <a:lnSpc>
                          <a:spcPct val="110000"/>
                        </a:lnSpc>
                      </a:pPr>
                      <a:r>
                        <a:rPr lang="en-GB" sz="1300" dirty="0">
                          <a:latin typeface="Century Gothic" panose="020B0502020202020204" pitchFamily="34" charset="0"/>
                        </a:rPr>
                        <a:t>Talking about nouns you can't count</a:t>
                      </a:r>
                    </a:p>
                    <a:p>
                      <a:pPr>
                        <a:lnSpc>
                          <a:spcPct val="110000"/>
                        </a:lnSpc>
                      </a:pPr>
                      <a:r>
                        <a:rPr lang="en-GB" sz="1300" dirty="0">
                          <a:latin typeface="Century Gothic" panose="020B0502020202020204" pitchFamily="34" charset="0"/>
                        </a:rPr>
                        <a:t>What is it like? </a:t>
                      </a:r>
                    </a:p>
                    <a:p>
                      <a:pPr>
                        <a:lnSpc>
                          <a:spcPct val="110000"/>
                        </a:lnSpc>
                      </a:pPr>
                      <a:r>
                        <a:rPr lang="en-GB" sz="1300" dirty="0">
                          <a:latin typeface="Century Gothic" panose="020B0502020202020204" pitchFamily="34" charset="0"/>
                        </a:rPr>
                        <a:t>Saying what you do or did in a typical day</a:t>
                      </a:r>
                    </a:p>
                    <a:p>
                      <a:pPr>
                        <a:lnSpc>
                          <a:spcPct val="110000"/>
                        </a:lnSpc>
                      </a:pPr>
                      <a:r>
                        <a:rPr lang="en-GB" sz="1300" dirty="0">
                          <a:latin typeface="Century Gothic" panose="020B0502020202020204" pitchFamily="34" charset="0"/>
                        </a:rPr>
                        <a:t>Talking about what groups of people do</a:t>
                      </a:r>
                    </a:p>
                    <a:p>
                      <a:pPr>
                        <a:lnSpc>
                          <a:spcPct val="110000"/>
                        </a:lnSpc>
                      </a:pPr>
                      <a:r>
                        <a:rPr lang="en-GB" sz="1300" dirty="0">
                          <a:latin typeface="Century Gothic" panose="020B0502020202020204" pitchFamily="34" charset="0"/>
                        </a:rPr>
                        <a:t>Formal and informal situations: Talking to people you do and don't know</a:t>
                      </a:r>
                    </a:p>
                  </a:txBody>
                  <a:tcPr marT="0" marB="0">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3"/>
                  </a:ext>
                </a:extLst>
              </a:tr>
              <a:tr h="12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Spring </a:t>
                      </a:r>
                      <a:br>
                        <a:rPr lang="en-GB" sz="1400" dirty="0">
                          <a:solidFill>
                            <a:schemeClr val="tx1"/>
                          </a:solidFill>
                          <a:latin typeface="Century Gothic" panose="020B0502020202020204" pitchFamily="34" charset="0"/>
                          <a:cs typeface="Arial" panose="020B0604020202020204" pitchFamily="34" charset="0"/>
                        </a:rPr>
                      </a:br>
                      <a:r>
                        <a:rPr lang="en-GB" sz="1400" dirty="0">
                          <a:solidFill>
                            <a:schemeClr val="tx1"/>
                          </a:solidFill>
                          <a:latin typeface="Century Gothic" panose="020B0502020202020204" pitchFamily="34" charset="0"/>
                          <a:cs typeface="Arial" panose="020B0604020202020204" pitchFamily="34" charset="0"/>
                        </a:rPr>
                        <a:t>Term 2</a:t>
                      </a:r>
                    </a:p>
                  </a:txBody>
                  <a:tcPr marR="0" marT="0" marB="0">
                    <a:lnL w="12700" cmpd="sng">
                      <a:solidFill>
                        <a:srgbClr val="A5A5A5"/>
                      </a:solidFill>
                    </a:lnL>
                    <a:lnR w="12700" cmpd="sng">
                      <a:solidFill>
                        <a:srgbClr val="A5A5A5"/>
                      </a:solidFill>
                    </a:lnR>
                    <a:lnT w="12700" cmpd="sng">
                      <a:solidFill>
                        <a:srgbClr val="A5A5A5"/>
                      </a:solidFill>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en-GB" sz="1300" dirty="0">
                          <a:latin typeface="Century Gothic" panose="020B0502020202020204" pitchFamily="34" charset="0"/>
                        </a:rPr>
                        <a:t>Talking about what you and others do at school</a:t>
                      </a:r>
                    </a:p>
                    <a:p>
                      <a:pPr>
                        <a:lnSpc>
                          <a:spcPct val="110000"/>
                        </a:lnSpc>
                      </a:pPr>
                      <a:r>
                        <a:rPr lang="en-GB" sz="1300" dirty="0">
                          <a:latin typeface="Century Gothic" panose="020B0502020202020204" pitchFamily="34" charset="0"/>
                        </a:rPr>
                        <a:t>Talking about what you are doing this week and what you do every week</a:t>
                      </a:r>
                    </a:p>
                    <a:p>
                      <a:pPr>
                        <a:lnSpc>
                          <a:spcPct val="110000"/>
                        </a:lnSpc>
                      </a:pPr>
                      <a:r>
                        <a:rPr lang="en-GB" sz="1300" dirty="0">
                          <a:latin typeface="Century Gothic" panose="020B0502020202020204" pitchFamily="34" charset="0"/>
                        </a:rPr>
                        <a:t>What is it like? Describing more than one thing</a:t>
                      </a:r>
                    </a:p>
                    <a:p>
                      <a:pPr>
                        <a:lnSpc>
                          <a:spcPct val="110000"/>
                        </a:lnSpc>
                      </a:pPr>
                      <a:r>
                        <a:rPr lang="en-GB" sz="1300" dirty="0">
                          <a:latin typeface="Century Gothic" panose="020B0502020202020204" pitchFamily="34" charset="0"/>
                        </a:rPr>
                        <a:t>Talking about what you can, must, will and want to do</a:t>
                      </a:r>
                    </a:p>
                  </a:txBody>
                  <a:tcPr marT="0" marB="0">
                    <a:lnL w="12700" cmpd="sng">
                      <a:solidFill>
                        <a:srgbClr val="A5A5A5"/>
                      </a:solidFill>
                    </a:lnL>
                    <a:lnR w="12700" cmpd="sng">
                      <a:solidFill>
                        <a:srgbClr val="A5A5A5"/>
                      </a:solidFill>
                    </a:lnR>
                    <a:lnT w="12700" cmpd="sng">
                      <a:solidFill>
                        <a:srgbClr val="A5A5A5"/>
                      </a:solidFill>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4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Summer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Term 1</a:t>
                      </a:r>
                    </a:p>
                  </a:txBody>
                  <a:tcPr marR="0" marT="0" marB="0">
                    <a:lnL w="12700" cmpd="sng">
                      <a:solidFill>
                        <a:srgbClr val="A5A5A5"/>
                      </a:solidFill>
                    </a:lnL>
                    <a:lnR w="12700" cap="flat" cmpd="sng" algn="ctr">
                      <a:solidFill>
                        <a:srgbClr val="A5A5A5"/>
                      </a:solidFill>
                      <a:prstDash val="solid"/>
                      <a:round/>
                      <a:headEnd type="none" w="med" len="med"/>
                      <a:tailEnd type="none" w="med" len="med"/>
                    </a:lnR>
                    <a:lnT w="12700" cmpd="sng">
                      <a:solidFill>
                        <a:srgbClr val="A5A5A5"/>
                      </a:solidFill>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nSpc>
                          <a:spcPct val="110000"/>
                        </a:lnSpc>
                      </a:pPr>
                      <a:r>
                        <a:rPr lang="en-GB" sz="1300" dirty="0">
                          <a:latin typeface="Century Gothic" panose="020B0502020202020204" pitchFamily="34" charset="0"/>
                        </a:rPr>
                        <a:t>What is it like? Comparing things</a:t>
                      </a:r>
                    </a:p>
                    <a:p>
                      <a:pPr>
                        <a:lnSpc>
                          <a:spcPct val="110000"/>
                        </a:lnSpc>
                      </a:pPr>
                      <a:r>
                        <a:rPr lang="en-GB" sz="1300" dirty="0">
                          <a:latin typeface="Century Gothic" panose="020B0502020202020204" pitchFamily="34" charset="0"/>
                        </a:rPr>
                        <a:t>Talking about how groups of people do things</a:t>
                      </a:r>
                    </a:p>
                    <a:p>
                      <a:pPr>
                        <a:lnSpc>
                          <a:spcPct val="110000"/>
                        </a:lnSpc>
                      </a:pPr>
                      <a:r>
                        <a:rPr lang="en-GB" sz="1300" dirty="0">
                          <a:latin typeface="Century Gothic" panose="020B0502020202020204" pitchFamily="34" charset="0"/>
                        </a:rPr>
                        <a:t>Comparing how people do things</a:t>
                      </a:r>
                    </a:p>
                    <a:p>
                      <a:pPr>
                        <a:lnSpc>
                          <a:spcPct val="110000"/>
                        </a:lnSpc>
                      </a:pPr>
                      <a:r>
                        <a:rPr lang="en-GB" sz="1300" dirty="0">
                          <a:latin typeface="Century Gothic" panose="020B0502020202020204" pitchFamily="34" charset="0"/>
                        </a:rPr>
                        <a:t>Communicating in other languages</a:t>
                      </a:r>
                    </a:p>
                    <a:p>
                      <a:pPr>
                        <a:lnSpc>
                          <a:spcPct val="110000"/>
                        </a:lnSpc>
                      </a:pPr>
                      <a:endParaRPr lang="en-GB" sz="1300" dirty="0">
                        <a:latin typeface="Century Gothic" panose="020B0502020202020204" pitchFamily="34" charset="0"/>
                      </a:endParaRPr>
                    </a:p>
                  </a:txBody>
                  <a:tcPr marT="0" marB="0">
                    <a:lnL w="12700" cap="flat" cmpd="sng" algn="ctr">
                      <a:solidFill>
                        <a:srgbClr val="A5A5A5"/>
                      </a:solidFill>
                      <a:prstDash val="solid"/>
                      <a:round/>
                      <a:headEnd type="none" w="med" len="med"/>
                      <a:tailEnd type="none" w="med" len="med"/>
                    </a:lnL>
                    <a:lnR w="12700" cmpd="sng">
                      <a:solidFill>
                        <a:srgbClr val="A5A5A5"/>
                      </a:solidFill>
                    </a:lnR>
                    <a:lnT w="12700" cmpd="sng">
                      <a:solidFill>
                        <a:srgbClr val="A5A5A5"/>
                      </a:solidFill>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654728280"/>
                  </a:ext>
                </a:extLst>
              </a:tr>
              <a:tr h="12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Summer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entury Gothic" panose="020B0502020202020204" pitchFamily="34" charset="0"/>
                          <a:cs typeface="Arial" panose="020B0604020202020204" pitchFamily="34" charset="0"/>
                        </a:rPr>
                        <a:t>Term 2</a:t>
                      </a:r>
                    </a:p>
                  </a:txBody>
                  <a:tcPr marR="0" marT="0" marB="0">
                    <a:lnL w="12700" cmpd="sng">
                      <a:solidFill>
                        <a:srgbClr val="A5A5A5"/>
                      </a:solidFill>
                    </a:lnL>
                    <a:lnR w="12700" cap="flat" cmpd="sng" algn="ctr">
                      <a:solidFill>
                        <a:srgbClr val="A5A5A5"/>
                      </a:solidFill>
                      <a:prstDash val="solid"/>
                      <a:round/>
                      <a:headEnd type="none" w="med" len="med"/>
                      <a:tailEnd type="none" w="med" len="med"/>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p>
                      <a:pPr>
                        <a:lnSpc>
                          <a:spcPct val="110000"/>
                        </a:lnSpc>
                      </a:pPr>
                      <a:r>
                        <a:rPr lang="en-GB" sz="1300" dirty="0">
                          <a:latin typeface="Century Gothic" panose="020B0502020202020204" pitchFamily="34" charset="0"/>
                        </a:rPr>
                        <a:t>Communicating in other languages</a:t>
                      </a:r>
                    </a:p>
                    <a:p>
                      <a:pPr>
                        <a:lnSpc>
                          <a:spcPct val="110000"/>
                        </a:lnSpc>
                      </a:pPr>
                      <a:r>
                        <a:rPr lang="en-GB" sz="1300" dirty="0">
                          <a:latin typeface="Century Gothic" panose="020B0502020202020204" pitchFamily="34" charset="0"/>
                        </a:rPr>
                        <a:t>Talking about the environment</a:t>
                      </a:r>
                    </a:p>
                    <a:p>
                      <a:pPr>
                        <a:lnSpc>
                          <a:spcPct val="110000"/>
                        </a:lnSpc>
                      </a:pPr>
                      <a:r>
                        <a:rPr lang="en-GB" sz="1300" dirty="0">
                          <a:latin typeface="Century Gothic" panose="020B0502020202020204" pitchFamily="34" charset="0"/>
                        </a:rPr>
                        <a:t>Talking about what groups of people did</a:t>
                      </a:r>
                    </a:p>
                    <a:p>
                      <a:pPr>
                        <a:lnSpc>
                          <a:spcPct val="110000"/>
                        </a:lnSpc>
                      </a:pPr>
                      <a:r>
                        <a:rPr lang="en-GB" sz="1300" dirty="0">
                          <a:latin typeface="Century Gothic" panose="020B0502020202020204" pitchFamily="34" charset="0"/>
                        </a:rPr>
                        <a:t>Talking about what you did and have done</a:t>
                      </a:r>
                    </a:p>
                    <a:p>
                      <a:pPr>
                        <a:lnSpc>
                          <a:spcPct val="110000"/>
                        </a:lnSpc>
                      </a:pPr>
                      <a:r>
                        <a:rPr lang="en-GB" sz="1300" dirty="0">
                          <a:latin typeface="Century Gothic" panose="020B0502020202020204" pitchFamily="34" charset="0"/>
                        </a:rPr>
                        <a:t>Asking about what you did and have done</a:t>
                      </a:r>
                    </a:p>
                    <a:p>
                      <a:pPr>
                        <a:lnSpc>
                          <a:spcPct val="110000"/>
                        </a:lnSpc>
                      </a:pPr>
                      <a:r>
                        <a:rPr lang="en-GB" sz="1300" dirty="0">
                          <a:latin typeface="Century Gothic" panose="020B0502020202020204" pitchFamily="34" charset="0"/>
                        </a:rPr>
                        <a:t>Extended reading: poetry</a:t>
                      </a:r>
                    </a:p>
                  </a:txBody>
                  <a:tcPr marT="0" marB="0">
                    <a:lnL w="12700" cap="flat" cmpd="sng" algn="ctr">
                      <a:solidFill>
                        <a:srgbClr val="A5A5A5"/>
                      </a:solidFill>
                      <a:prstDash val="solid"/>
                      <a:round/>
                      <a:headEnd type="none" w="med" len="med"/>
                      <a:tailEnd type="none" w="med" len="med"/>
                    </a:lnL>
                    <a:lnR w="12700" cmpd="sng">
                      <a:solidFill>
                        <a:srgbClr val="A5A5A5"/>
                      </a:solidFill>
                    </a:lnR>
                    <a:lnT w="12700" cmpd="sng">
                      <a:solidFill>
                        <a:srgbClr val="A5A5A5"/>
                      </a:solidFill>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1345018"/>
                  </a:ext>
                </a:extLst>
              </a:tr>
            </a:tbl>
          </a:graphicData>
        </a:graphic>
      </p:graphicFrame>
      <p:sp>
        <p:nvSpPr>
          <p:cNvPr id="2" name="Slide Number Placeholder 1">
            <a:extLst>
              <a:ext uri="{FF2B5EF4-FFF2-40B4-BE49-F238E27FC236}">
                <a16:creationId xmlns:a16="http://schemas.microsoft.com/office/drawing/2014/main" id="{EA873768-414D-45EC-BC1F-B9BBCEE38269}"/>
              </a:ext>
            </a:extLst>
          </p:cNvPr>
          <p:cNvSpPr>
            <a:spLocks noGrp="1"/>
          </p:cNvSpPr>
          <p:nvPr>
            <p:ph type="sldNum" sz="quarter" idx="12"/>
          </p:nvPr>
        </p:nvSpPr>
        <p:spPr>
          <a:xfrm>
            <a:off x="5184000" y="8784000"/>
            <a:ext cx="1600200" cy="635000"/>
          </a:xfrm>
        </p:spPr>
        <p:txBody>
          <a:bodyPr/>
          <a:lstStyle/>
          <a:p>
            <a:r>
              <a:rPr lang="en-GB" altLang="en-US" b="1" dirty="0">
                <a:solidFill>
                  <a:srgbClr val="000000"/>
                </a:solidFill>
                <a:latin typeface="Century Gothic" panose="020B0502020202020204" pitchFamily="34" charset="0"/>
              </a:rPr>
              <a:t>2</a:t>
            </a:r>
          </a:p>
        </p:txBody>
      </p:sp>
    </p:spTree>
    <p:extLst>
      <p:ext uri="{BB962C8B-B14F-4D97-AF65-F5344CB8AC3E}">
        <p14:creationId xmlns:p14="http://schemas.microsoft.com/office/powerpoint/2010/main" val="3539722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7D3DE4-1B8E-4EF9-A0F4-FAE19AE97A2E}"/>
              </a:ext>
            </a:extLst>
          </p:cNvPr>
          <p:cNvSpPr/>
          <p:nvPr/>
        </p:nvSpPr>
        <p:spPr>
          <a:xfrm>
            <a:off x="5021041"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2" name="Rectangle 1">
            <a:extLst>
              <a:ext uri="{FF2B5EF4-FFF2-40B4-BE49-F238E27FC236}">
                <a16:creationId xmlns:a16="http://schemas.microsoft.com/office/drawing/2014/main" id="{62EBD834-1E2D-44FA-960B-D5E01CB2C65F}"/>
              </a:ext>
            </a:extLst>
          </p:cNvPr>
          <p:cNvSpPr/>
          <p:nvPr/>
        </p:nvSpPr>
        <p:spPr>
          <a:xfrm>
            <a:off x="108000" y="145318"/>
            <a:ext cx="3584577" cy="65415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8"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61</a:t>
            </a:r>
          </a:p>
        </p:txBody>
      </p:sp>
      <p:sp>
        <p:nvSpPr>
          <p:cNvPr id="26" name="Rounded Rectangle 25"/>
          <p:cNvSpPr/>
          <p:nvPr/>
        </p:nvSpPr>
        <p:spPr>
          <a:xfrm>
            <a:off x="3429000" y="7898646"/>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8.3.1.1 &amp; 8.2.1.1</a:t>
            </a:r>
          </a:p>
          <a:p>
            <a:pPr algn="ctr"/>
            <a:endParaRPr lang="en-GB" sz="1400" b="1" dirty="0">
              <a:solidFill>
                <a:srgbClr val="000000"/>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31157686"/>
              </p:ext>
            </p:extLst>
          </p:nvPr>
        </p:nvGraphicFramePr>
        <p:xfrm>
          <a:off x="885728" y="2684194"/>
          <a:ext cx="4938963" cy="3711840"/>
        </p:xfrm>
        <a:graphic>
          <a:graphicData uri="http://schemas.openxmlformats.org/drawingml/2006/table">
            <a:tbl>
              <a:tblPr>
                <a:tableStyleId>{5940675A-B579-460E-94D1-54222C63F5DA}</a:tableStyleId>
              </a:tblPr>
              <a:tblGrid>
                <a:gridCol w="554650">
                  <a:extLst>
                    <a:ext uri="{9D8B030D-6E8A-4147-A177-3AD203B41FA5}">
                      <a16:colId xmlns:a16="http://schemas.microsoft.com/office/drawing/2014/main" val="2510458304"/>
                    </a:ext>
                  </a:extLst>
                </a:gridCol>
                <a:gridCol w="1802425">
                  <a:extLst>
                    <a:ext uri="{9D8B030D-6E8A-4147-A177-3AD203B41FA5}">
                      <a16:colId xmlns:a16="http://schemas.microsoft.com/office/drawing/2014/main" val="2576834893"/>
                    </a:ext>
                  </a:extLst>
                </a:gridCol>
                <a:gridCol w="2581888">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décrire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describe, describing</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traduire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translate, translating</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il/elle lit</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he/she reads, is reading</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communauté</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community</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culture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culture</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l’expérience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experience</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l’information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information</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produit</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product</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programme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schedule</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tout(e)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all, the whole (m/f)</a:t>
                      </a:r>
                    </a:p>
                  </a:txBody>
                  <a:tcPr marL="90000" marR="90000" marT="46800" marB="46800" anchor="b"/>
                </a:tc>
                <a:extLst>
                  <a:ext uri="{0D108BD9-81ED-4DB2-BD59-A6C34878D82A}">
                    <a16:rowId xmlns:a16="http://schemas.microsoft.com/office/drawing/2014/main" val="4091572625"/>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tous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all, the whole (</a:t>
                      </a:r>
                      <a:r>
                        <a:rPr lang="en-GB" sz="1600" dirty="0" err="1">
                          <a:effectLst/>
                          <a:latin typeface="Century Gothic" panose="020B0502020202020204" pitchFamily="34" charset="0"/>
                        </a:rPr>
                        <a:t>mpl</a:t>
                      </a:r>
                      <a:r>
                        <a:rPr lang="en-GB" sz="1600" dirty="0">
                          <a:effectLst/>
                          <a:latin typeface="Century Gothic" panose="020B0502020202020204" pitchFamily="34" charset="0"/>
                        </a:rPr>
                        <a:t>)</a:t>
                      </a:r>
                    </a:p>
                  </a:txBody>
                  <a:tcPr marL="90000" marR="90000" marT="46800" marB="46800" anchor="b"/>
                </a:tc>
                <a:extLst>
                  <a:ext uri="{0D108BD9-81ED-4DB2-BD59-A6C34878D82A}">
                    <a16:rowId xmlns:a16="http://schemas.microsoft.com/office/drawing/2014/main" val="265437678"/>
                  </a:ext>
                </a:extLst>
              </a:tr>
            </a:tbl>
          </a:graphicData>
        </a:graphic>
      </p:graphicFrame>
      <p:pic>
        <p:nvPicPr>
          <p:cNvPr id="12" name="Picture 12" descr="Community, Crowd, Group, Man, Men, Women, Woman, People">
            <a:extLst>
              <a:ext uri="{FF2B5EF4-FFF2-40B4-BE49-F238E27FC236}">
                <a16:creationId xmlns:a16="http://schemas.microsoft.com/office/drawing/2014/main" id="{81BAE8D4-6719-3442-B123-2D5ACD75E9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141" y="1167206"/>
            <a:ext cx="2630900" cy="1315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Information, Info, Tips, Icon">
            <a:extLst>
              <a:ext uri="{FF2B5EF4-FFF2-40B4-BE49-F238E27FC236}">
                <a16:creationId xmlns:a16="http://schemas.microsoft.com/office/drawing/2014/main" id="{24DA47DC-3922-AB44-BF37-39134C8FE2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2340" y="1216245"/>
            <a:ext cx="1173585" cy="1173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Calendar, Date, Month, Day, Week, Schedule, Reminder">
            <a:extLst>
              <a:ext uri="{FF2B5EF4-FFF2-40B4-BE49-F238E27FC236}">
                <a16:creationId xmlns:a16="http://schemas.microsoft.com/office/drawing/2014/main" id="{B41BC8DD-9389-0C49-80A5-1EEC102A028B}"/>
              </a:ext>
            </a:extLst>
          </p:cNvPr>
          <p:cNvPicPr>
            <a:picLocks noChangeAspect="1" noChangeArrowheads="1"/>
          </p:cNvPicPr>
          <p:nvPr/>
        </p:nvPicPr>
        <p:blipFill>
          <a:blip r:embed="rId5" cstate="print">
            <a:clrChange>
              <a:clrFrom>
                <a:srgbClr val="B2EBF2"/>
              </a:clrFrom>
              <a:clrTo>
                <a:srgbClr val="B2EBF2">
                  <a:alpha val="0"/>
                </a:srgbClr>
              </a:clrTo>
            </a:clrChange>
            <a:extLst>
              <a:ext uri="{28A0092B-C50C-407E-A947-70E740481C1C}">
                <a14:useLocalDpi xmlns:a14="http://schemas.microsoft.com/office/drawing/2010/main" val="0"/>
              </a:ext>
            </a:extLst>
          </a:blip>
          <a:srcRect/>
          <a:stretch>
            <a:fillRect/>
          </a:stretch>
        </p:blipFill>
        <p:spPr bwMode="auto">
          <a:xfrm>
            <a:off x="230380" y="1028282"/>
            <a:ext cx="2346710" cy="1713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aris, French, France, Scrapbooking, Building, Travel">
            <a:extLst>
              <a:ext uri="{FF2B5EF4-FFF2-40B4-BE49-F238E27FC236}">
                <a16:creationId xmlns:a16="http://schemas.microsoft.com/office/drawing/2014/main" id="{652969FB-B081-F64D-A432-D44D7934B0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5286" y="6517800"/>
            <a:ext cx="2039845" cy="14321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QR code">
            <a:extLst>
              <a:ext uri="{FF2B5EF4-FFF2-40B4-BE49-F238E27FC236}">
                <a16:creationId xmlns:a16="http://schemas.microsoft.com/office/drawing/2014/main" id="{6D251D5F-40DA-2048-A632-BF4892EDA99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49830" y="7683264"/>
            <a:ext cx="1305378" cy="1305378"/>
          </a:xfrm>
          <a:prstGeom prst="rect">
            <a:avLst/>
          </a:prstGeom>
        </p:spPr>
      </p:pic>
      <p:sp>
        <p:nvSpPr>
          <p:cNvPr id="4" name="Title 3">
            <a:extLst>
              <a:ext uri="{FF2B5EF4-FFF2-40B4-BE49-F238E27FC236}">
                <a16:creationId xmlns:a16="http://schemas.microsoft.com/office/drawing/2014/main" id="{66A69CBE-48E1-A847-A55E-F19C309F4B28}"/>
              </a:ext>
            </a:extLst>
          </p:cNvPr>
          <p:cNvSpPr>
            <a:spLocks noGrp="1"/>
          </p:cNvSpPr>
          <p:nvPr>
            <p:ph type="title"/>
          </p:nvPr>
        </p:nvSpPr>
        <p:spPr>
          <a:xfrm>
            <a:off x="108000" y="133286"/>
            <a:ext cx="3584577" cy="654157"/>
          </a:xfrm>
        </p:spPr>
        <p:txBody>
          <a:bodyPr/>
          <a:lstStyle/>
          <a:p>
            <a:r>
              <a:rPr lang="en-US" sz="2000" b="1" dirty="0">
                <a:solidFill>
                  <a:schemeClr val="bg1"/>
                </a:solidFill>
                <a:latin typeface="Century Gothic" panose="020B0502020202020204" pitchFamily="34" charset="0"/>
              </a:rPr>
              <a:t>Communicating in other languages [2]</a:t>
            </a:r>
          </a:p>
        </p:txBody>
      </p:sp>
    </p:spTree>
    <p:extLst>
      <p:ext uri="{BB962C8B-B14F-4D97-AF65-F5344CB8AC3E}">
        <p14:creationId xmlns:p14="http://schemas.microsoft.com/office/powerpoint/2010/main" val="2204675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QR code">
            <a:extLst>
              <a:ext uri="{FF2B5EF4-FFF2-40B4-BE49-F238E27FC236}">
                <a16:creationId xmlns:a16="http://schemas.microsoft.com/office/drawing/2014/main" id="{2A21EBB1-7A3E-214D-995C-93B8B0711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704" y="7853164"/>
            <a:ext cx="986656" cy="986656"/>
          </a:xfrm>
          <a:prstGeom prst="rect">
            <a:avLst/>
          </a:prstGeom>
        </p:spPr>
      </p:pic>
      <p:sp>
        <p:nvSpPr>
          <p:cNvPr id="2" name="Rectangle 1" descr="Grey rectangle with text: T3.1 Semaine 6">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T3.1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6</a:t>
            </a:r>
            <a:endParaRPr lang="en-US" sz="2000" dirty="0">
              <a:solidFill>
                <a:schemeClr val="bg1"/>
              </a:solidFill>
            </a:endParaRP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62</a:t>
            </a:r>
          </a:p>
        </p:txBody>
      </p:sp>
      <p:sp>
        <p:nvSpPr>
          <p:cNvPr id="35" name="Rectangle 34">
            <a:extLst>
              <a:ext uri="{FF2B5EF4-FFF2-40B4-BE49-F238E27FC236}">
                <a16:creationId xmlns:a16="http://schemas.microsoft.com/office/drawing/2014/main" id="{033FA656-AED3-A944-9EBB-F84AF5CB196F}"/>
              </a:ext>
            </a:extLst>
          </p:cNvPr>
          <p:cNvSpPr/>
          <p:nvPr/>
        </p:nvSpPr>
        <p:spPr>
          <a:xfrm>
            <a:off x="108000" y="592867"/>
            <a:ext cx="3725700"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entendre</a:t>
            </a:r>
            <a:r>
              <a:rPr lang="fr-FR" b="1" dirty="0">
                <a:solidFill>
                  <a:srgbClr val="000000"/>
                </a:solidFill>
                <a:latin typeface="Century Gothic" panose="020B0502020202020204" pitchFamily="34" charset="0"/>
              </a:rPr>
              <a:t> in the plural</a:t>
            </a:r>
            <a:endParaRPr lang="en-GB" i="1" dirty="0">
              <a:solidFill>
                <a:srgbClr val="00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3C467B-571F-5540-BB62-E6A12286E0D6}"/>
              </a:ext>
            </a:extLst>
          </p:cNvPr>
          <p:cNvSpPr/>
          <p:nvPr/>
        </p:nvSpPr>
        <p:spPr>
          <a:xfrm>
            <a:off x="108000" y="998190"/>
            <a:ext cx="6750000" cy="3262432"/>
          </a:xfrm>
          <a:prstGeom prst="rect">
            <a:avLst/>
          </a:prstGeom>
        </p:spPr>
        <p:txBody>
          <a:bodyPr wrap="square">
            <a:spAutoFit/>
          </a:bodyPr>
          <a:lstStyle/>
          <a:p>
            <a:pPr lvl="0"/>
            <a:r>
              <a:rPr lang="en-GB" sz="1600" dirty="0">
                <a:latin typeface="Century Gothic" panose="020F0302020204030204"/>
              </a:rPr>
              <a:t>You already know the </a:t>
            </a:r>
            <a:r>
              <a:rPr lang="en-GB" sz="1600" i="1" dirty="0">
                <a:latin typeface="Century Gothic" panose="020F0302020204030204"/>
              </a:rPr>
              <a:t>je, </a:t>
            </a:r>
            <a:r>
              <a:rPr lang="en-GB" sz="1600" i="1" dirty="0" err="1">
                <a:latin typeface="Century Gothic" panose="020F0302020204030204"/>
              </a:rPr>
              <a:t>tu</a:t>
            </a:r>
            <a:r>
              <a:rPr lang="en-GB" sz="1600" i="1" dirty="0">
                <a:latin typeface="Century Gothic" panose="020F0302020204030204"/>
              </a:rPr>
              <a:t> and il/</a:t>
            </a:r>
            <a:r>
              <a:rPr lang="en-GB" sz="1600" i="1" dirty="0" err="1">
                <a:latin typeface="Century Gothic" panose="020F0302020204030204"/>
              </a:rPr>
              <a:t>elle</a:t>
            </a:r>
            <a:r>
              <a:rPr lang="en-GB" sz="1600" i="1" dirty="0">
                <a:latin typeface="Century Gothic" panose="020F0302020204030204"/>
              </a:rPr>
              <a:t> </a:t>
            </a:r>
            <a:r>
              <a:rPr lang="en-GB" sz="1600" dirty="0">
                <a:latin typeface="Century Gothic" panose="020F0302020204030204"/>
              </a:rPr>
              <a:t>forms of </a:t>
            </a:r>
            <a:r>
              <a:rPr lang="en-GB" sz="1600" b="1" dirty="0">
                <a:latin typeface="Century Gothic" panose="020F0302020204030204"/>
              </a:rPr>
              <a:t>verbs like entendre</a:t>
            </a:r>
            <a:r>
              <a:rPr lang="en-GB" sz="1600" dirty="0">
                <a:latin typeface="Century Gothic" panose="020F0302020204030204"/>
              </a:rPr>
              <a:t>:</a:t>
            </a:r>
          </a:p>
          <a:p>
            <a:pPr lvl="0"/>
            <a:endParaRPr lang="en-GB" sz="1000" dirty="0">
              <a:latin typeface="Century Gothic" panose="020F0302020204030204"/>
            </a:endParaRPr>
          </a:p>
          <a:p>
            <a:pPr lvl="0"/>
            <a:r>
              <a:rPr lang="en-GB" sz="1600" b="1" dirty="0">
                <a:latin typeface="Century Gothic" panose="020F0302020204030204"/>
              </a:rPr>
              <a:t>je </a:t>
            </a:r>
            <a:r>
              <a:rPr lang="en-GB" sz="1600" b="1" dirty="0" err="1">
                <a:latin typeface="Century Gothic" panose="020F0302020204030204"/>
              </a:rPr>
              <a:t>réponds</a:t>
            </a:r>
            <a:r>
              <a:rPr lang="en-GB" sz="1600" b="1" dirty="0">
                <a:latin typeface="Century Gothic" panose="020F0302020204030204"/>
              </a:rPr>
              <a:t> </a:t>
            </a:r>
            <a:r>
              <a:rPr lang="fr-FR" sz="1600" b="1" dirty="0">
                <a:solidFill>
                  <a:srgbClr val="000000"/>
                </a:solidFill>
                <a:latin typeface="Century Gothic" panose="020B0502020202020204" pitchFamily="34" charset="0"/>
              </a:rPr>
              <a:t>à</a:t>
            </a:r>
            <a:r>
              <a:rPr lang="en-GB" sz="1600" b="1" dirty="0">
                <a:latin typeface="Century Gothic" panose="020F0302020204030204"/>
              </a:rPr>
              <a:t> </a:t>
            </a:r>
            <a:r>
              <a:rPr lang="en-GB" sz="1600" dirty="0">
                <a:latin typeface="Century Gothic" panose="020F0302020204030204"/>
              </a:rPr>
              <a:t>= I answer, am answering	      </a:t>
            </a:r>
          </a:p>
          <a:p>
            <a:pPr lvl="0"/>
            <a:r>
              <a:rPr lang="en-GB" sz="1600" b="1" dirty="0" err="1">
                <a:latin typeface="Century Gothic" panose="020F0302020204030204"/>
              </a:rPr>
              <a:t>tu</a:t>
            </a:r>
            <a:r>
              <a:rPr lang="en-GB" sz="1600" b="1" dirty="0">
                <a:latin typeface="Century Gothic" panose="020F0302020204030204"/>
              </a:rPr>
              <a:t> </a:t>
            </a:r>
            <a:r>
              <a:rPr lang="en-GB" sz="1600" b="1" dirty="0" err="1">
                <a:latin typeface="Century Gothic" panose="020F0302020204030204"/>
              </a:rPr>
              <a:t>réponds</a:t>
            </a:r>
            <a:r>
              <a:rPr lang="en-GB" sz="1600" b="1" dirty="0">
                <a:latin typeface="Century Gothic" panose="020F0302020204030204"/>
              </a:rPr>
              <a:t> à </a:t>
            </a:r>
            <a:r>
              <a:rPr lang="en-GB" sz="1600" dirty="0">
                <a:latin typeface="Century Gothic" panose="020F0302020204030204"/>
              </a:rPr>
              <a:t>= you answer, are answering</a:t>
            </a:r>
          </a:p>
          <a:p>
            <a:pPr lvl="0"/>
            <a:r>
              <a:rPr lang="en-GB" sz="1600" b="1" dirty="0">
                <a:latin typeface="Century Gothic" panose="020F0302020204030204"/>
              </a:rPr>
              <a:t>il/</a:t>
            </a:r>
            <a:r>
              <a:rPr lang="en-GB" sz="1600" b="1" dirty="0" err="1">
                <a:latin typeface="Century Gothic" panose="020F0302020204030204"/>
              </a:rPr>
              <a:t>elle</a:t>
            </a:r>
            <a:r>
              <a:rPr lang="en-GB" sz="1600" b="1" dirty="0">
                <a:latin typeface="Century Gothic" panose="020F0302020204030204"/>
              </a:rPr>
              <a:t> </a:t>
            </a:r>
            <a:r>
              <a:rPr lang="en-GB" sz="1600" b="1" dirty="0" err="1">
                <a:latin typeface="Century Gothic" panose="020F0302020204030204"/>
              </a:rPr>
              <a:t>répond</a:t>
            </a:r>
            <a:r>
              <a:rPr lang="en-GB" sz="1600" b="1" dirty="0">
                <a:latin typeface="Century Gothic" panose="020F0302020204030204"/>
              </a:rPr>
              <a:t> à </a:t>
            </a:r>
            <a:r>
              <a:rPr lang="en-GB" sz="1600" dirty="0">
                <a:latin typeface="Century Gothic" panose="020F0302020204030204"/>
              </a:rPr>
              <a:t>= he/she answers, is answering</a:t>
            </a:r>
          </a:p>
          <a:p>
            <a:pPr lvl="0"/>
            <a:endParaRPr lang="en-GB" sz="1000" dirty="0">
              <a:latin typeface="Century Gothic" panose="020F0302020204030204"/>
            </a:endParaRPr>
          </a:p>
          <a:p>
            <a:pPr lvl="0"/>
            <a:r>
              <a:rPr lang="en-GB" sz="1600" b="1" dirty="0">
                <a:latin typeface="Century Gothic" panose="020F0302020204030204"/>
              </a:rPr>
              <a:t>Verbs like entendre </a:t>
            </a:r>
            <a:r>
              <a:rPr lang="en-GB" sz="1600" dirty="0">
                <a:latin typeface="Century Gothic" panose="020F0302020204030204"/>
              </a:rPr>
              <a:t>in the ‘nous’, ‘</a:t>
            </a:r>
            <a:r>
              <a:rPr lang="en-GB" sz="1600" dirty="0" err="1">
                <a:latin typeface="Century Gothic" panose="020F0302020204030204"/>
              </a:rPr>
              <a:t>vous</a:t>
            </a:r>
            <a:r>
              <a:rPr lang="en-GB" sz="1600" dirty="0">
                <a:latin typeface="Century Gothic" panose="020F0302020204030204"/>
              </a:rPr>
              <a:t>’ and ‘</a:t>
            </a:r>
            <a:r>
              <a:rPr lang="en-GB" sz="1600" dirty="0" err="1">
                <a:latin typeface="Century Gothic" panose="020F0302020204030204"/>
              </a:rPr>
              <a:t>ils</a:t>
            </a:r>
            <a:r>
              <a:rPr lang="en-GB" sz="1600" dirty="0">
                <a:latin typeface="Century Gothic" panose="020F0302020204030204"/>
              </a:rPr>
              <a:t>/</a:t>
            </a:r>
            <a:r>
              <a:rPr lang="en-GB" sz="1600" dirty="0" err="1">
                <a:latin typeface="Century Gothic" panose="020F0302020204030204"/>
              </a:rPr>
              <a:t>elles</a:t>
            </a:r>
            <a:r>
              <a:rPr lang="en-GB" sz="1600" dirty="0">
                <a:latin typeface="Century Gothic" panose="020F0302020204030204"/>
              </a:rPr>
              <a:t>’ forms have </a:t>
            </a:r>
            <a:r>
              <a:rPr lang="en-GB" sz="1600" b="1" dirty="0">
                <a:latin typeface="Century Gothic" panose="020F0302020204030204"/>
              </a:rPr>
              <a:t>the same ending as –ER verbs</a:t>
            </a:r>
            <a:r>
              <a:rPr lang="en-GB" sz="1600" dirty="0">
                <a:latin typeface="Century Gothic" panose="020F0302020204030204"/>
              </a:rPr>
              <a:t>. </a:t>
            </a:r>
          </a:p>
          <a:p>
            <a:pPr lvl="0"/>
            <a:endParaRPr lang="en-GB" sz="1600" b="1" dirty="0">
              <a:latin typeface="Century Gothic" panose="020F0302020204030204"/>
            </a:endParaRPr>
          </a:p>
          <a:p>
            <a:pPr lvl="0"/>
            <a:r>
              <a:rPr lang="en-GB" sz="1600" b="1" dirty="0">
                <a:latin typeface="Century Gothic" panose="020F0302020204030204"/>
              </a:rPr>
              <a:t>Remove –RE </a:t>
            </a:r>
            <a:r>
              <a:rPr lang="en-GB" sz="1600" dirty="0">
                <a:latin typeface="Century Gothic" panose="020F0302020204030204"/>
              </a:rPr>
              <a:t>and add </a:t>
            </a:r>
            <a:r>
              <a:rPr lang="en-GB" sz="1600" b="1" dirty="0">
                <a:latin typeface="Century Gothic" panose="020F0302020204030204"/>
              </a:rPr>
              <a:t>–ONS </a:t>
            </a:r>
            <a:r>
              <a:rPr lang="en-GB" sz="1600" dirty="0">
                <a:latin typeface="Century Gothic" panose="020F0302020204030204"/>
              </a:rPr>
              <a:t>(nous), </a:t>
            </a:r>
            <a:r>
              <a:rPr lang="en-GB" sz="1600" b="1" dirty="0">
                <a:latin typeface="Century Gothic" panose="020F0302020204030204"/>
              </a:rPr>
              <a:t>–EZ </a:t>
            </a:r>
            <a:r>
              <a:rPr lang="en-GB" sz="1600" dirty="0">
                <a:latin typeface="Century Gothic" panose="020F0302020204030204"/>
              </a:rPr>
              <a:t>(</a:t>
            </a:r>
            <a:r>
              <a:rPr lang="en-GB" sz="1600" dirty="0" err="1">
                <a:latin typeface="Century Gothic" panose="020F0302020204030204"/>
              </a:rPr>
              <a:t>vous</a:t>
            </a:r>
            <a:r>
              <a:rPr lang="en-GB" sz="1600" dirty="0">
                <a:latin typeface="Century Gothic" panose="020F0302020204030204"/>
              </a:rPr>
              <a:t>), </a:t>
            </a:r>
            <a:r>
              <a:rPr lang="en-GB" sz="1600" b="1" dirty="0">
                <a:latin typeface="Century Gothic" panose="020F0302020204030204"/>
              </a:rPr>
              <a:t>–ENT </a:t>
            </a:r>
            <a:r>
              <a:rPr lang="en-GB" sz="1600" dirty="0">
                <a:latin typeface="Century Gothic" panose="020F0302020204030204"/>
              </a:rPr>
              <a:t>(</a:t>
            </a:r>
            <a:r>
              <a:rPr lang="en-GB" sz="1600" dirty="0" err="1">
                <a:latin typeface="Century Gothic" panose="020F0302020204030204"/>
              </a:rPr>
              <a:t>ils</a:t>
            </a:r>
            <a:r>
              <a:rPr lang="en-GB" sz="1600" dirty="0">
                <a:latin typeface="Century Gothic" panose="020F0302020204030204"/>
              </a:rPr>
              <a:t>/</a:t>
            </a:r>
            <a:r>
              <a:rPr lang="en-GB" sz="1600" dirty="0" err="1">
                <a:latin typeface="Century Gothic" panose="020F0302020204030204"/>
              </a:rPr>
              <a:t>elles</a:t>
            </a:r>
            <a:r>
              <a:rPr lang="en-GB" sz="1600" dirty="0">
                <a:latin typeface="Century Gothic" panose="020F0302020204030204"/>
              </a:rPr>
              <a:t>)</a:t>
            </a:r>
          </a:p>
          <a:p>
            <a:pPr lvl="0"/>
            <a:endParaRPr lang="en-GB" sz="1000" dirty="0">
              <a:latin typeface="Century Gothic" panose="020F0302020204030204"/>
            </a:endParaRPr>
          </a:p>
          <a:p>
            <a:pPr lvl="0"/>
            <a:r>
              <a:rPr lang="en-GB" sz="1600" b="1" dirty="0">
                <a:latin typeface="Century Gothic" panose="020F0302020204030204"/>
              </a:rPr>
              <a:t>nous </a:t>
            </a:r>
            <a:r>
              <a:rPr lang="en-GB" sz="1600" b="1" dirty="0" err="1">
                <a:latin typeface="Century Gothic" panose="020F0302020204030204"/>
              </a:rPr>
              <a:t>répondons</a:t>
            </a:r>
            <a:r>
              <a:rPr lang="en-GB" sz="1600" b="1" dirty="0">
                <a:latin typeface="Century Gothic" panose="020F0302020204030204"/>
              </a:rPr>
              <a:t> à </a:t>
            </a:r>
            <a:r>
              <a:rPr lang="en-GB" sz="1600" dirty="0">
                <a:latin typeface="Century Gothic" panose="020F0302020204030204"/>
              </a:rPr>
              <a:t>= we answer, are answering	      </a:t>
            </a:r>
          </a:p>
          <a:p>
            <a:pPr lvl="0"/>
            <a:r>
              <a:rPr lang="en-GB" sz="1600" b="1" dirty="0" err="1">
                <a:latin typeface="Century Gothic" panose="020F0302020204030204"/>
              </a:rPr>
              <a:t>vous</a:t>
            </a:r>
            <a:r>
              <a:rPr lang="en-GB" sz="1600" b="1" dirty="0">
                <a:latin typeface="Century Gothic" panose="020F0302020204030204"/>
              </a:rPr>
              <a:t> </a:t>
            </a:r>
            <a:r>
              <a:rPr lang="en-GB" sz="1600" b="1" dirty="0" err="1">
                <a:latin typeface="Century Gothic" panose="020F0302020204030204"/>
              </a:rPr>
              <a:t>répondez</a:t>
            </a:r>
            <a:r>
              <a:rPr lang="en-GB" sz="1600" b="1" dirty="0">
                <a:latin typeface="Century Gothic" panose="020F0302020204030204"/>
              </a:rPr>
              <a:t> à </a:t>
            </a:r>
            <a:r>
              <a:rPr lang="en-GB" sz="1600" dirty="0">
                <a:latin typeface="Century Gothic" panose="020F0302020204030204"/>
              </a:rPr>
              <a:t>= you answer, are answering (plural/formal)</a:t>
            </a:r>
          </a:p>
          <a:p>
            <a:pPr lvl="0"/>
            <a:r>
              <a:rPr lang="en-GB" sz="1600" b="1" dirty="0" err="1">
                <a:latin typeface="Century Gothic" panose="020F0302020204030204"/>
              </a:rPr>
              <a:t>ils</a:t>
            </a:r>
            <a:r>
              <a:rPr lang="en-GB" sz="1600" b="1" dirty="0">
                <a:latin typeface="Century Gothic" panose="020F0302020204030204"/>
              </a:rPr>
              <a:t>/</a:t>
            </a:r>
            <a:r>
              <a:rPr lang="en-GB" sz="1600" b="1" dirty="0" err="1">
                <a:latin typeface="Century Gothic" panose="020F0302020204030204"/>
              </a:rPr>
              <a:t>elles</a:t>
            </a:r>
            <a:r>
              <a:rPr lang="en-GB" sz="1600" b="1" dirty="0">
                <a:latin typeface="Century Gothic" panose="020F0302020204030204"/>
              </a:rPr>
              <a:t> </a:t>
            </a:r>
            <a:r>
              <a:rPr lang="en-GB" sz="1600" b="1" dirty="0" err="1">
                <a:latin typeface="Century Gothic" panose="020F0302020204030204"/>
              </a:rPr>
              <a:t>répondent</a:t>
            </a:r>
            <a:r>
              <a:rPr lang="en-GB" sz="1600" b="1" dirty="0">
                <a:latin typeface="Century Gothic" panose="020F0302020204030204"/>
              </a:rPr>
              <a:t> à </a:t>
            </a:r>
            <a:r>
              <a:rPr lang="en-GB" sz="1600" dirty="0">
                <a:latin typeface="Century Gothic" panose="020F0302020204030204"/>
              </a:rPr>
              <a:t>= they answer, are answering </a:t>
            </a:r>
          </a:p>
        </p:txBody>
      </p:sp>
      <p:sp>
        <p:nvSpPr>
          <p:cNvPr id="18" name="TextBox 17">
            <a:extLst>
              <a:ext uri="{FF2B5EF4-FFF2-40B4-BE49-F238E27FC236}">
                <a16:creationId xmlns:a16="http://schemas.microsoft.com/office/drawing/2014/main" id="{C0B51589-8ABA-2549-8D20-78BEDB27CFBF}"/>
              </a:ext>
            </a:extLst>
          </p:cNvPr>
          <p:cNvSpPr txBox="1"/>
          <p:nvPr/>
        </p:nvSpPr>
        <p:spPr>
          <a:xfrm>
            <a:off x="108000" y="4453715"/>
            <a:ext cx="6561360"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lgn="ctr"/>
            <a:r>
              <a:rPr lang="en-GB" sz="1600" dirty="0">
                <a:latin typeface="Century Gothic" panose="020F0302020204030204"/>
              </a:rPr>
              <a:t>The </a:t>
            </a:r>
            <a:r>
              <a:rPr lang="en-GB" sz="1600" b="1" dirty="0">
                <a:latin typeface="Century Gothic" panose="020F0302020204030204"/>
              </a:rPr>
              <a:t>‘d’ in</a:t>
            </a:r>
            <a:r>
              <a:rPr lang="en-GB" sz="1600" dirty="0">
                <a:latin typeface="Century Gothic" panose="020F0302020204030204"/>
              </a:rPr>
              <a:t> the stem is </a:t>
            </a:r>
            <a:r>
              <a:rPr lang="en-GB" sz="1600" b="1" dirty="0">
                <a:latin typeface="Century Gothic" panose="020F0302020204030204"/>
              </a:rPr>
              <a:t>pronounced</a:t>
            </a:r>
            <a:r>
              <a:rPr lang="en-GB" sz="1600" dirty="0">
                <a:latin typeface="Century Gothic" panose="020F0302020204030204"/>
              </a:rPr>
              <a:t> in the </a:t>
            </a:r>
            <a:r>
              <a:rPr lang="en-GB" sz="1600" b="1" dirty="0">
                <a:latin typeface="Century Gothic" panose="020F0302020204030204"/>
              </a:rPr>
              <a:t>plural</a:t>
            </a:r>
            <a:r>
              <a:rPr lang="en-GB" sz="1600" dirty="0">
                <a:latin typeface="Century Gothic" panose="020F0302020204030204"/>
              </a:rPr>
              <a:t> forms.</a:t>
            </a:r>
            <a:endParaRPr lang="en-GB" sz="1600" b="1" dirty="0">
              <a:latin typeface="Century Gothic" panose="020F0302020204030204"/>
            </a:endParaRPr>
          </a:p>
        </p:txBody>
      </p:sp>
      <p:graphicFrame>
        <p:nvGraphicFramePr>
          <p:cNvPr id="22" name="Table 21">
            <a:extLst>
              <a:ext uri="{FF2B5EF4-FFF2-40B4-BE49-F238E27FC236}">
                <a16:creationId xmlns:a16="http://schemas.microsoft.com/office/drawing/2014/main" id="{06319CCB-770A-5341-8266-A192C18E44CA}"/>
              </a:ext>
            </a:extLst>
          </p:cNvPr>
          <p:cNvGraphicFramePr>
            <a:graphicFrameLocks noGrp="1"/>
          </p:cNvGraphicFramePr>
          <p:nvPr>
            <p:extLst>
              <p:ext uri="{D42A27DB-BD31-4B8C-83A1-F6EECF244321}">
                <p14:modId xmlns:p14="http://schemas.microsoft.com/office/powerpoint/2010/main" val="945946079"/>
              </p:ext>
            </p:extLst>
          </p:nvPr>
        </p:nvGraphicFramePr>
        <p:xfrm>
          <a:off x="172381" y="5825095"/>
          <a:ext cx="5302960" cy="3036960"/>
        </p:xfrm>
        <a:graphic>
          <a:graphicData uri="http://schemas.openxmlformats.org/drawingml/2006/table">
            <a:tbl>
              <a:tblPr>
                <a:tableStyleId>{5940675A-B579-460E-94D1-54222C63F5DA}</a:tableStyleId>
              </a:tblPr>
              <a:tblGrid>
                <a:gridCol w="754675">
                  <a:extLst>
                    <a:ext uri="{9D8B030D-6E8A-4147-A177-3AD203B41FA5}">
                      <a16:colId xmlns:a16="http://schemas.microsoft.com/office/drawing/2014/main" val="2510458304"/>
                    </a:ext>
                  </a:extLst>
                </a:gridCol>
                <a:gridCol w="1764936">
                  <a:extLst>
                    <a:ext uri="{9D8B030D-6E8A-4147-A177-3AD203B41FA5}">
                      <a16:colId xmlns:a16="http://schemas.microsoft.com/office/drawing/2014/main" val="2576834893"/>
                    </a:ext>
                  </a:extLst>
                </a:gridCol>
                <a:gridCol w="2783349">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attendre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wait, waiting</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descendre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go down, going down</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bas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bottom</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en bas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at the bottom</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l’histoire (f)</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history, story</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règle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ruler, rule</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piste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ski slope</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roman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novel</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a:effectLst/>
                          <a:latin typeface="Century Gothic" panose="020B0502020202020204" pitchFamily="34" charset="0"/>
                        </a:rPr>
                        <a:t>le texte</a:t>
                      </a:r>
                      <a:endParaRPr lang="fr-FR" sz="1600" noProof="0" dirty="0">
                        <a:effectLst/>
                        <a:latin typeface="Century Gothic" panose="020B0502020202020204" pitchFamily="34" charset="0"/>
                      </a:endParaRP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text</a:t>
                      </a:r>
                    </a:p>
                  </a:txBody>
                  <a:tcPr marL="90000" marR="90000" marT="46800" marB="46800" anchor="b"/>
                </a:tc>
                <a:extLst>
                  <a:ext uri="{0D108BD9-81ED-4DB2-BD59-A6C34878D82A}">
                    <a16:rowId xmlns:a16="http://schemas.microsoft.com/office/drawing/2014/main" val="3008129673"/>
                  </a:ext>
                </a:extLst>
              </a:tr>
            </a:tbl>
          </a:graphicData>
        </a:graphic>
      </p:graphicFrame>
      <p:sp>
        <p:nvSpPr>
          <p:cNvPr id="12" name="Rectangle 11">
            <a:extLst>
              <a:ext uri="{FF2B5EF4-FFF2-40B4-BE49-F238E27FC236}">
                <a16:creationId xmlns:a16="http://schemas.microsoft.com/office/drawing/2014/main" id="{B5E7EA10-4AB5-2B46-8368-7FE6E95FFACA}"/>
              </a:ext>
            </a:extLst>
          </p:cNvPr>
          <p:cNvSpPr/>
          <p:nvPr/>
        </p:nvSpPr>
        <p:spPr>
          <a:xfrm>
            <a:off x="172381" y="5205231"/>
            <a:ext cx="5011619" cy="42393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sz="2000" b="1" dirty="0">
                <a:solidFill>
                  <a:srgbClr val="FFFFFF"/>
                </a:solidFill>
                <a:latin typeface="Century Gothic" panose="020B0502020202020204" pitchFamily="34" charset="0"/>
              </a:rPr>
              <a:t>Communicating in other languages [3]</a:t>
            </a:r>
          </a:p>
        </p:txBody>
      </p:sp>
      <p:pic>
        <p:nvPicPr>
          <p:cNvPr id="4" name="Picture 3" descr="Two speech bubbles to show a conversation">
            <a:extLst>
              <a:ext uri="{FF2B5EF4-FFF2-40B4-BE49-F238E27FC236}">
                <a16:creationId xmlns:a16="http://schemas.microsoft.com/office/drawing/2014/main" id="{D7DAB6B9-7E16-AF46-9496-AF9F7AD38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341" y="1322731"/>
            <a:ext cx="919145" cy="919145"/>
          </a:xfrm>
          <a:prstGeom prst="rect">
            <a:avLst/>
          </a:prstGeom>
        </p:spPr>
      </p:pic>
      <p:pic>
        <p:nvPicPr>
          <p:cNvPr id="9" name="Picture 8" descr="Books">
            <a:extLst>
              <a:ext uri="{FF2B5EF4-FFF2-40B4-BE49-F238E27FC236}">
                <a16:creationId xmlns:a16="http://schemas.microsoft.com/office/drawing/2014/main" id="{039E7EEE-C46C-4541-AC1C-654DCC9A01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390" y="5698449"/>
            <a:ext cx="1315634" cy="1315634"/>
          </a:xfrm>
          <a:prstGeom prst="rect">
            <a:avLst/>
          </a:prstGeom>
        </p:spPr>
      </p:pic>
      <p:pic>
        <p:nvPicPr>
          <p:cNvPr id="14" name="Picture 13" descr="Person skiing ">
            <a:extLst>
              <a:ext uri="{FF2B5EF4-FFF2-40B4-BE49-F238E27FC236}">
                <a16:creationId xmlns:a16="http://schemas.microsoft.com/office/drawing/2014/main" id="{B631B544-66EA-084B-893C-4A604B05BD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2704" y="5099703"/>
            <a:ext cx="887027" cy="887027"/>
          </a:xfrm>
          <a:prstGeom prst="rect">
            <a:avLst/>
          </a:prstGeom>
        </p:spPr>
      </p:pic>
      <p:sp>
        <p:nvSpPr>
          <p:cNvPr id="19" name="Rounded Rectangle 18">
            <a:extLst>
              <a:ext uri="{FF2B5EF4-FFF2-40B4-BE49-F238E27FC236}">
                <a16:creationId xmlns:a16="http://schemas.microsoft.com/office/drawing/2014/main" id="{C88348B6-E757-CE41-965D-BF60BDDBD201}"/>
              </a:ext>
            </a:extLst>
          </p:cNvPr>
          <p:cNvSpPr/>
          <p:nvPr/>
        </p:nvSpPr>
        <p:spPr>
          <a:xfrm>
            <a:off x="5616641" y="6805661"/>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8.3.1.2 &amp; 8.2.1.5</a:t>
            </a:r>
          </a:p>
          <a:p>
            <a:pPr algn="ctr"/>
            <a:endParaRPr lang="en-GB" sz="1400" b="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11109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3.2 Semaine 1">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1</a:t>
            </a:r>
            <a:endParaRPr lang="en-US" sz="2000" dirty="0">
              <a:solidFill>
                <a:schemeClr val="bg1"/>
              </a:solidFill>
            </a:endParaRP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63</a:t>
            </a:r>
          </a:p>
        </p:txBody>
      </p:sp>
      <p:sp>
        <p:nvSpPr>
          <p:cNvPr id="35" name="Rectangle 34">
            <a:extLst>
              <a:ext uri="{FF2B5EF4-FFF2-40B4-BE49-F238E27FC236}">
                <a16:creationId xmlns:a16="http://schemas.microsoft.com/office/drawing/2014/main" id="{033FA656-AED3-A944-9EBB-F84AF5CB196F}"/>
              </a:ext>
            </a:extLst>
          </p:cNvPr>
          <p:cNvSpPr/>
          <p:nvPr/>
        </p:nvSpPr>
        <p:spPr>
          <a:xfrm>
            <a:off x="107999" y="592867"/>
            <a:ext cx="5629193" cy="369332"/>
          </a:xfrm>
          <a:prstGeom prst="rect">
            <a:avLst/>
          </a:prstGeom>
        </p:spPr>
        <p:txBody>
          <a:bodyPr wrap="square">
            <a:spAutoFit/>
          </a:bodyPr>
          <a:lstStyle/>
          <a:p>
            <a:pPr fontAlgn="base">
              <a:spcBef>
                <a:spcPct val="0"/>
              </a:spcBef>
              <a:spcAft>
                <a:spcPct val="0"/>
              </a:spcAft>
            </a:pPr>
            <a:r>
              <a:rPr lang="fr-FR" b="1" dirty="0" err="1">
                <a:solidFill>
                  <a:srgbClr val="000000"/>
                </a:solidFill>
                <a:latin typeface="Century Gothic" panose="020B0502020202020204" pitchFamily="34" charset="0"/>
              </a:rPr>
              <a:t>Using</a:t>
            </a:r>
            <a:r>
              <a:rPr lang="fr-FR" b="1" dirty="0">
                <a:solidFill>
                  <a:srgbClr val="000000"/>
                </a:solidFill>
                <a:latin typeface="Century Gothic" panose="020B0502020202020204" pitchFamily="34" charset="0"/>
              </a:rPr>
              <a:t> froid and chaud to talk about the </a:t>
            </a:r>
            <a:r>
              <a:rPr lang="fr-FR" b="1" dirty="0" err="1">
                <a:solidFill>
                  <a:srgbClr val="000000"/>
                </a:solidFill>
                <a:latin typeface="Century Gothic" panose="020B0502020202020204" pitchFamily="34" charset="0"/>
              </a:rPr>
              <a:t>weather</a:t>
            </a:r>
            <a:endParaRPr lang="en-GB" i="1" dirty="0">
              <a:solidFill>
                <a:srgbClr val="00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3C467B-571F-5540-BB62-E6A12286E0D6}"/>
              </a:ext>
            </a:extLst>
          </p:cNvPr>
          <p:cNvSpPr/>
          <p:nvPr/>
        </p:nvSpPr>
        <p:spPr>
          <a:xfrm>
            <a:off x="108000" y="962199"/>
            <a:ext cx="6676200" cy="1323439"/>
          </a:xfrm>
          <a:prstGeom prst="rect">
            <a:avLst/>
          </a:prstGeom>
        </p:spPr>
        <p:txBody>
          <a:bodyPr wrap="square">
            <a:spAutoFit/>
          </a:bodyPr>
          <a:lstStyle/>
          <a:p>
            <a:pPr lvl="0"/>
            <a:r>
              <a:rPr lang="en-GB" sz="1600" dirty="0">
                <a:latin typeface="Century Gothic" panose="020F0302020204030204"/>
              </a:rPr>
              <a:t>To say </a:t>
            </a:r>
            <a:r>
              <a:rPr lang="en-GB" sz="1600" b="1" dirty="0">
                <a:latin typeface="Century Gothic" panose="020F0302020204030204"/>
              </a:rPr>
              <a:t>it’s hot/warm </a:t>
            </a:r>
            <a:r>
              <a:rPr lang="en-GB" sz="1600" dirty="0">
                <a:latin typeface="Century Gothic" panose="020F0302020204030204"/>
              </a:rPr>
              <a:t>or </a:t>
            </a:r>
            <a:r>
              <a:rPr lang="en-GB" sz="1600" b="1" dirty="0">
                <a:latin typeface="Century Gothic" panose="020F0302020204030204"/>
              </a:rPr>
              <a:t>cold weather</a:t>
            </a:r>
            <a:r>
              <a:rPr lang="en-GB" sz="1600" dirty="0">
                <a:latin typeface="Century Gothic" panose="020F0302020204030204"/>
              </a:rPr>
              <a:t>, we say </a:t>
            </a:r>
            <a:r>
              <a:rPr lang="en-GB" sz="1600" b="1" dirty="0">
                <a:latin typeface="Century Gothic" panose="020F0302020204030204"/>
              </a:rPr>
              <a:t>‘il fait’ </a:t>
            </a:r>
            <a:r>
              <a:rPr lang="en-GB" sz="1600" dirty="0">
                <a:latin typeface="Century Gothic" panose="020F0302020204030204"/>
              </a:rPr>
              <a:t>+ </a:t>
            </a:r>
            <a:r>
              <a:rPr lang="en-GB" sz="1600" b="1" dirty="0">
                <a:latin typeface="Century Gothic" panose="020F0302020204030204"/>
              </a:rPr>
              <a:t>‘</a:t>
            </a:r>
            <a:r>
              <a:rPr lang="en-GB" sz="1600" b="1" dirty="0" err="1">
                <a:latin typeface="Century Gothic" panose="020F0302020204030204"/>
              </a:rPr>
              <a:t>chaud</a:t>
            </a:r>
            <a:r>
              <a:rPr lang="en-GB" sz="1600" b="1" dirty="0">
                <a:latin typeface="Century Gothic" panose="020F0302020204030204"/>
              </a:rPr>
              <a:t>’ / ’</a:t>
            </a:r>
            <a:r>
              <a:rPr lang="en-GB" sz="1600" b="1" dirty="0" err="1">
                <a:latin typeface="Century Gothic" panose="020F0302020204030204"/>
              </a:rPr>
              <a:t>froid</a:t>
            </a:r>
            <a:r>
              <a:rPr lang="en-GB" sz="1600" b="1" dirty="0">
                <a:latin typeface="Century Gothic" panose="020F0302020204030204"/>
              </a:rPr>
              <a:t>’:</a:t>
            </a:r>
          </a:p>
          <a:p>
            <a:pPr lvl="0"/>
            <a:endParaRPr lang="en-GB" sz="1600" dirty="0">
              <a:latin typeface="Century Gothic" panose="020F0302020204030204"/>
            </a:endParaRPr>
          </a:p>
          <a:p>
            <a:pPr lvl="0"/>
            <a:r>
              <a:rPr lang="en-GB" sz="1600" b="1" dirty="0">
                <a:latin typeface="Century Gothic" panose="020F0302020204030204"/>
              </a:rPr>
              <a:t>Il fait </a:t>
            </a:r>
            <a:r>
              <a:rPr lang="en-GB" sz="1600" b="1" dirty="0" err="1">
                <a:latin typeface="Century Gothic" panose="020F0302020204030204"/>
              </a:rPr>
              <a:t>chaud</a:t>
            </a:r>
            <a:r>
              <a:rPr lang="en-GB" sz="1600" b="1" dirty="0">
                <a:latin typeface="Century Gothic" panose="020F0302020204030204"/>
              </a:rPr>
              <a:t> </a:t>
            </a:r>
            <a:r>
              <a:rPr lang="en-GB" sz="1600" b="1" dirty="0" err="1">
                <a:latin typeface="Century Gothic" panose="020F0302020204030204"/>
              </a:rPr>
              <a:t>en</a:t>
            </a:r>
            <a:r>
              <a:rPr lang="en-GB" sz="1600" b="1" dirty="0">
                <a:latin typeface="Century Gothic" panose="020F0302020204030204"/>
              </a:rPr>
              <a:t> </a:t>
            </a:r>
            <a:r>
              <a:rPr lang="en-GB" sz="1600" b="1" dirty="0" err="1">
                <a:latin typeface="Century Gothic" panose="020F0302020204030204"/>
              </a:rPr>
              <a:t>Espagne</a:t>
            </a:r>
            <a:r>
              <a:rPr lang="en-GB" sz="1600" b="1" dirty="0">
                <a:latin typeface="Century Gothic" panose="020F0302020204030204"/>
              </a:rPr>
              <a:t>.</a:t>
            </a:r>
            <a:r>
              <a:rPr lang="en-GB" sz="1600" dirty="0">
                <a:latin typeface="Century Gothic" panose="020F0302020204030204"/>
              </a:rPr>
              <a:t>		It’s hot/warm in Spain.</a:t>
            </a:r>
          </a:p>
          <a:p>
            <a:pPr lvl="0"/>
            <a:r>
              <a:rPr lang="en-GB" sz="1600" b="1" dirty="0">
                <a:latin typeface="Century Gothic" panose="020F0302020204030204"/>
              </a:rPr>
              <a:t>Il fait </a:t>
            </a:r>
            <a:r>
              <a:rPr lang="en-GB" sz="1600" b="1" dirty="0" err="1">
                <a:latin typeface="Century Gothic" panose="020F0302020204030204"/>
              </a:rPr>
              <a:t>froid</a:t>
            </a:r>
            <a:r>
              <a:rPr lang="en-GB" sz="1600" b="1" dirty="0">
                <a:latin typeface="Century Gothic" panose="020F0302020204030204"/>
              </a:rPr>
              <a:t> </a:t>
            </a:r>
            <a:r>
              <a:rPr lang="en-GB" sz="1600" b="1" dirty="0" err="1">
                <a:latin typeface="Century Gothic" panose="020F0302020204030204"/>
              </a:rPr>
              <a:t>en</a:t>
            </a:r>
            <a:r>
              <a:rPr lang="en-GB" sz="1600" b="1" dirty="0">
                <a:latin typeface="Century Gothic" panose="020F0302020204030204"/>
              </a:rPr>
              <a:t> </a:t>
            </a:r>
            <a:r>
              <a:rPr lang="en-GB" sz="1600" b="1" dirty="0" err="1">
                <a:latin typeface="Century Gothic" panose="020F0302020204030204"/>
              </a:rPr>
              <a:t>Angleterre</a:t>
            </a:r>
            <a:r>
              <a:rPr lang="en-GB" sz="1600" b="1" dirty="0">
                <a:latin typeface="Century Gothic" panose="020F0302020204030204"/>
              </a:rPr>
              <a:t>.</a:t>
            </a:r>
            <a:r>
              <a:rPr lang="en-GB" sz="1600" dirty="0">
                <a:latin typeface="Century Gothic" panose="020F0302020204030204"/>
              </a:rPr>
              <a:t>		It’s cold in England.</a:t>
            </a:r>
          </a:p>
        </p:txBody>
      </p:sp>
      <p:pic>
        <p:nvPicPr>
          <p:cNvPr id="13" name="Picture 2" descr="Temperature, Warm, Hot, Cold, Weather">
            <a:extLst>
              <a:ext uri="{FF2B5EF4-FFF2-40B4-BE49-F238E27FC236}">
                <a16:creationId xmlns:a16="http://schemas.microsoft.com/office/drawing/2014/main" id="{E9B89B2C-4B0A-EC4C-B19E-56AA9D43D9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232"/>
          <a:stretch/>
        </p:blipFill>
        <p:spPr bwMode="auto">
          <a:xfrm rot="20377104">
            <a:off x="3171227" y="1656298"/>
            <a:ext cx="533396" cy="6990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emperature, Warm, Hot, Cold, Weather">
            <a:extLst>
              <a:ext uri="{FF2B5EF4-FFF2-40B4-BE49-F238E27FC236}">
                <a16:creationId xmlns:a16="http://schemas.microsoft.com/office/drawing/2014/main" id="{2A05700E-B0A8-D84D-AA4B-2C3EB41CC5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rot="20340953">
            <a:off x="2801344" y="1417003"/>
            <a:ext cx="508463" cy="67662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624E188-F0AC-A64B-ADF9-17E85813026A}"/>
              </a:ext>
            </a:extLst>
          </p:cNvPr>
          <p:cNvSpPr/>
          <p:nvPr/>
        </p:nvSpPr>
        <p:spPr>
          <a:xfrm>
            <a:off x="107999" y="2377552"/>
            <a:ext cx="3046027"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lire</a:t>
            </a:r>
            <a:r>
              <a:rPr lang="fr-FR" b="1" dirty="0">
                <a:solidFill>
                  <a:srgbClr val="000000"/>
                </a:solidFill>
                <a:latin typeface="Century Gothic" panose="020B0502020202020204" pitchFamily="34" charset="0"/>
              </a:rPr>
              <a:t> in the plural</a:t>
            </a:r>
            <a:endParaRPr lang="en-GB" i="1"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814378F9-1BB6-8344-9F1A-2832E654B7A3}"/>
              </a:ext>
            </a:extLst>
          </p:cNvPr>
          <p:cNvSpPr/>
          <p:nvPr/>
        </p:nvSpPr>
        <p:spPr>
          <a:xfrm>
            <a:off x="108000" y="2768896"/>
            <a:ext cx="6676200" cy="2215991"/>
          </a:xfrm>
          <a:prstGeom prst="rect">
            <a:avLst/>
          </a:prstGeom>
        </p:spPr>
        <p:txBody>
          <a:bodyPr wrap="square">
            <a:spAutoFit/>
          </a:bodyPr>
          <a:lstStyle/>
          <a:p>
            <a:pPr lvl="0"/>
            <a:r>
              <a:rPr lang="en-GB" sz="1600" dirty="0">
                <a:latin typeface="Century Gothic" panose="020F0302020204030204"/>
              </a:rPr>
              <a:t>Verbs like lire add an –s- to the stem in the plural forms: </a:t>
            </a:r>
          </a:p>
          <a:p>
            <a:pPr lvl="0"/>
            <a:endParaRPr lang="en-GB" sz="1000" dirty="0">
              <a:latin typeface="Century Gothic" panose="020F0302020204030204"/>
            </a:endParaRPr>
          </a:p>
          <a:p>
            <a:pPr lvl="0"/>
            <a:r>
              <a:rPr lang="en-GB" sz="1600" b="1" dirty="0">
                <a:latin typeface="Century Gothic" panose="020F0302020204030204"/>
              </a:rPr>
              <a:t>lire – to read, reading		dire – to say, saying</a:t>
            </a:r>
          </a:p>
          <a:p>
            <a:pPr lvl="0"/>
            <a:r>
              <a:rPr lang="en-GB" sz="1600" dirty="0">
                <a:latin typeface="Century Gothic" panose="020F0302020204030204"/>
              </a:rPr>
              <a:t>je </a:t>
            </a:r>
            <a:r>
              <a:rPr lang="en-GB" sz="1600" dirty="0" err="1">
                <a:latin typeface="Century Gothic" panose="020F0302020204030204"/>
              </a:rPr>
              <a:t>li</a:t>
            </a:r>
            <a:r>
              <a:rPr lang="en-GB" sz="1600" b="1" dirty="0" err="1">
                <a:latin typeface="Century Gothic" panose="020F0302020204030204"/>
              </a:rPr>
              <a:t>s</a:t>
            </a:r>
            <a:r>
              <a:rPr lang="en-GB" sz="1600" dirty="0">
                <a:latin typeface="Century Gothic" panose="020F0302020204030204"/>
              </a:rPr>
              <a:t>				je di</a:t>
            </a:r>
            <a:r>
              <a:rPr lang="en-GB" sz="1600" b="1" dirty="0">
                <a:latin typeface="Century Gothic" panose="020F0302020204030204"/>
              </a:rPr>
              <a:t>s</a:t>
            </a:r>
          </a:p>
          <a:p>
            <a:pPr lvl="0"/>
            <a:r>
              <a:rPr lang="en-GB" sz="1600" dirty="0" err="1">
                <a:latin typeface="Century Gothic" panose="020F0302020204030204"/>
              </a:rPr>
              <a:t>tu</a:t>
            </a:r>
            <a:r>
              <a:rPr lang="en-GB" sz="1600" dirty="0">
                <a:latin typeface="Century Gothic" panose="020F0302020204030204"/>
              </a:rPr>
              <a:t> </a:t>
            </a:r>
            <a:r>
              <a:rPr lang="en-GB" sz="1600" dirty="0" err="1">
                <a:latin typeface="Century Gothic" panose="020F0302020204030204"/>
              </a:rPr>
              <a:t>li</a:t>
            </a:r>
            <a:r>
              <a:rPr lang="en-GB" sz="1600" b="1" dirty="0" err="1">
                <a:latin typeface="Century Gothic" panose="020F0302020204030204"/>
              </a:rPr>
              <a:t>s</a:t>
            </a:r>
            <a:r>
              <a:rPr lang="en-GB" sz="1600" dirty="0">
                <a:latin typeface="Century Gothic" panose="020F0302020204030204"/>
              </a:rPr>
              <a:t>				</a:t>
            </a:r>
            <a:r>
              <a:rPr lang="en-GB" sz="1600" dirty="0" err="1">
                <a:latin typeface="Century Gothic" panose="020F0302020204030204"/>
              </a:rPr>
              <a:t>tu</a:t>
            </a:r>
            <a:r>
              <a:rPr lang="en-GB" sz="1600" dirty="0">
                <a:latin typeface="Century Gothic" panose="020F0302020204030204"/>
              </a:rPr>
              <a:t> di</a:t>
            </a:r>
            <a:r>
              <a:rPr lang="en-GB" sz="1600" b="1" dirty="0">
                <a:latin typeface="Century Gothic" panose="020F0302020204030204"/>
              </a:rPr>
              <a:t>s</a:t>
            </a:r>
          </a:p>
          <a:p>
            <a:pPr lvl="0"/>
            <a:r>
              <a:rPr lang="en-GB" sz="1600" dirty="0">
                <a:latin typeface="Century Gothic" panose="020F0302020204030204"/>
              </a:rPr>
              <a:t>il/</a:t>
            </a:r>
            <a:r>
              <a:rPr lang="en-GB" sz="1600" dirty="0" err="1">
                <a:latin typeface="Century Gothic" panose="020F0302020204030204"/>
              </a:rPr>
              <a:t>elle</a:t>
            </a:r>
            <a:r>
              <a:rPr lang="en-GB" sz="1600" dirty="0">
                <a:latin typeface="Century Gothic" panose="020F0302020204030204"/>
              </a:rPr>
              <a:t> li</a:t>
            </a:r>
            <a:r>
              <a:rPr lang="en-GB" sz="1600" b="1" dirty="0">
                <a:latin typeface="Century Gothic" panose="020F0302020204030204"/>
              </a:rPr>
              <a:t>t</a:t>
            </a:r>
            <a:r>
              <a:rPr lang="en-GB" sz="1600" dirty="0">
                <a:latin typeface="Century Gothic" panose="020F0302020204030204"/>
              </a:rPr>
              <a:t>				il/</a:t>
            </a:r>
            <a:r>
              <a:rPr lang="en-GB" sz="1600" dirty="0" err="1">
                <a:latin typeface="Century Gothic" panose="020F0302020204030204"/>
              </a:rPr>
              <a:t>elle</a:t>
            </a:r>
            <a:r>
              <a:rPr lang="en-GB" sz="1600" dirty="0">
                <a:latin typeface="Century Gothic" panose="020F0302020204030204"/>
              </a:rPr>
              <a:t> </a:t>
            </a:r>
            <a:r>
              <a:rPr lang="en-GB" sz="1600" dirty="0" err="1">
                <a:latin typeface="Century Gothic" panose="020F0302020204030204"/>
              </a:rPr>
              <a:t>di</a:t>
            </a:r>
            <a:r>
              <a:rPr lang="en-GB" sz="1600" b="1" dirty="0" err="1">
                <a:latin typeface="Century Gothic" panose="020F0302020204030204"/>
              </a:rPr>
              <a:t>t</a:t>
            </a:r>
            <a:endParaRPr lang="en-GB" sz="1600" b="1" dirty="0">
              <a:latin typeface="Century Gothic" panose="020F0302020204030204"/>
            </a:endParaRPr>
          </a:p>
          <a:p>
            <a:pPr lvl="0"/>
            <a:r>
              <a:rPr lang="en-GB" sz="1600" dirty="0">
                <a:latin typeface="Century Gothic" panose="020F0302020204030204"/>
              </a:rPr>
              <a:t>nous </a:t>
            </a:r>
            <a:r>
              <a:rPr lang="en-GB" sz="1600" dirty="0" err="1">
                <a:latin typeface="Century Gothic" panose="020F0302020204030204"/>
              </a:rPr>
              <a:t>li</a:t>
            </a:r>
            <a:r>
              <a:rPr lang="en-GB" sz="1600" b="1" dirty="0" err="1">
                <a:latin typeface="Century Gothic" panose="020F0302020204030204"/>
              </a:rPr>
              <a:t>s</a:t>
            </a:r>
            <a:r>
              <a:rPr lang="en-GB" sz="1600" dirty="0" err="1">
                <a:latin typeface="Century Gothic" panose="020F0302020204030204"/>
              </a:rPr>
              <a:t>ons</a:t>
            </a:r>
            <a:r>
              <a:rPr lang="en-GB" sz="1600" dirty="0">
                <a:latin typeface="Century Gothic" panose="020F0302020204030204"/>
              </a:rPr>
              <a:t>			nous </a:t>
            </a:r>
            <a:r>
              <a:rPr lang="en-GB" sz="1600" dirty="0" err="1">
                <a:latin typeface="Century Gothic" panose="020F0302020204030204"/>
              </a:rPr>
              <a:t>di</a:t>
            </a:r>
            <a:r>
              <a:rPr lang="en-GB" sz="1600" b="1" dirty="0" err="1">
                <a:latin typeface="Century Gothic" panose="020F0302020204030204"/>
              </a:rPr>
              <a:t>s</a:t>
            </a:r>
            <a:r>
              <a:rPr lang="en-GB" sz="1600" dirty="0" err="1">
                <a:latin typeface="Century Gothic" panose="020F0302020204030204"/>
              </a:rPr>
              <a:t>ons</a:t>
            </a:r>
            <a:endParaRPr lang="en-GB" sz="1600" dirty="0">
              <a:latin typeface="Century Gothic" panose="020F0302020204030204"/>
            </a:endParaRPr>
          </a:p>
          <a:p>
            <a:pPr lvl="0"/>
            <a:r>
              <a:rPr lang="en-GB" sz="1600" dirty="0" err="1">
                <a:latin typeface="Century Gothic" panose="020F0302020204030204"/>
              </a:rPr>
              <a:t>vous</a:t>
            </a:r>
            <a:r>
              <a:rPr lang="en-GB" sz="1600" dirty="0">
                <a:latin typeface="Century Gothic" panose="020F0302020204030204"/>
              </a:rPr>
              <a:t> </a:t>
            </a:r>
            <a:r>
              <a:rPr lang="en-GB" sz="1600" dirty="0" err="1">
                <a:latin typeface="Century Gothic" panose="020F0302020204030204"/>
              </a:rPr>
              <a:t>li</a:t>
            </a:r>
            <a:r>
              <a:rPr lang="en-GB" sz="1600" b="1" dirty="0" err="1">
                <a:latin typeface="Century Gothic" panose="020F0302020204030204"/>
              </a:rPr>
              <a:t>s</a:t>
            </a:r>
            <a:r>
              <a:rPr lang="en-GB" sz="1600" dirty="0" err="1">
                <a:latin typeface="Century Gothic" panose="020F0302020204030204"/>
              </a:rPr>
              <a:t>ez</a:t>
            </a:r>
            <a:r>
              <a:rPr lang="en-GB" sz="1600" dirty="0">
                <a:latin typeface="Century Gothic" panose="020F0302020204030204"/>
              </a:rPr>
              <a:t>				</a:t>
            </a:r>
            <a:r>
              <a:rPr lang="en-GB" sz="1600" dirty="0" err="1">
                <a:latin typeface="Century Gothic" panose="020F0302020204030204"/>
              </a:rPr>
              <a:t>vous</a:t>
            </a:r>
            <a:r>
              <a:rPr lang="en-GB" sz="1600" dirty="0">
                <a:latin typeface="Century Gothic" panose="020F0302020204030204"/>
              </a:rPr>
              <a:t> </a:t>
            </a:r>
            <a:r>
              <a:rPr lang="en-GB" sz="1600" dirty="0" err="1">
                <a:latin typeface="Century Gothic" panose="020F0302020204030204"/>
              </a:rPr>
              <a:t>di</a:t>
            </a:r>
            <a:r>
              <a:rPr lang="en-GB" sz="1600" b="1" dirty="0" err="1">
                <a:latin typeface="Century Gothic" panose="020F0302020204030204"/>
              </a:rPr>
              <a:t>tes</a:t>
            </a:r>
            <a:endParaRPr lang="en-GB" sz="1600" b="1" dirty="0">
              <a:latin typeface="Century Gothic" panose="020F0302020204030204"/>
            </a:endParaRPr>
          </a:p>
          <a:p>
            <a:pPr lvl="0"/>
            <a:r>
              <a:rPr lang="en-GB" sz="1600" dirty="0" err="1">
                <a:latin typeface="Century Gothic" panose="020F0302020204030204"/>
              </a:rPr>
              <a:t>ils</a:t>
            </a:r>
            <a:r>
              <a:rPr lang="en-GB" sz="1600" dirty="0">
                <a:latin typeface="Century Gothic" panose="020F0302020204030204"/>
              </a:rPr>
              <a:t>/</a:t>
            </a:r>
            <a:r>
              <a:rPr lang="en-GB" sz="1600" dirty="0" err="1">
                <a:latin typeface="Century Gothic" panose="020F0302020204030204"/>
              </a:rPr>
              <a:t>elles</a:t>
            </a:r>
            <a:r>
              <a:rPr lang="en-GB" sz="1600" dirty="0">
                <a:latin typeface="Century Gothic" panose="020F0302020204030204"/>
              </a:rPr>
              <a:t> </a:t>
            </a:r>
            <a:r>
              <a:rPr lang="en-GB" sz="1600" dirty="0" err="1">
                <a:latin typeface="Century Gothic" panose="020F0302020204030204"/>
              </a:rPr>
              <a:t>li</a:t>
            </a:r>
            <a:r>
              <a:rPr lang="en-GB" sz="1600" b="1" dirty="0" err="1">
                <a:latin typeface="Century Gothic" panose="020F0302020204030204"/>
              </a:rPr>
              <a:t>s</a:t>
            </a:r>
            <a:r>
              <a:rPr lang="en-GB" sz="1600" dirty="0" err="1">
                <a:latin typeface="Century Gothic" panose="020F0302020204030204"/>
              </a:rPr>
              <a:t>ent</a:t>
            </a:r>
            <a:r>
              <a:rPr lang="en-GB" sz="1600" dirty="0">
                <a:latin typeface="Century Gothic" panose="020F0302020204030204"/>
              </a:rPr>
              <a:t>			</a:t>
            </a:r>
            <a:r>
              <a:rPr lang="en-GB" sz="1600" dirty="0" err="1">
                <a:latin typeface="Century Gothic" panose="020F0302020204030204"/>
              </a:rPr>
              <a:t>ils</a:t>
            </a:r>
            <a:r>
              <a:rPr lang="en-GB" sz="1600" dirty="0">
                <a:latin typeface="Century Gothic" panose="020F0302020204030204"/>
              </a:rPr>
              <a:t>/</a:t>
            </a:r>
            <a:r>
              <a:rPr lang="en-GB" sz="1600" dirty="0" err="1">
                <a:latin typeface="Century Gothic" panose="020F0302020204030204"/>
              </a:rPr>
              <a:t>elles</a:t>
            </a:r>
            <a:r>
              <a:rPr lang="en-GB" sz="1600" dirty="0">
                <a:latin typeface="Century Gothic" panose="020F0302020204030204"/>
              </a:rPr>
              <a:t> </a:t>
            </a:r>
            <a:r>
              <a:rPr lang="en-GB" sz="1600" dirty="0" err="1">
                <a:latin typeface="Century Gothic" panose="020F0302020204030204"/>
              </a:rPr>
              <a:t>di</a:t>
            </a:r>
            <a:r>
              <a:rPr lang="en-GB" sz="1600" b="1" dirty="0" err="1">
                <a:latin typeface="Century Gothic" panose="020F0302020204030204"/>
              </a:rPr>
              <a:t>s</a:t>
            </a:r>
            <a:r>
              <a:rPr lang="en-GB" sz="1600" dirty="0" err="1">
                <a:latin typeface="Century Gothic" panose="020F0302020204030204"/>
              </a:rPr>
              <a:t>ent</a:t>
            </a:r>
            <a:endParaRPr lang="en-GB" sz="1600" dirty="0">
              <a:latin typeface="Century Gothic" panose="020F0302020204030204"/>
            </a:endParaRPr>
          </a:p>
        </p:txBody>
      </p:sp>
      <p:sp>
        <p:nvSpPr>
          <p:cNvPr id="17" name="Speech Bubble: Rectangle with Corners Rounded 20">
            <a:extLst>
              <a:ext uri="{FF2B5EF4-FFF2-40B4-BE49-F238E27FC236}">
                <a16:creationId xmlns:a16="http://schemas.microsoft.com/office/drawing/2014/main" id="{EAE16139-22A6-FA4F-97C0-A9B19288AA1D}"/>
              </a:ext>
            </a:extLst>
          </p:cNvPr>
          <p:cNvSpPr/>
          <p:nvPr/>
        </p:nvSpPr>
        <p:spPr>
          <a:xfrm>
            <a:off x="5232033" y="4315968"/>
            <a:ext cx="1218470" cy="378956"/>
          </a:xfrm>
          <a:prstGeom prst="wedgeRoundRectCallout">
            <a:avLst>
              <a:gd name="adj1" fmla="val -68790"/>
              <a:gd name="adj2" fmla="val 18099"/>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effectLst/>
                <a:uLnTx/>
                <a:uFillTx/>
                <a:latin typeface="Century Gothic" panose="020F0302020204030204"/>
                <a:ea typeface="+mn-ea"/>
                <a:cs typeface="+mn-cs"/>
              </a:rPr>
              <a:t>! Exception</a:t>
            </a:r>
          </a:p>
        </p:txBody>
      </p:sp>
      <p:sp>
        <p:nvSpPr>
          <p:cNvPr id="3" name="Rounded Rectangle 2" descr="Rectangle highlighting the word dites">
            <a:extLst>
              <a:ext uri="{FF2B5EF4-FFF2-40B4-BE49-F238E27FC236}">
                <a16:creationId xmlns:a16="http://schemas.microsoft.com/office/drawing/2014/main" id="{2C6269AF-B26B-BD44-9FBE-3B53B562CAFD}"/>
              </a:ext>
            </a:extLst>
          </p:cNvPr>
          <p:cNvSpPr/>
          <p:nvPr/>
        </p:nvSpPr>
        <p:spPr>
          <a:xfrm>
            <a:off x="4333875" y="4424488"/>
            <a:ext cx="527050" cy="270436"/>
          </a:xfrm>
          <a:prstGeom prst="roundRect">
            <a:avLst/>
          </a:prstGeom>
          <a:noFill/>
          <a:ln w="12700" cap="flat" cmpd="sng" algn="ctr">
            <a:solidFill>
              <a:schemeClr val="tx1"/>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0" i="0" u="none" strike="noStrike" kern="0" cap="none" spc="0" normalizeH="0" baseline="0" noProof="0" dirty="0">
              <a:ln>
                <a:noFill/>
              </a:ln>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5778692D-DA11-C94D-A7F6-6A062050AC50}"/>
              </a:ext>
            </a:extLst>
          </p:cNvPr>
          <p:cNvSpPr txBox="1"/>
          <p:nvPr/>
        </p:nvSpPr>
        <p:spPr>
          <a:xfrm>
            <a:off x="108001" y="5041850"/>
            <a:ext cx="6448248" cy="646986"/>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i="1" dirty="0" err="1">
                <a:latin typeface="Century Gothic" panose="020F0302020204030204"/>
              </a:rPr>
              <a:t>traduire</a:t>
            </a:r>
            <a:r>
              <a:rPr lang="en-GB" sz="1600" i="1" dirty="0">
                <a:latin typeface="Century Gothic" panose="020F0302020204030204"/>
              </a:rPr>
              <a:t>, </a:t>
            </a:r>
            <a:r>
              <a:rPr lang="en-GB" sz="1600" i="1" dirty="0" err="1">
                <a:latin typeface="Century Gothic" panose="020F0302020204030204"/>
              </a:rPr>
              <a:t>conduire</a:t>
            </a:r>
            <a:r>
              <a:rPr lang="en-GB" sz="1600" i="1" dirty="0">
                <a:latin typeface="Century Gothic" panose="020F0302020204030204"/>
              </a:rPr>
              <a:t>, </a:t>
            </a:r>
            <a:r>
              <a:rPr lang="en-GB" sz="1600" i="1" dirty="0" err="1">
                <a:latin typeface="Century Gothic" panose="020F0302020204030204"/>
              </a:rPr>
              <a:t>interdire</a:t>
            </a:r>
            <a:r>
              <a:rPr lang="en-GB" sz="1600" i="1" dirty="0">
                <a:latin typeface="Century Gothic" panose="020F0302020204030204"/>
              </a:rPr>
              <a:t> </a:t>
            </a:r>
            <a:r>
              <a:rPr lang="en-GB" sz="1600" dirty="0">
                <a:latin typeface="Century Gothic" panose="020F0302020204030204"/>
              </a:rPr>
              <a:t>and</a:t>
            </a:r>
            <a:r>
              <a:rPr lang="en-GB" sz="1600" i="1" dirty="0">
                <a:latin typeface="Century Gothic" panose="020F0302020204030204"/>
              </a:rPr>
              <a:t> dire </a:t>
            </a:r>
            <a:r>
              <a:rPr lang="en-GB" sz="1600" dirty="0">
                <a:latin typeface="Century Gothic" panose="020F0302020204030204"/>
              </a:rPr>
              <a:t>also follow this pattern (EXCEPT: </a:t>
            </a:r>
            <a:r>
              <a:rPr lang="en-GB" sz="1600" b="1" dirty="0" err="1">
                <a:latin typeface="Century Gothic" panose="020F0302020204030204"/>
              </a:rPr>
              <a:t>vous</a:t>
            </a:r>
            <a:r>
              <a:rPr lang="en-GB" sz="1600" b="1" dirty="0">
                <a:latin typeface="Century Gothic" panose="020F0302020204030204"/>
              </a:rPr>
              <a:t> </a:t>
            </a:r>
            <a:r>
              <a:rPr lang="en-GB" sz="1600" b="1" dirty="0" err="1">
                <a:latin typeface="Century Gothic" panose="020F0302020204030204"/>
              </a:rPr>
              <a:t>dites</a:t>
            </a:r>
            <a:r>
              <a:rPr lang="en-GB" sz="1600" dirty="0">
                <a:latin typeface="Century Gothic" panose="020F0302020204030204"/>
              </a:rPr>
              <a:t>).</a:t>
            </a:r>
            <a:r>
              <a:rPr lang="en-GB" sz="1600" i="1" dirty="0">
                <a:latin typeface="Century Gothic" panose="020F0302020204030204"/>
              </a:rPr>
              <a:t> </a:t>
            </a:r>
            <a:endParaRPr lang="en-GB" sz="1600" b="1" i="1" dirty="0">
              <a:latin typeface="Century Gothic" panose="020F0302020204030204"/>
            </a:endParaRPr>
          </a:p>
        </p:txBody>
      </p:sp>
      <p:sp>
        <p:nvSpPr>
          <p:cNvPr id="20" name="Speech Bubble: Rectangle with Corners Rounded 20">
            <a:extLst>
              <a:ext uri="{FF2B5EF4-FFF2-40B4-BE49-F238E27FC236}">
                <a16:creationId xmlns:a16="http://schemas.microsoft.com/office/drawing/2014/main" id="{C73AB3C1-8CE9-9248-9FDA-33D02889186C}"/>
              </a:ext>
            </a:extLst>
          </p:cNvPr>
          <p:cNvSpPr/>
          <p:nvPr/>
        </p:nvSpPr>
        <p:spPr>
          <a:xfrm>
            <a:off x="1678070" y="4122280"/>
            <a:ext cx="1983894" cy="796857"/>
          </a:xfrm>
          <a:prstGeom prst="wedgeRoundRectCallout">
            <a:avLst>
              <a:gd name="adj1" fmla="val -63029"/>
              <a:gd name="adj2" fmla="val -26771"/>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effectLst/>
                <a:uLnTx/>
                <a:uFillTx/>
                <a:latin typeface="Century Gothic" panose="020F0302020204030204"/>
                <a:ea typeface="+mn-ea"/>
                <a:cs typeface="+mn-cs"/>
              </a:rPr>
              <a:t>Unlike in the singular form, the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Century Gothic" panose="020F0302020204030204"/>
                <a:ea typeface="+mn-ea"/>
                <a:cs typeface="+mn-cs"/>
              </a:rPr>
              <a:t>-s- </a:t>
            </a:r>
            <a:r>
              <a:rPr kumimoji="0" lang="en-GB" sz="1600" i="0" u="none" strike="noStrike" kern="0" cap="none" spc="0" normalizeH="0" baseline="0" noProof="0" dirty="0">
                <a:ln>
                  <a:noFill/>
                </a:ln>
                <a:effectLst/>
                <a:uLnTx/>
                <a:uFillTx/>
                <a:latin typeface="Century Gothic" panose="020F0302020204030204"/>
                <a:ea typeface="+mn-ea"/>
                <a:cs typeface="+mn-cs"/>
              </a:rPr>
              <a:t>is pronounced.</a:t>
            </a:r>
          </a:p>
        </p:txBody>
      </p:sp>
      <p:pic>
        <p:nvPicPr>
          <p:cNvPr id="21" name="Picture 2" descr="Quiet Sign Clip Art">
            <a:extLst>
              <a:ext uri="{FF2B5EF4-FFF2-40B4-BE49-F238E27FC236}">
                <a16:creationId xmlns:a16="http://schemas.microsoft.com/office/drawing/2014/main" id="{7A50CA2C-9A24-9D4D-B8CF-26CB4EDD30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26" y="3528115"/>
            <a:ext cx="432047" cy="6110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Quiet Sign Clip Art">
            <a:extLst>
              <a:ext uri="{FF2B5EF4-FFF2-40B4-BE49-F238E27FC236}">
                <a16:creationId xmlns:a16="http://schemas.microsoft.com/office/drawing/2014/main" id="{ABA07E0B-1380-4240-A633-59285E54E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34" y="3523486"/>
            <a:ext cx="432047" cy="61103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F1578F8-B6DB-0941-B33A-F4137B99516B}"/>
              </a:ext>
            </a:extLst>
          </p:cNvPr>
          <p:cNvSpPr/>
          <p:nvPr/>
        </p:nvSpPr>
        <p:spPr>
          <a:xfrm>
            <a:off x="107999" y="5735841"/>
            <a:ext cx="3358612"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écrire in the plural</a:t>
            </a:r>
            <a:endParaRPr lang="en-GB" i="1" dirty="0">
              <a:solidFill>
                <a:srgbClr val="000000"/>
              </a:solidFill>
              <a:latin typeface="Century Gothic" panose="020B0502020202020204" pitchFamily="34" charset="0"/>
            </a:endParaRPr>
          </a:p>
        </p:txBody>
      </p:sp>
      <p:sp>
        <p:nvSpPr>
          <p:cNvPr id="25" name="Rectangle 24">
            <a:extLst>
              <a:ext uri="{FF2B5EF4-FFF2-40B4-BE49-F238E27FC236}">
                <a16:creationId xmlns:a16="http://schemas.microsoft.com/office/drawing/2014/main" id="{C79B0D82-6D0E-3245-8CF4-936A9CFFD3C9}"/>
              </a:ext>
            </a:extLst>
          </p:cNvPr>
          <p:cNvSpPr/>
          <p:nvPr/>
        </p:nvSpPr>
        <p:spPr>
          <a:xfrm>
            <a:off x="107999" y="6161678"/>
            <a:ext cx="6676200" cy="2215991"/>
          </a:xfrm>
          <a:prstGeom prst="rect">
            <a:avLst/>
          </a:prstGeom>
        </p:spPr>
        <p:txBody>
          <a:bodyPr wrap="square">
            <a:spAutoFit/>
          </a:bodyPr>
          <a:lstStyle/>
          <a:p>
            <a:pPr lvl="0"/>
            <a:r>
              <a:rPr lang="en-GB" sz="1600" dirty="0">
                <a:latin typeface="Century Gothic" panose="020F0302020204030204"/>
              </a:rPr>
              <a:t>Verbs like </a:t>
            </a:r>
            <a:r>
              <a:rPr lang="fr-FR" sz="1600" dirty="0">
                <a:solidFill>
                  <a:srgbClr val="000000"/>
                </a:solidFill>
                <a:latin typeface="Century Gothic" panose="020B0502020202020204" pitchFamily="34" charset="0"/>
              </a:rPr>
              <a:t>écrire</a:t>
            </a:r>
            <a:r>
              <a:rPr lang="en-GB" sz="1600" dirty="0">
                <a:latin typeface="Century Gothic" panose="020F0302020204030204"/>
              </a:rPr>
              <a:t> add a -v- to the stem in the plural forms: </a:t>
            </a:r>
          </a:p>
          <a:p>
            <a:pPr lvl="0"/>
            <a:endParaRPr lang="en-GB" sz="1000" dirty="0">
              <a:latin typeface="Century Gothic" panose="020F0302020204030204"/>
            </a:endParaRPr>
          </a:p>
          <a:p>
            <a:pPr lvl="0"/>
            <a:r>
              <a:rPr lang="en-GB" sz="1600" b="1" dirty="0" err="1">
                <a:latin typeface="Century Gothic" panose="020F0302020204030204"/>
              </a:rPr>
              <a:t>écrire</a:t>
            </a:r>
            <a:r>
              <a:rPr lang="en-GB" sz="1600" b="1" dirty="0">
                <a:latin typeface="Century Gothic" panose="020F0302020204030204"/>
              </a:rPr>
              <a:t> – to write, writing</a:t>
            </a:r>
          </a:p>
          <a:p>
            <a:pPr lvl="0"/>
            <a:r>
              <a:rPr lang="en-GB" sz="1600" dirty="0" err="1">
                <a:latin typeface="Century Gothic" panose="020F0302020204030204"/>
              </a:rPr>
              <a:t>j’écris</a:t>
            </a:r>
            <a:endParaRPr lang="en-GB" sz="1600" dirty="0">
              <a:latin typeface="Century Gothic" panose="020F0302020204030204"/>
            </a:endParaRPr>
          </a:p>
          <a:p>
            <a:pPr lvl="0"/>
            <a:r>
              <a:rPr lang="en-GB" sz="1600" dirty="0" err="1">
                <a:latin typeface="Century Gothic" panose="020F0302020204030204"/>
              </a:rPr>
              <a:t>tu</a:t>
            </a:r>
            <a:r>
              <a:rPr lang="en-GB" sz="1600" dirty="0">
                <a:latin typeface="Century Gothic" panose="020F0302020204030204"/>
              </a:rPr>
              <a:t> </a:t>
            </a:r>
            <a:r>
              <a:rPr lang="en-GB" sz="1600" dirty="0" err="1">
                <a:latin typeface="Century Gothic" panose="020F0302020204030204"/>
              </a:rPr>
              <a:t>écris</a:t>
            </a:r>
            <a:endParaRPr lang="en-GB" sz="1600" dirty="0">
              <a:latin typeface="Century Gothic" panose="020F0302020204030204"/>
            </a:endParaRPr>
          </a:p>
          <a:p>
            <a:pPr lvl="0"/>
            <a:r>
              <a:rPr lang="en-GB" sz="1600" dirty="0">
                <a:latin typeface="Century Gothic" panose="020F0302020204030204"/>
              </a:rPr>
              <a:t>il/</a:t>
            </a:r>
            <a:r>
              <a:rPr lang="en-GB" sz="1600" dirty="0" err="1">
                <a:latin typeface="Century Gothic" panose="020F0302020204030204"/>
              </a:rPr>
              <a:t>elle</a:t>
            </a:r>
            <a:r>
              <a:rPr lang="en-GB" sz="1600" dirty="0">
                <a:latin typeface="Century Gothic" panose="020F0302020204030204"/>
              </a:rPr>
              <a:t> </a:t>
            </a:r>
            <a:r>
              <a:rPr lang="en-GB" sz="1600" dirty="0" err="1">
                <a:latin typeface="Century Gothic" panose="020F0302020204030204"/>
              </a:rPr>
              <a:t>écrit</a:t>
            </a:r>
            <a:endParaRPr lang="en-GB" sz="1600" dirty="0">
              <a:latin typeface="Century Gothic" panose="020F0302020204030204"/>
            </a:endParaRPr>
          </a:p>
          <a:p>
            <a:pPr lvl="0"/>
            <a:r>
              <a:rPr lang="en-GB" sz="1600" dirty="0">
                <a:latin typeface="Century Gothic" panose="020F0302020204030204"/>
              </a:rPr>
              <a:t>nous </a:t>
            </a:r>
            <a:r>
              <a:rPr lang="en-GB" sz="1600" dirty="0" err="1">
                <a:latin typeface="Century Gothic" panose="020F0302020204030204"/>
              </a:rPr>
              <a:t>écri</a:t>
            </a:r>
            <a:r>
              <a:rPr lang="en-GB" sz="1600" b="1" dirty="0" err="1">
                <a:latin typeface="Century Gothic" panose="020F0302020204030204"/>
              </a:rPr>
              <a:t>v</a:t>
            </a:r>
            <a:r>
              <a:rPr lang="en-GB" sz="1600" dirty="0" err="1">
                <a:latin typeface="Century Gothic" panose="020F0302020204030204"/>
              </a:rPr>
              <a:t>ons</a:t>
            </a:r>
            <a:endParaRPr lang="en-GB" sz="1600" dirty="0">
              <a:latin typeface="Century Gothic" panose="020F0302020204030204"/>
            </a:endParaRPr>
          </a:p>
          <a:p>
            <a:pPr lvl="0"/>
            <a:r>
              <a:rPr lang="en-GB" sz="1600" dirty="0" err="1">
                <a:latin typeface="Century Gothic" panose="020F0302020204030204"/>
              </a:rPr>
              <a:t>vous</a:t>
            </a:r>
            <a:r>
              <a:rPr lang="en-GB" sz="1600" dirty="0">
                <a:latin typeface="Century Gothic" panose="020F0302020204030204"/>
              </a:rPr>
              <a:t> </a:t>
            </a:r>
            <a:r>
              <a:rPr lang="en-GB" sz="1600" dirty="0" err="1">
                <a:latin typeface="Century Gothic" panose="020F0302020204030204"/>
              </a:rPr>
              <a:t>écri</a:t>
            </a:r>
            <a:r>
              <a:rPr lang="en-GB" sz="1600" b="1" dirty="0" err="1">
                <a:latin typeface="Century Gothic" panose="020F0302020204030204"/>
              </a:rPr>
              <a:t>v</a:t>
            </a:r>
            <a:r>
              <a:rPr lang="en-GB" sz="1600" dirty="0" err="1">
                <a:latin typeface="Century Gothic" panose="020F0302020204030204"/>
              </a:rPr>
              <a:t>ez</a:t>
            </a:r>
            <a:endParaRPr lang="en-GB" sz="1600" dirty="0">
              <a:latin typeface="Century Gothic" panose="020F0302020204030204"/>
            </a:endParaRPr>
          </a:p>
          <a:p>
            <a:pPr lvl="0"/>
            <a:r>
              <a:rPr lang="en-GB" sz="1600" dirty="0" err="1">
                <a:latin typeface="Century Gothic" panose="020F0302020204030204"/>
              </a:rPr>
              <a:t>ils</a:t>
            </a:r>
            <a:r>
              <a:rPr lang="en-GB" sz="1600" dirty="0">
                <a:latin typeface="Century Gothic" panose="020F0302020204030204"/>
              </a:rPr>
              <a:t>/</a:t>
            </a:r>
            <a:r>
              <a:rPr lang="en-GB" sz="1600" dirty="0" err="1">
                <a:latin typeface="Century Gothic" panose="020F0302020204030204"/>
              </a:rPr>
              <a:t>elles</a:t>
            </a:r>
            <a:r>
              <a:rPr lang="en-GB" sz="1600" dirty="0">
                <a:latin typeface="Century Gothic" panose="020F0302020204030204"/>
              </a:rPr>
              <a:t> </a:t>
            </a:r>
            <a:r>
              <a:rPr lang="en-GB" sz="1600" dirty="0" err="1">
                <a:latin typeface="Century Gothic" panose="020F0302020204030204"/>
              </a:rPr>
              <a:t>écri</a:t>
            </a:r>
            <a:r>
              <a:rPr lang="en-GB" sz="1600" b="1" dirty="0" err="1">
                <a:latin typeface="Century Gothic" panose="020F0302020204030204"/>
              </a:rPr>
              <a:t>v</a:t>
            </a:r>
            <a:r>
              <a:rPr lang="en-GB" sz="1600" dirty="0" err="1">
                <a:latin typeface="Century Gothic" panose="020F0302020204030204"/>
              </a:rPr>
              <a:t>ent</a:t>
            </a:r>
            <a:endParaRPr lang="en-GB" sz="1600" dirty="0">
              <a:latin typeface="Century Gothic" panose="020F0302020204030204"/>
            </a:endParaRPr>
          </a:p>
        </p:txBody>
      </p:sp>
      <p:sp>
        <p:nvSpPr>
          <p:cNvPr id="27" name="TextBox 26">
            <a:extLst>
              <a:ext uri="{FF2B5EF4-FFF2-40B4-BE49-F238E27FC236}">
                <a16:creationId xmlns:a16="http://schemas.microsoft.com/office/drawing/2014/main" id="{772D902A-379B-E04B-9B3A-DA929436CCB4}"/>
              </a:ext>
            </a:extLst>
          </p:cNvPr>
          <p:cNvSpPr txBox="1"/>
          <p:nvPr/>
        </p:nvSpPr>
        <p:spPr>
          <a:xfrm>
            <a:off x="172381" y="8490507"/>
            <a:ext cx="4525638" cy="374571"/>
          </a:xfrm>
          <a:prstGeom prst="wedgeRoundRectCallout">
            <a:avLst>
              <a:gd name="adj1" fmla="val 5681"/>
              <a:gd name="adj2" fmla="val -24284"/>
              <a:gd name="adj3" fmla="val 16667"/>
            </a:avLst>
          </a:prstGeom>
          <a:solidFill>
            <a:schemeClr val="accent5"/>
          </a:solidFill>
          <a:ln>
            <a:solidFill>
              <a:schemeClr val="accent4"/>
            </a:solidFill>
          </a:ln>
        </p:spPr>
        <p:txBody>
          <a:bodyPr wrap="square" lIns="72000" rIns="0" rtlCol="0">
            <a:spAutoFit/>
          </a:bodyPr>
          <a:lstStyle/>
          <a:p>
            <a:pPr lvl="0"/>
            <a:r>
              <a:rPr lang="en-GB" sz="1600" i="1" dirty="0" err="1">
                <a:latin typeface="Century Gothic" panose="020F0302020204030204"/>
              </a:rPr>
              <a:t>décrire</a:t>
            </a:r>
            <a:r>
              <a:rPr lang="en-GB" sz="1600" i="1" dirty="0">
                <a:latin typeface="Century Gothic" panose="020F0302020204030204"/>
              </a:rPr>
              <a:t> </a:t>
            </a:r>
            <a:r>
              <a:rPr lang="en-GB" sz="1600" dirty="0">
                <a:latin typeface="Century Gothic" panose="020F0302020204030204"/>
              </a:rPr>
              <a:t>and </a:t>
            </a:r>
            <a:r>
              <a:rPr lang="en-GB" sz="1600" i="1" dirty="0" err="1">
                <a:latin typeface="Century Gothic" panose="020F0302020204030204"/>
              </a:rPr>
              <a:t>inscrire</a:t>
            </a:r>
            <a:r>
              <a:rPr lang="en-GB" sz="1600" dirty="0">
                <a:latin typeface="Century Gothic" panose="020F0302020204030204"/>
              </a:rPr>
              <a:t> also follow this pattern.</a:t>
            </a:r>
            <a:endParaRPr lang="en-GB" sz="1600" b="1" i="1" dirty="0">
              <a:latin typeface="Century Gothic" panose="020F0302020204030204"/>
            </a:endParaRPr>
          </a:p>
        </p:txBody>
      </p:sp>
      <p:pic>
        <p:nvPicPr>
          <p:cNvPr id="5" name="Picture 4" descr="A hand writing">
            <a:extLst>
              <a:ext uri="{FF2B5EF4-FFF2-40B4-BE49-F238E27FC236}">
                <a16:creationId xmlns:a16="http://schemas.microsoft.com/office/drawing/2014/main" id="{36C48B33-27BF-3543-A710-8E745227A1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3073" y="6493675"/>
            <a:ext cx="1794120" cy="1794120"/>
          </a:xfrm>
          <a:prstGeom prst="rect">
            <a:avLst/>
          </a:prstGeom>
        </p:spPr>
      </p:pic>
    </p:spTree>
    <p:extLst>
      <p:ext uri="{BB962C8B-B14F-4D97-AF65-F5344CB8AC3E}">
        <p14:creationId xmlns:p14="http://schemas.microsoft.com/office/powerpoint/2010/main" val="216251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64</a:t>
            </a:r>
          </a:p>
        </p:txBody>
      </p:sp>
      <p:graphicFrame>
        <p:nvGraphicFramePr>
          <p:cNvPr id="28" name="Table 27">
            <a:extLst>
              <a:ext uri="{FF2B5EF4-FFF2-40B4-BE49-F238E27FC236}">
                <a16:creationId xmlns:a16="http://schemas.microsoft.com/office/drawing/2014/main" id="{ABE4B324-0FC1-ED44-902C-E063EA561689}"/>
              </a:ext>
            </a:extLst>
          </p:cNvPr>
          <p:cNvGraphicFramePr>
            <a:graphicFrameLocks noGrp="1"/>
          </p:cNvGraphicFramePr>
          <p:nvPr>
            <p:extLst>
              <p:ext uri="{D42A27DB-BD31-4B8C-83A1-F6EECF244321}">
                <p14:modId xmlns:p14="http://schemas.microsoft.com/office/powerpoint/2010/main" val="4118061409"/>
              </p:ext>
            </p:extLst>
          </p:nvPr>
        </p:nvGraphicFramePr>
        <p:xfrm>
          <a:off x="722875" y="2339825"/>
          <a:ext cx="5261225" cy="3711840"/>
        </p:xfrm>
        <a:graphic>
          <a:graphicData uri="http://schemas.openxmlformats.org/drawingml/2006/table">
            <a:tbl>
              <a:tblPr>
                <a:tableStyleId>{5940675A-B579-460E-94D1-54222C63F5DA}</a:tableStyleId>
              </a:tblPr>
              <a:tblGrid>
                <a:gridCol w="754675">
                  <a:extLst>
                    <a:ext uri="{9D8B030D-6E8A-4147-A177-3AD203B41FA5}">
                      <a16:colId xmlns:a16="http://schemas.microsoft.com/office/drawing/2014/main" val="2510458304"/>
                    </a:ext>
                  </a:extLst>
                </a:gridCol>
                <a:gridCol w="1548425">
                  <a:extLst>
                    <a:ext uri="{9D8B030D-6E8A-4147-A177-3AD203B41FA5}">
                      <a16:colId xmlns:a16="http://schemas.microsoft.com/office/drawing/2014/main" val="2576834893"/>
                    </a:ext>
                  </a:extLst>
                </a:gridCol>
                <a:gridCol w="2958125">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conduire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drive, driving</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vous dites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you (pl/</a:t>
                      </a:r>
                      <a:r>
                        <a:rPr lang="en-GB" sz="1600" dirty="0" err="1">
                          <a:effectLst/>
                          <a:latin typeface="Century Gothic" panose="020B0502020202020204" pitchFamily="34" charset="0"/>
                        </a:rPr>
                        <a:t>fml</a:t>
                      </a:r>
                      <a:r>
                        <a:rPr lang="en-GB" sz="1600" dirty="0">
                          <a:effectLst/>
                          <a:latin typeface="Century Gothic" panose="020B0502020202020204" pitchFamily="34" charset="0"/>
                        </a:rPr>
                        <a:t>) say, are saying</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interdire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ban, banning</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inscrire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write down, writing down</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lieu</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place</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l’arbre (m)</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tree</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l’autobus (m)</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bus</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chaud</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hot, warm</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froid</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cold</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neige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snow</a:t>
                      </a:r>
                    </a:p>
                  </a:txBody>
                  <a:tcPr marL="90000" marR="90000" marT="46800" marB="46800" anchor="b"/>
                </a:tc>
                <a:extLst>
                  <a:ext uri="{0D108BD9-81ED-4DB2-BD59-A6C34878D82A}">
                    <a16:rowId xmlns:a16="http://schemas.microsoft.com/office/drawing/2014/main" val="165043242"/>
                  </a:ext>
                </a:extLst>
              </a:tr>
              <a:tr h="182809">
                <a:tc>
                  <a:txBody>
                    <a:bodyPr/>
                    <a:lstStyle/>
                    <a:p>
                      <a:pPr algn="ctr"/>
                      <a:r>
                        <a:rPr lang="en-GB" sz="1600" i="1" dirty="0" err="1">
                          <a:effectLst/>
                          <a:latin typeface="Century Gothic" panose="020B0502020202020204" pitchFamily="34" charset="0"/>
                        </a:rPr>
                        <a:t>adj</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scolaire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school (</a:t>
                      </a:r>
                      <a:r>
                        <a:rPr lang="en-GB" sz="1600" dirty="0" err="1">
                          <a:effectLst/>
                          <a:latin typeface="Century Gothic" panose="020B0502020202020204" pitchFamily="34" charset="0"/>
                        </a:rPr>
                        <a:t>adj</a:t>
                      </a:r>
                      <a:r>
                        <a:rPr lang="en-GB" sz="1600" dirty="0">
                          <a:effectLst/>
                          <a:latin typeface="Century Gothic" panose="020B0502020202020204" pitchFamily="34" charset="0"/>
                        </a:rPr>
                        <a:t>)</a:t>
                      </a:r>
                    </a:p>
                  </a:txBody>
                  <a:tcPr marL="90000" marR="90000" marT="46800" marB="46800" anchor="b"/>
                </a:tc>
                <a:extLst>
                  <a:ext uri="{0D108BD9-81ED-4DB2-BD59-A6C34878D82A}">
                    <a16:rowId xmlns:a16="http://schemas.microsoft.com/office/drawing/2014/main" val="1589289006"/>
                  </a:ext>
                </a:extLst>
              </a:tr>
            </a:tbl>
          </a:graphicData>
        </a:graphic>
      </p:graphicFrame>
      <p:sp>
        <p:nvSpPr>
          <p:cNvPr id="30" name="Rectangle 29">
            <a:extLst>
              <a:ext uri="{FF2B5EF4-FFF2-40B4-BE49-F238E27FC236}">
                <a16:creationId xmlns:a16="http://schemas.microsoft.com/office/drawing/2014/main" id="{95700AAD-D068-EB44-9AEB-613071622CD3}"/>
              </a:ext>
            </a:extLst>
          </p:cNvPr>
          <p:cNvSpPr/>
          <p:nvPr/>
        </p:nvSpPr>
        <p:spPr>
          <a:xfrm>
            <a:off x="5021041"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31" name="Rectangle 30">
            <a:extLst>
              <a:ext uri="{FF2B5EF4-FFF2-40B4-BE49-F238E27FC236}">
                <a16:creationId xmlns:a16="http://schemas.microsoft.com/office/drawing/2014/main" id="{84D61733-206D-5241-9658-7D97933E93B1}"/>
              </a:ext>
            </a:extLst>
          </p:cNvPr>
          <p:cNvSpPr/>
          <p:nvPr/>
        </p:nvSpPr>
        <p:spPr>
          <a:xfrm>
            <a:off x="108000" y="145318"/>
            <a:ext cx="3584577" cy="65415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pic>
        <p:nvPicPr>
          <p:cNvPr id="6" name="Picture 5" descr="Snowman">
            <a:extLst>
              <a:ext uri="{FF2B5EF4-FFF2-40B4-BE49-F238E27FC236}">
                <a16:creationId xmlns:a16="http://schemas.microsoft.com/office/drawing/2014/main" id="{6C80D576-7B38-BD42-AD6B-9F97EBF93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983" y="6098346"/>
            <a:ext cx="2508310" cy="2508310"/>
          </a:xfrm>
          <a:prstGeom prst="rect">
            <a:avLst/>
          </a:prstGeom>
        </p:spPr>
      </p:pic>
      <p:pic>
        <p:nvPicPr>
          <p:cNvPr id="34" name="Picture 4" descr="Temperature, Warm, Hot, Cold, Weather">
            <a:extLst>
              <a:ext uri="{FF2B5EF4-FFF2-40B4-BE49-F238E27FC236}">
                <a16:creationId xmlns:a16="http://schemas.microsoft.com/office/drawing/2014/main" id="{0CE3552A-E3F5-3249-A825-58D389FC2F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rot="1214368">
            <a:off x="726631" y="6315287"/>
            <a:ext cx="1200642" cy="159772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Temperature, Warm, Hot, Cold, Weather">
            <a:extLst>
              <a:ext uri="{FF2B5EF4-FFF2-40B4-BE49-F238E27FC236}">
                <a16:creationId xmlns:a16="http://schemas.microsoft.com/office/drawing/2014/main" id="{FB162B8F-54EF-8649-A7C7-E7E1D97B2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232"/>
          <a:stretch/>
        </p:blipFill>
        <p:spPr bwMode="auto">
          <a:xfrm rot="20377104">
            <a:off x="5050783" y="6319639"/>
            <a:ext cx="1222341" cy="160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r">
            <a:extLst>
              <a:ext uri="{FF2B5EF4-FFF2-40B4-BE49-F238E27FC236}">
                <a16:creationId xmlns:a16="http://schemas.microsoft.com/office/drawing/2014/main" id="{9D05879F-EB72-C74A-9ED3-2FC868EF1D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562" y="418988"/>
            <a:ext cx="2123515" cy="2123515"/>
          </a:xfrm>
          <a:prstGeom prst="rect">
            <a:avLst/>
          </a:prstGeom>
        </p:spPr>
      </p:pic>
      <p:pic>
        <p:nvPicPr>
          <p:cNvPr id="18" name="Picture 17" descr="Two points with an arrow pointing from one point to another">
            <a:extLst>
              <a:ext uri="{FF2B5EF4-FFF2-40B4-BE49-F238E27FC236}">
                <a16:creationId xmlns:a16="http://schemas.microsoft.com/office/drawing/2014/main" id="{EEDDFC59-39AD-0943-B7BC-A0E337F5FB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37" y="904745"/>
            <a:ext cx="1329811" cy="1329811"/>
          </a:xfrm>
          <a:prstGeom prst="rect">
            <a:avLst/>
          </a:prstGeom>
        </p:spPr>
      </p:pic>
      <p:pic>
        <p:nvPicPr>
          <p:cNvPr id="38" name="Picture 37" descr="A coach">
            <a:extLst>
              <a:ext uri="{FF2B5EF4-FFF2-40B4-BE49-F238E27FC236}">
                <a16:creationId xmlns:a16="http://schemas.microsoft.com/office/drawing/2014/main" id="{A70FCD48-4C6E-174B-94F4-1C435B760A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6505" y="-303559"/>
            <a:ext cx="3024058" cy="3024058"/>
          </a:xfrm>
          <a:prstGeom prst="rect">
            <a:avLst/>
          </a:prstGeom>
        </p:spPr>
      </p:pic>
      <p:sp>
        <p:nvSpPr>
          <p:cNvPr id="39" name="Rounded Rectangle 38">
            <a:extLst>
              <a:ext uri="{FF2B5EF4-FFF2-40B4-BE49-F238E27FC236}">
                <a16:creationId xmlns:a16="http://schemas.microsoft.com/office/drawing/2014/main" id="{6421A36F-DC8C-A44F-8FBA-6A4E7FB9BAB2}"/>
              </a:ext>
            </a:extLst>
          </p:cNvPr>
          <p:cNvSpPr/>
          <p:nvPr/>
        </p:nvSpPr>
        <p:spPr>
          <a:xfrm>
            <a:off x="1555377" y="7972502"/>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8.3.1.4 &amp; 8.2.2.1</a:t>
            </a:r>
          </a:p>
          <a:p>
            <a:pPr algn="ctr"/>
            <a:endParaRPr lang="en-GB" sz="1400" b="1" dirty="0">
              <a:solidFill>
                <a:srgbClr val="000000"/>
              </a:solidFill>
              <a:latin typeface="Century Gothic" panose="020B0502020202020204" pitchFamily="34" charset="0"/>
            </a:endParaRPr>
          </a:p>
        </p:txBody>
      </p:sp>
      <p:pic>
        <p:nvPicPr>
          <p:cNvPr id="3" name="Picture 2" descr="QR code">
            <a:extLst>
              <a:ext uri="{FF2B5EF4-FFF2-40B4-BE49-F238E27FC236}">
                <a16:creationId xmlns:a16="http://schemas.microsoft.com/office/drawing/2014/main" id="{597F7C51-0944-4576-B0A5-80CE0C94B8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066" y="7812683"/>
            <a:ext cx="1278896" cy="1278896"/>
          </a:xfrm>
          <a:prstGeom prst="rect">
            <a:avLst/>
          </a:prstGeom>
        </p:spPr>
      </p:pic>
      <p:sp>
        <p:nvSpPr>
          <p:cNvPr id="2" name="Title 1">
            <a:extLst>
              <a:ext uri="{FF2B5EF4-FFF2-40B4-BE49-F238E27FC236}">
                <a16:creationId xmlns:a16="http://schemas.microsoft.com/office/drawing/2014/main" id="{50275667-4388-FA44-B54E-47FB677EA509}"/>
              </a:ext>
            </a:extLst>
          </p:cNvPr>
          <p:cNvSpPr>
            <a:spLocks noGrp="1"/>
          </p:cNvSpPr>
          <p:nvPr>
            <p:ph type="title"/>
          </p:nvPr>
        </p:nvSpPr>
        <p:spPr>
          <a:xfrm>
            <a:off x="108000" y="133286"/>
            <a:ext cx="3604077" cy="654158"/>
          </a:xfrm>
        </p:spPr>
        <p:txBody>
          <a:bodyPr/>
          <a:lstStyle/>
          <a:p>
            <a:r>
              <a:rPr lang="en-US" sz="2000" b="1" dirty="0">
                <a:solidFill>
                  <a:schemeClr val="bg1"/>
                </a:solidFill>
                <a:latin typeface="Century Gothic" panose="020B0502020202020204" pitchFamily="34" charset="0"/>
              </a:rPr>
              <a:t>Communicating in other languages [4]</a:t>
            </a:r>
          </a:p>
        </p:txBody>
      </p:sp>
    </p:spTree>
    <p:extLst>
      <p:ext uri="{BB962C8B-B14F-4D97-AF65-F5344CB8AC3E}">
        <p14:creationId xmlns:p14="http://schemas.microsoft.com/office/powerpoint/2010/main" val="212639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65</a:t>
            </a:r>
          </a:p>
        </p:txBody>
      </p:sp>
      <p:sp>
        <p:nvSpPr>
          <p:cNvPr id="17" name="Rectangle 16" descr="Grey rectangle with text: T3.2 Semaine 2">
            <a:extLst>
              <a:ext uri="{FF2B5EF4-FFF2-40B4-BE49-F238E27FC236}">
                <a16:creationId xmlns:a16="http://schemas.microsoft.com/office/drawing/2014/main" id="{DCD28413-9F4C-E54E-8A71-AFE521805D7C}"/>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9" name="Rectangle 18">
            <a:extLst>
              <a:ext uri="{FF2B5EF4-FFF2-40B4-BE49-F238E27FC236}">
                <a16:creationId xmlns:a16="http://schemas.microsoft.com/office/drawing/2014/main" id="{03EAE4C7-FB1B-C14B-8245-16B5EE73D29C}"/>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20" name="Title 7">
            <a:extLst>
              <a:ext uri="{FF2B5EF4-FFF2-40B4-BE49-F238E27FC236}">
                <a16:creationId xmlns:a16="http://schemas.microsoft.com/office/drawing/2014/main" id="{F6EDC2D5-75A9-3745-8034-6C176DD9AE38}"/>
              </a:ext>
            </a:extLst>
          </p:cNvPr>
          <p:cNvSpPr>
            <a:spLocks noGrp="1"/>
          </p:cNvSpPr>
          <p:nvPr>
            <p:ph type="title"/>
          </p:nvPr>
        </p:nvSpPr>
        <p:spPr>
          <a:xfrm>
            <a:off x="108000" y="144000"/>
            <a:ext cx="2091458" cy="411815"/>
          </a:xfrm>
        </p:spPr>
        <p:txBody>
          <a:bodyPr/>
          <a:lstStyle/>
          <a:p>
            <a:r>
              <a:rPr lang="en-GB" sz="2000" b="1" dirty="0">
                <a:solidFill>
                  <a:schemeClr val="bg1"/>
                </a:solidFill>
                <a:latin typeface="Century Gothic" panose="020B0502020202020204" pitchFamily="34" charset="0"/>
              </a:rPr>
              <a:t>T3.2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2</a:t>
            </a:r>
            <a:endParaRPr lang="en-US" sz="2000" dirty="0">
              <a:solidFill>
                <a:schemeClr val="bg1"/>
              </a:solidFill>
            </a:endParaRPr>
          </a:p>
        </p:txBody>
      </p:sp>
      <p:sp>
        <p:nvSpPr>
          <p:cNvPr id="7" name="Rectangle 6">
            <a:extLst>
              <a:ext uri="{FF2B5EF4-FFF2-40B4-BE49-F238E27FC236}">
                <a16:creationId xmlns:a16="http://schemas.microsoft.com/office/drawing/2014/main" id="{DC2E54ED-5747-2E48-872E-2EE39678C95E}"/>
              </a:ext>
            </a:extLst>
          </p:cNvPr>
          <p:cNvSpPr/>
          <p:nvPr/>
        </p:nvSpPr>
        <p:spPr>
          <a:xfrm>
            <a:off x="108000" y="592867"/>
            <a:ext cx="2738250"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Adjectives: agreement</a:t>
            </a:r>
            <a:endParaRPr lang="en-GB" i="1" dirty="0">
              <a:solidFill>
                <a:srgbClr val="000000"/>
              </a:solidFill>
              <a:latin typeface="Century Gothic" panose="020B0502020202020204" pitchFamily="34" charset="0"/>
            </a:endParaRPr>
          </a:p>
        </p:txBody>
      </p:sp>
      <p:graphicFrame>
        <p:nvGraphicFramePr>
          <p:cNvPr id="12" name="Table 8">
            <a:extLst>
              <a:ext uri="{FF2B5EF4-FFF2-40B4-BE49-F238E27FC236}">
                <a16:creationId xmlns:a16="http://schemas.microsoft.com/office/drawing/2014/main" id="{78B55C63-C7BD-B748-813E-5C5D6BCEFC17}"/>
              </a:ext>
            </a:extLst>
          </p:cNvPr>
          <p:cNvGraphicFramePr>
            <a:graphicFrameLocks noGrp="1"/>
          </p:cNvGraphicFramePr>
          <p:nvPr>
            <p:extLst>
              <p:ext uri="{D42A27DB-BD31-4B8C-83A1-F6EECF244321}">
                <p14:modId xmlns:p14="http://schemas.microsoft.com/office/powerpoint/2010/main" val="1712452407"/>
              </p:ext>
            </p:extLst>
          </p:nvPr>
        </p:nvGraphicFramePr>
        <p:xfrm>
          <a:off x="172381" y="1558051"/>
          <a:ext cx="6496980" cy="1795200"/>
        </p:xfrm>
        <a:graphic>
          <a:graphicData uri="http://schemas.openxmlformats.org/drawingml/2006/table">
            <a:tbl>
              <a:tblPr firstRow="1" bandRow="1">
                <a:tableStyleId>{5940675A-B579-460E-94D1-54222C63F5DA}</a:tableStyleId>
              </a:tblPr>
              <a:tblGrid>
                <a:gridCol w="1624245">
                  <a:extLst>
                    <a:ext uri="{9D8B030D-6E8A-4147-A177-3AD203B41FA5}">
                      <a16:colId xmlns:a16="http://schemas.microsoft.com/office/drawing/2014/main" val="3634035307"/>
                    </a:ext>
                  </a:extLst>
                </a:gridCol>
                <a:gridCol w="1624245">
                  <a:extLst>
                    <a:ext uri="{9D8B030D-6E8A-4147-A177-3AD203B41FA5}">
                      <a16:colId xmlns:a16="http://schemas.microsoft.com/office/drawing/2014/main" val="2904606199"/>
                    </a:ext>
                  </a:extLst>
                </a:gridCol>
                <a:gridCol w="1624245">
                  <a:extLst>
                    <a:ext uri="{9D8B030D-6E8A-4147-A177-3AD203B41FA5}">
                      <a16:colId xmlns:a16="http://schemas.microsoft.com/office/drawing/2014/main" val="3246961145"/>
                    </a:ext>
                  </a:extLst>
                </a:gridCol>
                <a:gridCol w="1624245">
                  <a:extLst>
                    <a:ext uri="{9D8B030D-6E8A-4147-A177-3AD203B41FA5}">
                      <a16:colId xmlns:a16="http://schemas.microsoft.com/office/drawing/2014/main" val="3572603186"/>
                    </a:ext>
                  </a:extLst>
                </a:gridCol>
              </a:tblGrid>
              <a:tr h="576000">
                <a:tc>
                  <a:txBody>
                    <a:bodyPr/>
                    <a:lstStyle/>
                    <a:p>
                      <a:pPr algn="ctr"/>
                      <a:r>
                        <a:rPr lang="fr-FR" sz="1600" b="1" dirty="0">
                          <a:solidFill>
                            <a:schemeClr val="tx1"/>
                          </a:solidFill>
                          <a:latin typeface="Century Gothic" panose="020B0502020202020204" pitchFamily="34" charset="0"/>
                        </a:rPr>
                        <a:t>masculine </a:t>
                      </a:r>
                      <a:r>
                        <a:rPr lang="fr-FR" sz="1600" b="1" dirty="0" err="1">
                          <a:solidFill>
                            <a:schemeClr val="tx1"/>
                          </a:solidFill>
                          <a:latin typeface="Century Gothic" panose="020B0502020202020204" pitchFamily="34" charset="0"/>
                        </a:rPr>
                        <a:t>singular</a:t>
                      </a:r>
                      <a:endParaRPr lang="fr-FR" sz="1600" b="1" dirty="0">
                        <a:solidFill>
                          <a:schemeClr val="tx1"/>
                        </a:solidFill>
                        <a:latin typeface="Century Gothic" panose="020B0502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b="1" dirty="0" err="1">
                          <a:solidFill>
                            <a:schemeClr val="tx1"/>
                          </a:solidFill>
                          <a:latin typeface="Century Gothic" panose="020B0502020202020204" pitchFamily="34" charset="0"/>
                        </a:rPr>
                        <a:t>feminine</a:t>
                      </a:r>
                      <a:r>
                        <a:rPr lang="fr-FR" sz="1600" b="1" dirty="0">
                          <a:solidFill>
                            <a:schemeClr val="tx1"/>
                          </a:solidFill>
                          <a:latin typeface="Century Gothic" panose="020B0502020202020204" pitchFamily="34" charset="0"/>
                        </a:rPr>
                        <a:t> </a:t>
                      </a:r>
                      <a:r>
                        <a:rPr lang="fr-FR" sz="1600" b="1" dirty="0" err="1">
                          <a:solidFill>
                            <a:schemeClr val="tx1"/>
                          </a:solidFill>
                          <a:latin typeface="Century Gothic" panose="020B0502020202020204" pitchFamily="34" charset="0"/>
                        </a:rPr>
                        <a:t>singular</a:t>
                      </a:r>
                      <a:endParaRPr lang="fr-FR" sz="1600" b="1" dirty="0">
                        <a:solidFill>
                          <a:schemeClr val="tx1"/>
                        </a:solidFill>
                        <a:latin typeface="Century Gothic" panose="020B0502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b="1" dirty="0">
                          <a:solidFill>
                            <a:schemeClr val="tx1"/>
                          </a:solidFill>
                          <a:latin typeface="Century Gothic" panose="020B0502020202020204" pitchFamily="34" charset="0"/>
                        </a:rPr>
                        <a:t>masculine plural</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b="1" dirty="0" err="1">
                          <a:solidFill>
                            <a:schemeClr val="tx1"/>
                          </a:solidFill>
                          <a:latin typeface="Century Gothic" panose="020B0502020202020204" pitchFamily="34" charset="0"/>
                        </a:rPr>
                        <a:t>feminine</a:t>
                      </a:r>
                      <a:r>
                        <a:rPr lang="fr-FR" sz="1600" b="1" dirty="0">
                          <a:solidFill>
                            <a:schemeClr val="tx1"/>
                          </a:solidFill>
                          <a:latin typeface="Century Gothic" panose="020B0502020202020204" pitchFamily="34" charset="0"/>
                        </a:rPr>
                        <a:t> plural</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9265457"/>
                  </a:ext>
                </a:extLst>
              </a:tr>
              <a:tr h="216000">
                <a:tc>
                  <a:txBody>
                    <a:bodyPr/>
                    <a:lstStyle/>
                    <a:p>
                      <a:pPr algn="ctr"/>
                      <a:r>
                        <a:rPr lang="fr-FR" sz="1600" dirty="0">
                          <a:solidFill>
                            <a:schemeClr val="tx1"/>
                          </a:solidFill>
                          <a:latin typeface="Century Gothic" panose="020B0502020202020204" pitchFamily="34" charset="0"/>
                        </a:rPr>
                        <a:t>intelligent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intelligent</a:t>
                      </a:r>
                      <a:r>
                        <a:rPr lang="fr-FR" sz="1600" b="1" dirty="0">
                          <a:solidFill>
                            <a:schemeClr val="tx1"/>
                          </a:solidFill>
                          <a:latin typeface="Century Gothic" panose="020B0502020202020204" pitchFamily="34" charset="0"/>
                        </a:rPr>
                        <a:t>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intelligent</a:t>
                      </a:r>
                      <a:r>
                        <a:rPr lang="fr-FR" sz="1600" b="1" dirty="0">
                          <a:solidFill>
                            <a:schemeClr val="tx1"/>
                          </a:solidFill>
                          <a:latin typeface="Century Gothic" panose="020B0502020202020204" pitchFamily="34" charset="0"/>
                        </a:rPr>
                        <a: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intelligent</a:t>
                      </a:r>
                      <a:r>
                        <a:rPr lang="fr-FR" sz="1600" b="0" dirty="0">
                          <a:solidFill>
                            <a:schemeClr val="tx1"/>
                          </a:solidFill>
                          <a:latin typeface="Century Gothic" panose="020B0502020202020204" pitchFamily="34" charset="0"/>
                        </a:rPr>
                        <a:t>e</a:t>
                      </a:r>
                      <a:r>
                        <a:rPr lang="fr-FR" sz="1600" b="1" dirty="0">
                          <a:solidFill>
                            <a:schemeClr val="tx1"/>
                          </a:solidFill>
                          <a:latin typeface="Century Gothic" panose="020B0502020202020204" pitchFamily="34" charset="0"/>
                        </a:rPr>
                        <a: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25989610"/>
                  </a:ext>
                </a:extLst>
              </a:tr>
              <a:tr h="216000">
                <a:tc>
                  <a:txBody>
                    <a:bodyPr/>
                    <a:lstStyle/>
                    <a:p>
                      <a:pPr algn="ctr"/>
                      <a:r>
                        <a:rPr lang="fr-FR" sz="1600" dirty="0">
                          <a:solidFill>
                            <a:schemeClr val="tx1"/>
                          </a:solidFill>
                          <a:latin typeface="Century Gothic" panose="020B0502020202020204" pitchFamily="34" charset="0"/>
                        </a:rPr>
                        <a:t>heureu</a:t>
                      </a:r>
                      <a:r>
                        <a:rPr lang="fr-FR" sz="1600" b="0" dirty="0">
                          <a:solidFill>
                            <a:schemeClr val="tx1"/>
                          </a:solidFill>
                          <a:latin typeface="Century Gothic" panose="020B0502020202020204" pitchFamily="34" charset="0"/>
                        </a:rPr>
                        <a:t>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heureu</a:t>
                      </a:r>
                      <a:r>
                        <a:rPr lang="fr-FR" sz="1600" b="1" dirty="0">
                          <a:solidFill>
                            <a:schemeClr val="tx1"/>
                          </a:solidFill>
                          <a:latin typeface="Century Gothic" panose="020B0502020202020204" pitchFamily="34" charset="0"/>
                        </a:rPr>
                        <a:t>se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heureu</a:t>
                      </a:r>
                      <a:r>
                        <a:rPr lang="fr-FR" sz="1600" b="0" dirty="0">
                          <a:solidFill>
                            <a:schemeClr val="tx1"/>
                          </a:solidFill>
                          <a:latin typeface="Century Gothic" panose="020B0502020202020204" pitchFamily="34" charset="0"/>
                        </a:rPr>
                        <a:t>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heureu</a:t>
                      </a:r>
                      <a:r>
                        <a:rPr lang="fr-FR" sz="1600" b="0" dirty="0">
                          <a:solidFill>
                            <a:schemeClr val="tx1"/>
                          </a:solidFill>
                          <a:latin typeface="Century Gothic" panose="020B0502020202020204" pitchFamily="34" charset="0"/>
                        </a:rPr>
                        <a:t>se</a:t>
                      </a:r>
                      <a:r>
                        <a:rPr lang="fr-FR" sz="1600" b="1" dirty="0">
                          <a:solidFill>
                            <a:schemeClr val="tx1"/>
                          </a:solidFill>
                          <a:latin typeface="Century Gothic" panose="020B0502020202020204" pitchFamily="34" charset="0"/>
                        </a:rPr>
                        <a: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6448625"/>
                  </a:ext>
                </a:extLst>
              </a:tr>
              <a:tr h="216000">
                <a:tc>
                  <a:txBody>
                    <a:bodyPr/>
                    <a:lstStyle/>
                    <a:p>
                      <a:pPr algn="ctr"/>
                      <a:r>
                        <a:rPr lang="fr-FR" sz="1600" dirty="0">
                          <a:solidFill>
                            <a:schemeClr val="tx1"/>
                          </a:solidFill>
                          <a:latin typeface="Century Gothic" panose="020B0502020202020204" pitchFamily="34" charset="0"/>
                        </a:rPr>
                        <a:t>gentil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genti</a:t>
                      </a:r>
                      <a:r>
                        <a:rPr lang="fr-FR" sz="1600" b="1" dirty="0">
                          <a:solidFill>
                            <a:schemeClr val="tx1"/>
                          </a:solidFill>
                          <a:latin typeface="Century Gothic" panose="020B0502020202020204" pitchFamily="34" charset="0"/>
                        </a:rPr>
                        <a:t>lle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gentil</a:t>
                      </a:r>
                      <a:r>
                        <a:rPr lang="fr-FR" sz="1600" b="1" dirty="0">
                          <a:solidFill>
                            <a:schemeClr val="tx1"/>
                          </a:solidFill>
                          <a:latin typeface="Century Gothic" panose="020B0502020202020204" pitchFamily="34" charset="0"/>
                        </a:rPr>
                        <a: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gentille</a:t>
                      </a:r>
                      <a:r>
                        <a:rPr lang="fr-FR" sz="1600" b="1" dirty="0">
                          <a:solidFill>
                            <a:schemeClr val="tx1"/>
                          </a:solidFill>
                          <a:latin typeface="Century Gothic" panose="020B0502020202020204" pitchFamily="34" charset="0"/>
                        </a:rPr>
                        <a: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4200040"/>
                  </a:ext>
                </a:extLst>
              </a:tr>
              <a:tr h="216000">
                <a:tc>
                  <a:txBody>
                    <a:bodyPr/>
                    <a:lstStyle/>
                    <a:p>
                      <a:pPr algn="ctr"/>
                      <a:r>
                        <a:rPr lang="fr-FR" sz="1600" dirty="0">
                          <a:solidFill>
                            <a:schemeClr val="tx1"/>
                          </a:solidFill>
                          <a:latin typeface="Century Gothic" panose="020B0502020202020204" pitchFamily="34" charset="0"/>
                        </a:rPr>
                        <a:t>local</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local</a:t>
                      </a:r>
                      <a:r>
                        <a:rPr lang="fr-FR" sz="1600" b="1" dirty="0">
                          <a:solidFill>
                            <a:schemeClr val="tx1"/>
                          </a:solidFill>
                          <a:latin typeface="Century Gothic" panose="020B0502020202020204" pitchFamily="34" charset="0"/>
                        </a:rPr>
                        <a:t>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loc</a:t>
                      </a:r>
                      <a:r>
                        <a:rPr lang="fr-FR" sz="1600" b="1" dirty="0">
                          <a:solidFill>
                            <a:schemeClr val="tx1"/>
                          </a:solidFill>
                          <a:latin typeface="Century Gothic" panose="020B0502020202020204" pitchFamily="34" charset="0"/>
                        </a:rPr>
                        <a:t>aux</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locale</a:t>
                      </a:r>
                      <a:r>
                        <a:rPr lang="fr-FR" sz="1600" b="1" dirty="0">
                          <a:solidFill>
                            <a:schemeClr val="tx1"/>
                          </a:solidFill>
                          <a:latin typeface="Century Gothic" panose="020B0502020202020204" pitchFamily="34" charset="0"/>
                        </a:rPr>
                        <a:t>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2660087"/>
                  </a:ext>
                </a:extLst>
              </a:tr>
              <a:tr h="216000">
                <a:tc>
                  <a:txBody>
                    <a:bodyPr/>
                    <a:lstStyle/>
                    <a:p>
                      <a:pPr algn="ctr"/>
                      <a:r>
                        <a:rPr lang="fr-FR" sz="1600" b="0" dirty="0">
                          <a:solidFill>
                            <a:schemeClr val="tx1"/>
                          </a:solidFill>
                          <a:latin typeface="Century Gothic" panose="020B0502020202020204" pitchFamily="34" charset="0"/>
                        </a:rPr>
                        <a:t>triste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triste</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tristes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FR" sz="1600" dirty="0">
                          <a:solidFill>
                            <a:schemeClr val="tx1"/>
                          </a:solidFill>
                          <a:latin typeface="Century Gothic" panose="020B0502020202020204" pitchFamily="34" charset="0"/>
                        </a:rPr>
                        <a:t>tristes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6438606"/>
                  </a:ext>
                </a:extLst>
              </a:tr>
            </a:tbl>
          </a:graphicData>
        </a:graphic>
      </p:graphicFrame>
      <p:sp>
        <p:nvSpPr>
          <p:cNvPr id="13" name="Rectangle 12">
            <a:extLst>
              <a:ext uri="{FF2B5EF4-FFF2-40B4-BE49-F238E27FC236}">
                <a16:creationId xmlns:a16="http://schemas.microsoft.com/office/drawing/2014/main" id="{76FC6FC6-C81F-2F45-9DB4-33741878B259}"/>
              </a:ext>
            </a:extLst>
          </p:cNvPr>
          <p:cNvSpPr/>
          <p:nvPr/>
        </p:nvSpPr>
        <p:spPr>
          <a:xfrm>
            <a:off x="108000" y="962199"/>
            <a:ext cx="6676200" cy="584775"/>
          </a:xfrm>
          <a:prstGeom prst="rect">
            <a:avLst/>
          </a:prstGeom>
        </p:spPr>
        <p:txBody>
          <a:bodyPr wrap="square">
            <a:spAutoFit/>
          </a:bodyPr>
          <a:lstStyle/>
          <a:p>
            <a:pPr lvl="0"/>
            <a:r>
              <a:rPr lang="en-GB" sz="1600" dirty="0">
                <a:latin typeface="Century Gothic" panose="020F0302020204030204"/>
              </a:rPr>
              <a:t>You know these patterns which describe how adjectives change to agree with the noun they describe.</a:t>
            </a:r>
          </a:p>
        </p:txBody>
      </p:sp>
      <p:sp>
        <p:nvSpPr>
          <p:cNvPr id="14" name="Rectangle 13">
            <a:extLst>
              <a:ext uri="{FF2B5EF4-FFF2-40B4-BE49-F238E27FC236}">
                <a16:creationId xmlns:a16="http://schemas.microsoft.com/office/drawing/2014/main" id="{2A9F1383-16D1-2B4B-9519-A51A4436DC4F}"/>
              </a:ext>
            </a:extLst>
          </p:cNvPr>
          <p:cNvSpPr/>
          <p:nvPr/>
        </p:nvSpPr>
        <p:spPr>
          <a:xfrm>
            <a:off x="108000" y="3458229"/>
            <a:ext cx="6642000" cy="3293209"/>
          </a:xfrm>
          <a:prstGeom prst="rect">
            <a:avLst/>
          </a:prstGeom>
        </p:spPr>
        <p:txBody>
          <a:bodyPr wrap="square">
            <a:spAutoFit/>
          </a:bodyPr>
          <a:lstStyle/>
          <a:p>
            <a:pPr lvl="0"/>
            <a:r>
              <a:rPr lang="en-GB" sz="1600" dirty="0">
                <a:latin typeface="Century Gothic" panose="020F0302020204030204"/>
              </a:rPr>
              <a:t>Some adjectives have </a:t>
            </a:r>
            <a:r>
              <a:rPr lang="en-GB" sz="1600" b="1" dirty="0">
                <a:latin typeface="Century Gothic" panose="020F0302020204030204"/>
              </a:rPr>
              <a:t>irregular </a:t>
            </a:r>
            <a:r>
              <a:rPr lang="en-GB" sz="1600" dirty="0">
                <a:latin typeface="Century Gothic" panose="020F0302020204030204"/>
              </a:rPr>
              <a:t>feminine forms.</a:t>
            </a:r>
          </a:p>
          <a:p>
            <a:pPr lvl="0"/>
            <a:endParaRPr lang="en-GB" sz="1600" dirty="0">
              <a:latin typeface="Century Gothic" panose="020F0302020204030204"/>
            </a:endParaRPr>
          </a:p>
          <a:p>
            <a:pPr lvl="0"/>
            <a:endParaRPr lang="en-GB" sz="1600" dirty="0">
              <a:latin typeface="Century Gothic" panose="020F0302020204030204"/>
            </a:endParaRPr>
          </a:p>
          <a:p>
            <a:pPr lvl="0"/>
            <a:r>
              <a:rPr lang="en-GB" sz="1600" dirty="0">
                <a:latin typeface="Century Gothic" panose="020F0302020204030204"/>
              </a:rPr>
              <a:t>The following types of adjectives go BEFORE the noun:</a:t>
            </a:r>
          </a:p>
          <a:p>
            <a:pPr lvl="0"/>
            <a:endParaRPr lang="en-GB" sz="1600" dirty="0">
              <a:latin typeface="Century Gothic" panose="020F0302020204030204"/>
            </a:endParaRPr>
          </a:p>
          <a:p>
            <a:r>
              <a:rPr lang="en-GB" sz="1600" b="1" dirty="0">
                <a:latin typeface="Century Gothic" panose="020B0502020202020204" pitchFamily="34" charset="0"/>
              </a:rPr>
              <a:t>B</a:t>
            </a:r>
            <a:r>
              <a:rPr lang="en-GB" sz="1600" dirty="0">
                <a:latin typeface="Century Gothic" panose="020B0502020202020204" pitchFamily="34" charset="0"/>
              </a:rPr>
              <a:t>EAUTY			</a:t>
            </a:r>
            <a:r>
              <a:rPr lang="en-GB" sz="1600" dirty="0" err="1">
                <a:latin typeface="Century Gothic" panose="020B0502020202020204" pitchFamily="34" charset="0"/>
              </a:rPr>
              <a:t>une</a:t>
            </a:r>
            <a:r>
              <a:rPr lang="en-GB" sz="1600" dirty="0">
                <a:latin typeface="Century Gothic" panose="020B0502020202020204" pitchFamily="34" charset="0"/>
              </a:rPr>
              <a:t> </a:t>
            </a:r>
            <a:r>
              <a:rPr lang="en-GB" sz="1600" b="1" dirty="0">
                <a:latin typeface="Century Gothic" panose="020B0502020202020204" pitchFamily="34" charset="0"/>
              </a:rPr>
              <a:t>belle</a:t>
            </a:r>
            <a:r>
              <a:rPr lang="en-GB" sz="1600" dirty="0">
                <a:latin typeface="Century Gothic" panose="020B0502020202020204" pitchFamily="34" charset="0"/>
              </a:rPr>
              <a:t> </a:t>
            </a:r>
            <a:r>
              <a:rPr lang="en-GB" sz="1600" dirty="0" err="1">
                <a:latin typeface="Century Gothic" panose="020B0502020202020204" pitchFamily="34" charset="0"/>
              </a:rPr>
              <a:t>maison</a:t>
            </a:r>
            <a:endParaRPr lang="en-GB" sz="1600" dirty="0">
              <a:latin typeface="Century Gothic" panose="020B0502020202020204" pitchFamily="34" charset="0"/>
            </a:endParaRPr>
          </a:p>
          <a:p>
            <a:r>
              <a:rPr lang="en-GB" sz="1600" b="1" dirty="0">
                <a:latin typeface="Century Gothic" panose="020B0502020202020204" pitchFamily="34" charset="0"/>
              </a:rPr>
              <a:t>A</a:t>
            </a:r>
            <a:r>
              <a:rPr lang="en-GB" sz="1600" dirty="0">
                <a:latin typeface="Century Gothic" panose="020B0502020202020204" pitchFamily="34" charset="0"/>
              </a:rPr>
              <a:t>GE			un </a:t>
            </a:r>
            <a:r>
              <a:rPr lang="en-GB" sz="1600" b="1" dirty="0" err="1">
                <a:latin typeface="Century Gothic" panose="020B0502020202020204" pitchFamily="34" charset="0"/>
              </a:rPr>
              <a:t>vieux</a:t>
            </a:r>
            <a:r>
              <a:rPr lang="en-GB" sz="1600" dirty="0">
                <a:latin typeface="Century Gothic" panose="020B0502020202020204" pitchFamily="34" charset="0"/>
              </a:rPr>
              <a:t> piano</a:t>
            </a:r>
          </a:p>
          <a:p>
            <a:r>
              <a:rPr lang="en-GB" sz="1600" b="1" dirty="0">
                <a:latin typeface="Century Gothic" panose="020B0502020202020204" pitchFamily="34" charset="0"/>
              </a:rPr>
              <a:t>G</a:t>
            </a:r>
            <a:r>
              <a:rPr lang="en-GB" sz="1600" dirty="0">
                <a:latin typeface="Century Gothic" panose="020B0502020202020204" pitchFamily="34" charset="0"/>
              </a:rPr>
              <a:t>OODNESS		un </a:t>
            </a:r>
            <a:r>
              <a:rPr lang="en-GB" sz="1600" b="1" dirty="0">
                <a:latin typeface="Century Gothic" panose="020B0502020202020204" pitchFamily="34" charset="0"/>
              </a:rPr>
              <a:t>bon</a:t>
            </a:r>
            <a:r>
              <a:rPr lang="en-GB" sz="1600" dirty="0">
                <a:latin typeface="Century Gothic" panose="020B0502020202020204" pitchFamily="34" charset="0"/>
              </a:rPr>
              <a:t> café</a:t>
            </a:r>
          </a:p>
          <a:p>
            <a:r>
              <a:rPr lang="en-GB" sz="1600" b="1" dirty="0">
                <a:latin typeface="Century Gothic" panose="020B0502020202020204" pitchFamily="34" charset="0"/>
              </a:rPr>
              <a:t>S</a:t>
            </a:r>
            <a:r>
              <a:rPr lang="en-GB" sz="1600" dirty="0">
                <a:latin typeface="Century Gothic" panose="020B0502020202020204" pitchFamily="34" charset="0"/>
              </a:rPr>
              <a:t>IZE</a:t>
            </a:r>
            <a:r>
              <a:rPr lang="en-GB" sz="1600" dirty="0">
                <a:latin typeface="Century Gothic" panose="020F0302020204030204"/>
              </a:rPr>
              <a:t> 			un </a:t>
            </a:r>
            <a:r>
              <a:rPr lang="en-GB" sz="1600" b="1" dirty="0">
                <a:latin typeface="Century Gothic" panose="020F0302020204030204"/>
              </a:rPr>
              <a:t>petit</a:t>
            </a:r>
            <a:r>
              <a:rPr lang="en-GB" sz="1600" dirty="0">
                <a:latin typeface="Century Gothic" panose="020F0302020204030204"/>
              </a:rPr>
              <a:t> </a:t>
            </a:r>
            <a:r>
              <a:rPr lang="en-GB" sz="1600" dirty="0" err="1">
                <a:latin typeface="Century Gothic" panose="020F0302020204030204"/>
              </a:rPr>
              <a:t>chien</a:t>
            </a:r>
            <a:endParaRPr lang="en-GB" sz="1600" dirty="0">
              <a:latin typeface="Century Gothic" panose="020F0302020204030204"/>
            </a:endParaRPr>
          </a:p>
          <a:p>
            <a:endParaRPr lang="en-GB" sz="1600" dirty="0">
              <a:latin typeface="Century Gothic" panose="020F0302020204030204"/>
            </a:endParaRPr>
          </a:p>
          <a:p>
            <a:r>
              <a:rPr lang="en-GB" sz="1600" b="1" dirty="0">
                <a:latin typeface="Century Gothic" panose="020F0302020204030204"/>
              </a:rPr>
              <a:t>N</a:t>
            </a:r>
            <a:r>
              <a:rPr lang="en-GB" sz="1600" dirty="0">
                <a:latin typeface="Century Gothic" panose="020F0302020204030204"/>
              </a:rPr>
              <a:t>UMBER			</a:t>
            </a:r>
            <a:r>
              <a:rPr lang="en-GB" sz="1600" b="1" dirty="0">
                <a:latin typeface="Century Gothic" panose="020F0302020204030204"/>
                <a:sym typeface="Wingdings" pitchFamily="2" charset="2"/>
              </a:rPr>
              <a:t> </a:t>
            </a:r>
            <a:r>
              <a:rPr lang="en-GB" sz="1600" b="1" dirty="0" err="1">
                <a:latin typeface="Century Gothic" panose="020F0302020204030204"/>
                <a:sym typeface="Wingdings" pitchFamily="2" charset="2"/>
              </a:rPr>
              <a:t>plusieurs</a:t>
            </a:r>
            <a:r>
              <a:rPr lang="en-GB" sz="1600" b="1" dirty="0">
                <a:latin typeface="Century Gothic" panose="020F0302020204030204"/>
                <a:sym typeface="Wingdings" pitchFamily="2" charset="2"/>
              </a:rPr>
              <a:t> </a:t>
            </a:r>
            <a:r>
              <a:rPr lang="en-GB" sz="1600" dirty="0" err="1">
                <a:latin typeface="Century Gothic" panose="020F0302020204030204"/>
                <a:sym typeface="Wingdings" pitchFamily="2" charset="2"/>
              </a:rPr>
              <a:t>années</a:t>
            </a:r>
            <a:endParaRPr lang="en-GB" sz="1600" dirty="0">
              <a:latin typeface="Century Gothic" panose="020F0302020204030204"/>
            </a:endParaRPr>
          </a:p>
          <a:p>
            <a:r>
              <a:rPr lang="en-GB" sz="1600" b="1" dirty="0">
                <a:latin typeface="Century Gothic" panose="020F0302020204030204"/>
              </a:rPr>
              <a:t>O</a:t>
            </a:r>
            <a:r>
              <a:rPr lang="en-GB" sz="1600" dirty="0">
                <a:latin typeface="Century Gothic" panose="020F0302020204030204"/>
              </a:rPr>
              <a:t>THER			</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l’</a:t>
            </a:r>
            <a:r>
              <a:rPr lang="en-GB" sz="1600" b="1" dirty="0" err="1">
                <a:latin typeface="Century Gothic" panose="020F0302020204030204"/>
                <a:sym typeface="Wingdings" pitchFamily="2" charset="2"/>
              </a:rPr>
              <a:t>autre</a:t>
            </a:r>
            <a:r>
              <a:rPr lang="en-GB" sz="1600" dirty="0">
                <a:latin typeface="Century Gothic" panose="020F0302020204030204"/>
                <a:sym typeface="Wingdings" pitchFamily="2" charset="2"/>
              </a:rPr>
              <a:t> bateau</a:t>
            </a:r>
            <a:endParaRPr lang="en-GB" sz="1600" dirty="0">
              <a:latin typeface="Century Gothic" panose="020F0302020204030204"/>
            </a:endParaRPr>
          </a:p>
          <a:p>
            <a:r>
              <a:rPr lang="en-GB" sz="1600" b="1" dirty="0">
                <a:latin typeface="Century Gothic" panose="020F0302020204030204"/>
              </a:rPr>
              <a:t>S</a:t>
            </a:r>
            <a:r>
              <a:rPr lang="en-GB" sz="1600" dirty="0">
                <a:latin typeface="Century Gothic" panose="020F0302020204030204"/>
              </a:rPr>
              <a:t>AME			</a:t>
            </a:r>
            <a:r>
              <a:rPr lang="en-GB" sz="1600" dirty="0">
                <a:latin typeface="Century Gothic" panose="020F0302020204030204"/>
                <a:sym typeface="Wingdings" pitchFamily="2" charset="2"/>
              </a:rPr>
              <a:t> la </a:t>
            </a:r>
            <a:r>
              <a:rPr lang="en-GB" sz="1600" b="1" dirty="0" err="1">
                <a:latin typeface="Century Gothic" panose="020F0302020204030204"/>
                <a:sym typeface="Wingdings" pitchFamily="2" charset="2"/>
              </a:rPr>
              <a:t>même</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personne</a:t>
            </a:r>
            <a:endParaRPr lang="en-GB" sz="1600" b="1" dirty="0">
              <a:latin typeface="Century Gothic" panose="020F0302020204030204"/>
            </a:endParaRPr>
          </a:p>
        </p:txBody>
      </p:sp>
      <p:pic>
        <p:nvPicPr>
          <p:cNvPr id="29" name="Picture 2" descr="Plastic bag Shopping Bags &amp; Trolleys Clip art - shopping bag png ...">
            <a:extLst>
              <a:ext uri="{FF2B5EF4-FFF2-40B4-BE49-F238E27FC236}">
                <a16:creationId xmlns:a16="http://schemas.microsoft.com/office/drawing/2014/main" id="{74ADBF13-5982-8F40-83C8-F96D00E112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623" y="4839384"/>
            <a:ext cx="1473289" cy="11854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F9C2744-B4B0-49DD-99B4-64DD1176A891}"/>
              </a:ext>
            </a:extLst>
          </p:cNvPr>
          <p:cNvSpPr/>
          <p:nvPr/>
        </p:nvSpPr>
        <p:spPr>
          <a:xfrm>
            <a:off x="108000" y="3789011"/>
            <a:ext cx="2425664"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Adjectives: position</a:t>
            </a:r>
            <a:endParaRPr lang="en-GB" i="1" dirty="0">
              <a:solidFill>
                <a:srgbClr val="000000"/>
              </a:solidFill>
              <a:latin typeface="Century Gothic" panose="020B0502020202020204" pitchFamily="34" charset="0"/>
            </a:endParaRPr>
          </a:p>
        </p:txBody>
      </p:sp>
      <p:sp>
        <p:nvSpPr>
          <p:cNvPr id="18" name="Rectangle 17">
            <a:extLst>
              <a:ext uri="{FF2B5EF4-FFF2-40B4-BE49-F238E27FC236}">
                <a16:creationId xmlns:a16="http://schemas.microsoft.com/office/drawing/2014/main" id="{0C12C1A9-A0CB-4E72-B803-3339E3AFF830}"/>
              </a:ext>
            </a:extLst>
          </p:cNvPr>
          <p:cNvSpPr/>
          <p:nvPr/>
        </p:nvSpPr>
        <p:spPr>
          <a:xfrm>
            <a:off x="108000" y="7139045"/>
            <a:ext cx="6676200" cy="1800493"/>
          </a:xfrm>
          <a:prstGeom prst="rect">
            <a:avLst/>
          </a:prstGeom>
        </p:spPr>
        <p:txBody>
          <a:bodyPr wrap="square">
            <a:spAutoFit/>
          </a:bodyPr>
          <a:lstStyle/>
          <a:p>
            <a:pPr lvl="0"/>
            <a:r>
              <a:rPr lang="en-GB" sz="1600" b="1" dirty="0">
                <a:latin typeface="Century Gothic" panose="020F0302020204030204"/>
              </a:rPr>
              <a:t>Adjectives</a:t>
            </a:r>
            <a:r>
              <a:rPr lang="en-GB" sz="1600" dirty="0">
                <a:latin typeface="Century Gothic" panose="020F0302020204030204"/>
              </a:rPr>
              <a:t> </a:t>
            </a:r>
            <a:r>
              <a:rPr lang="en-GB" sz="1600" b="1" dirty="0">
                <a:latin typeface="Century Gothic" panose="020F0302020204030204"/>
              </a:rPr>
              <a:t>after the noun </a:t>
            </a:r>
            <a:r>
              <a:rPr lang="en-GB" sz="1600" dirty="0">
                <a:latin typeface="Century Gothic" panose="020F0302020204030204"/>
              </a:rPr>
              <a:t>are separated using </a:t>
            </a:r>
            <a:r>
              <a:rPr lang="en-GB" sz="1600" b="1" i="1" dirty="0">
                <a:latin typeface="Century Gothic" panose="020F0302020204030204"/>
              </a:rPr>
              <a:t>et</a:t>
            </a:r>
            <a:r>
              <a:rPr lang="en-GB" sz="1600" dirty="0">
                <a:latin typeface="Century Gothic" panose="020F0302020204030204"/>
              </a:rPr>
              <a:t>:</a:t>
            </a:r>
          </a:p>
          <a:p>
            <a:pPr lvl="0"/>
            <a:r>
              <a:rPr lang="en-GB" sz="1600" dirty="0">
                <a:latin typeface="Century Gothic" panose="020F0302020204030204"/>
              </a:rPr>
              <a:t>Le garçon </a:t>
            </a:r>
            <a:r>
              <a:rPr lang="en-GB" sz="1600" b="1" dirty="0">
                <a:latin typeface="Century Gothic" panose="020F0302020204030204"/>
              </a:rPr>
              <a:t>intelligent et </a:t>
            </a:r>
            <a:r>
              <a:rPr lang="en-GB" sz="1600" b="1" dirty="0" err="1">
                <a:latin typeface="Century Gothic" panose="020F0302020204030204"/>
              </a:rPr>
              <a:t>amusant</a:t>
            </a:r>
            <a:r>
              <a:rPr lang="en-GB" sz="1600" dirty="0">
                <a:latin typeface="Century Gothic" panose="020F0302020204030204"/>
              </a:rPr>
              <a:t>.</a:t>
            </a:r>
            <a:endParaRPr lang="en-GB" sz="1600" b="1" dirty="0">
              <a:latin typeface="Century Gothic" panose="020F0302020204030204"/>
            </a:endParaRPr>
          </a:p>
          <a:p>
            <a:pPr lvl="0"/>
            <a:r>
              <a:rPr lang="en-GB" sz="500" dirty="0">
                <a:latin typeface="Century Gothic" panose="020F0302020204030204"/>
              </a:rPr>
              <a:t>	</a:t>
            </a:r>
          </a:p>
          <a:p>
            <a:pPr lvl="0"/>
            <a:r>
              <a:rPr lang="en-GB" sz="1600" b="1" dirty="0">
                <a:latin typeface="Century Gothic" panose="020F0302020204030204"/>
              </a:rPr>
              <a:t>Adjectives </a:t>
            </a:r>
            <a:r>
              <a:rPr lang="en-GB" sz="1600" dirty="0">
                <a:latin typeface="Century Gothic" panose="020F0302020204030204"/>
              </a:rPr>
              <a:t>before the noun </a:t>
            </a:r>
            <a:r>
              <a:rPr lang="en-GB" sz="1600" b="1" dirty="0">
                <a:latin typeface="Century Gothic" panose="020F0302020204030204"/>
              </a:rPr>
              <a:t>don’t need </a:t>
            </a:r>
            <a:r>
              <a:rPr lang="en-GB" sz="1600" b="1" i="1" dirty="0">
                <a:latin typeface="Century Gothic" panose="020F0302020204030204"/>
              </a:rPr>
              <a:t>et</a:t>
            </a:r>
            <a:r>
              <a:rPr lang="en-GB" sz="1600" dirty="0">
                <a:latin typeface="Century Gothic" panose="020F0302020204030204"/>
              </a:rPr>
              <a:t>:		</a:t>
            </a:r>
          </a:p>
          <a:p>
            <a:pPr lvl="0"/>
            <a:r>
              <a:rPr lang="en-GB" sz="1600" dirty="0">
                <a:latin typeface="Century Gothic" panose="020F0302020204030204"/>
              </a:rPr>
              <a:t>La </a:t>
            </a:r>
            <a:r>
              <a:rPr lang="en-GB" sz="1600" b="1" dirty="0">
                <a:latin typeface="Century Gothic" panose="020F0302020204030204"/>
              </a:rPr>
              <a:t>belle nouvelle </a:t>
            </a:r>
            <a:r>
              <a:rPr lang="en-GB" sz="1600" dirty="0" err="1">
                <a:latin typeface="Century Gothic" panose="020F0302020204030204"/>
              </a:rPr>
              <a:t>guitare</a:t>
            </a:r>
            <a:r>
              <a:rPr lang="en-GB" sz="1600" dirty="0">
                <a:latin typeface="Century Gothic" panose="020F0302020204030204"/>
              </a:rPr>
              <a:t>.		</a:t>
            </a:r>
          </a:p>
          <a:p>
            <a:pPr lvl="0"/>
            <a:endParaRPr lang="en-GB" sz="500" dirty="0">
              <a:latin typeface="Century Gothic" panose="020F0302020204030204"/>
            </a:endParaRPr>
          </a:p>
          <a:p>
            <a:pPr lvl="0"/>
            <a:r>
              <a:rPr lang="en-GB" sz="1600" dirty="0">
                <a:latin typeface="Century Gothic" panose="020F0302020204030204"/>
              </a:rPr>
              <a:t>If the adjectives go in different positions, they </a:t>
            </a:r>
            <a:r>
              <a:rPr lang="en-GB" sz="1600" b="1" dirty="0">
                <a:latin typeface="Century Gothic" panose="020F0302020204030204"/>
              </a:rPr>
              <a:t>surround the noun</a:t>
            </a:r>
            <a:r>
              <a:rPr lang="en-GB" sz="1600" dirty="0">
                <a:latin typeface="Century Gothic" panose="020F0302020204030204"/>
              </a:rPr>
              <a:t>.</a:t>
            </a:r>
          </a:p>
          <a:p>
            <a:pPr lvl="0"/>
            <a:endParaRPr lang="en-GB" sz="500" dirty="0">
              <a:latin typeface="Century Gothic" panose="020F0302020204030204"/>
            </a:endParaRPr>
          </a:p>
          <a:p>
            <a:pPr lvl="0"/>
            <a:r>
              <a:rPr lang="en-GB" sz="1600" dirty="0">
                <a:latin typeface="Century Gothic" panose="020F0302020204030204"/>
              </a:rPr>
              <a:t>Le </a:t>
            </a:r>
            <a:r>
              <a:rPr lang="en-GB" sz="1600" b="1" dirty="0">
                <a:latin typeface="Century Gothic" panose="020F0302020204030204"/>
              </a:rPr>
              <a:t>petit </a:t>
            </a:r>
            <a:r>
              <a:rPr lang="en-GB" sz="1600" b="1" dirty="0" err="1">
                <a:latin typeface="Century Gothic" panose="020F0302020204030204"/>
              </a:rPr>
              <a:t>oiseau</a:t>
            </a:r>
            <a:r>
              <a:rPr lang="en-GB" sz="1600" b="1" dirty="0">
                <a:latin typeface="Century Gothic" panose="020F0302020204030204"/>
              </a:rPr>
              <a:t> </a:t>
            </a:r>
            <a:r>
              <a:rPr lang="en-GB" sz="1600" dirty="0">
                <a:latin typeface="Century Gothic" panose="020F0302020204030204"/>
              </a:rPr>
              <a:t>bleu	The small blue bird</a:t>
            </a:r>
          </a:p>
        </p:txBody>
      </p:sp>
      <p:sp>
        <p:nvSpPr>
          <p:cNvPr id="21" name="Rectangle 20">
            <a:extLst>
              <a:ext uri="{FF2B5EF4-FFF2-40B4-BE49-F238E27FC236}">
                <a16:creationId xmlns:a16="http://schemas.microsoft.com/office/drawing/2014/main" id="{4B64B325-0DD5-4DC1-815F-50A57E112EA6}"/>
              </a:ext>
            </a:extLst>
          </p:cNvPr>
          <p:cNvSpPr/>
          <p:nvPr/>
        </p:nvSpPr>
        <p:spPr>
          <a:xfrm>
            <a:off x="108000" y="6760575"/>
            <a:ext cx="3421584" cy="369332"/>
          </a:xfrm>
          <a:prstGeom prst="rect">
            <a:avLst/>
          </a:prstGeom>
        </p:spPr>
        <p:txBody>
          <a:bodyPr wrap="square">
            <a:spAutoFit/>
          </a:bodyPr>
          <a:lstStyle/>
          <a:p>
            <a:pPr fontAlgn="base">
              <a:spcBef>
                <a:spcPct val="0"/>
              </a:spcBef>
              <a:spcAft>
                <a:spcPct val="0"/>
              </a:spcAft>
            </a:pPr>
            <a:r>
              <a:rPr lang="fr-FR" b="1" dirty="0">
                <a:solidFill>
                  <a:srgbClr val="000000"/>
                </a:solidFill>
                <a:latin typeface="Century Gothic" panose="020B0502020202020204" pitchFamily="34" charset="0"/>
              </a:rPr>
              <a:t>More </a:t>
            </a:r>
            <a:r>
              <a:rPr lang="fr-FR" b="1" dirty="0" err="1">
                <a:solidFill>
                  <a:srgbClr val="000000"/>
                </a:solidFill>
                <a:latin typeface="Century Gothic" panose="020B0502020202020204" pitchFamily="34" charset="0"/>
              </a:rPr>
              <a:t>than</a:t>
            </a:r>
            <a:r>
              <a:rPr lang="fr-FR" b="1" dirty="0">
                <a:solidFill>
                  <a:srgbClr val="000000"/>
                </a:solidFill>
                <a:latin typeface="Century Gothic" panose="020B0502020202020204" pitchFamily="34" charset="0"/>
              </a:rPr>
              <a:t> one adjective</a:t>
            </a:r>
            <a:endParaRPr lang="en-GB" i="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042596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66</a:t>
            </a:r>
          </a:p>
        </p:txBody>
      </p:sp>
      <p:sp>
        <p:nvSpPr>
          <p:cNvPr id="19" name="Rectangle 18">
            <a:extLst>
              <a:ext uri="{FF2B5EF4-FFF2-40B4-BE49-F238E27FC236}">
                <a16:creationId xmlns:a16="http://schemas.microsoft.com/office/drawing/2014/main" id="{03EAE4C7-FB1B-C14B-8245-16B5EE73D29C}"/>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30" name="Rectangle 29">
            <a:extLst>
              <a:ext uri="{FF2B5EF4-FFF2-40B4-BE49-F238E27FC236}">
                <a16:creationId xmlns:a16="http://schemas.microsoft.com/office/drawing/2014/main" id="{454EDA46-A47F-F443-86C0-759447518E86}"/>
              </a:ext>
            </a:extLst>
          </p:cNvPr>
          <p:cNvSpPr/>
          <p:nvPr/>
        </p:nvSpPr>
        <p:spPr>
          <a:xfrm>
            <a:off x="126000" y="107504"/>
            <a:ext cx="1677062"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lire</a:t>
            </a:r>
            <a:endParaRPr lang="en-GB" i="1" dirty="0">
              <a:solidFill>
                <a:srgbClr val="00000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3022D63B-EEB5-D94E-8B65-90971E70ED62}"/>
              </a:ext>
            </a:extLst>
          </p:cNvPr>
          <p:cNvGraphicFramePr>
            <a:graphicFrameLocks noGrp="1"/>
          </p:cNvGraphicFramePr>
          <p:nvPr>
            <p:extLst>
              <p:ext uri="{D42A27DB-BD31-4B8C-83A1-F6EECF244321}">
                <p14:modId xmlns:p14="http://schemas.microsoft.com/office/powerpoint/2010/main" val="2656354547"/>
              </p:ext>
            </p:extLst>
          </p:nvPr>
        </p:nvGraphicFramePr>
        <p:xfrm>
          <a:off x="188378" y="452202"/>
          <a:ext cx="4752000" cy="504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70639544"/>
                    </a:ext>
                  </a:extLst>
                </a:gridCol>
                <a:gridCol w="1584000">
                  <a:extLst>
                    <a:ext uri="{9D8B030D-6E8A-4147-A177-3AD203B41FA5}">
                      <a16:colId xmlns:a16="http://schemas.microsoft.com/office/drawing/2014/main" val="3484387990"/>
                    </a:ext>
                  </a:extLst>
                </a:gridCol>
                <a:gridCol w="1584000">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je </a:t>
                      </a:r>
                      <a:r>
                        <a:rPr lang="fr-FR" sz="1600" b="0" noProof="0" dirty="0">
                          <a:latin typeface="Century Gothic" panose="020B0502020202020204" pitchFamily="34" charset="0"/>
                        </a:rPr>
                        <a:t>li</a:t>
                      </a:r>
                      <a:r>
                        <a:rPr lang="fr-FR" sz="1600" b="1" noProof="0" dirty="0">
                          <a:latin typeface="Century Gothic" panose="020B0502020202020204" pitchFamily="34" charset="0"/>
                        </a:rPr>
                        <a:t>s</a:t>
                      </a:r>
                    </a:p>
                  </a:txBody>
                  <a:tcPr marT="0" marB="0" anchor="ctr"/>
                </a:tc>
                <a:tc>
                  <a:txBody>
                    <a:bodyPr/>
                    <a:lstStyle/>
                    <a:p>
                      <a:r>
                        <a:rPr lang="fr-FR" sz="1600" b="1" noProof="0" dirty="0">
                          <a:latin typeface="Century Gothic" panose="020B0502020202020204" pitchFamily="34" charset="0"/>
                        </a:rPr>
                        <a:t>tu</a:t>
                      </a:r>
                      <a:r>
                        <a:rPr lang="fr-FR" sz="1600" noProof="0" dirty="0">
                          <a:latin typeface="Century Gothic" panose="020B0502020202020204" pitchFamily="34" charset="0"/>
                        </a:rPr>
                        <a:t> li</a:t>
                      </a:r>
                      <a:r>
                        <a:rPr lang="fr-FR" sz="1600" b="1" noProof="0" dirty="0">
                          <a:latin typeface="Century Gothic" panose="020B0502020202020204" pitchFamily="34" charset="0"/>
                        </a:rPr>
                        <a:t>s</a:t>
                      </a:r>
                    </a:p>
                  </a:txBody>
                  <a:tcPr marT="0" marB="0" anchor="ctr"/>
                </a:tc>
                <a:tc>
                  <a:txBody>
                    <a:bodyPr/>
                    <a:lstStyle/>
                    <a:p>
                      <a:r>
                        <a:rPr lang="fr-FR" sz="1600" b="1" noProof="0" dirty="0">
                          <a:latin typeface="Century Gothic" panose="020B0502020202020204" pitchFamily="34" charset="0"/>
                        </a:rPr>
                        <a:t>il/elle/on </a:t>
                      </a:r>
                      <a:r>
                        <a:rPr lang="fr-FR" sz="1600" noProof="0" dirty="0">
                          <a:latin typeface="Century Gothic" panose="020B0502020202020204" pitchFamily="34" charset="0"/>
                        </a:rPr>
                        <a:t>li</a:t>
                      </a:r>
                      <a:r>
                        <a:rPr lang="fr-FR" sz="1600" b="1" noProof="0" dirty="0">
                          <a:latin typeface="Century Gothic" panose="020B0502020202020204" pitchFamily="34" charset="0"/>
                        </a:rPr>
                        <a:t>t</a:t>
                      </a:r>
                    </a:p>
                  </a:txBody>
                  <a:tcPr marT="0" marB="0" anchor="ctr"/>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a:t>
                      </a:r>
                      <a:r>
                        <a:rPr lang="fr-FR" sz="1600" noProof="0" dirty="0">
                          <a:latin typeface="Century Gothic" panose="020B0502020202020204" pitchFamily="34" charset="0"/>
                        </a:rPr>
                        <a:t> li</a:t>
                      </a:r>
                      <a:r>
                        <a:rPr lang="fr-FR" sz="1600" b="1" noProof="0" dirty="0">
                          <a:latin typeface="Century Gothic" panose="020B0502020202020204" pitchFamily="34" charset="0"/>
                        </a:rPr>
                        <a:t>sons</a:t>
                      </a:r>
                    </a:p>
                  </a:txBody>
                  <a:tcPr marT="0" marB="0" anchor="ctr"/>
                </a:tc>
                <a:tc>
                  <a:txBody>
                    <a:bodyPr/>
                    <a:lstStyle/>
                    <a:p>
                      <a:r>
                        <a:rPr lang="fr-FR" sz="1600" b="1" noProof="0" dirty="0">
                          <a:latin typeface="Century Gothic" panose="020B0502020202020204" pitchFamily="34" charset="0"/>
                        </a:rPr>
                        <a:t>vous</a:t>
                      </a:r>
                      <a:r>
                        <a:rPr lang="fr-FR" sz="1600" noProof="0" dirty="0">
                          <a:latin typeface="Century Gothic" panose="020B0502020202020204" pitchFamily="34" charset="0"/>
                        </a:rPr>
                        <a:t> li</a:t>
                      </a:r>
                      <a:r>
                        <a:rPr lang="fr-FR" sz="1600" b="1" noProof="0" dirty="0">
                          <a:latin typeface="Century Gothic" panose="020B0502020202020204" pitchFamily="34" charset="0"/>
                        </a:rPr>
                        <a:t>sez</a:t>
                      </a:r>
                    </a:p>
                  </a:txBody>
                  <a:tcPr marT="0" marB="0" anchor="ctr"/>
                </a:tc>
                <a:tc>
                  <a:txBody>
                    <a:bodyPr/>
                    <a:lstStyle/>
                    <a:p>
                      <a:r>
                        <a:rPr lang="fr-FR" sz="1600" b="1" noProof="0" dirty="0">
                          <a:latin typeface="Century Gothic" panose="020B0502020202020204" pitchFamily="34" charset="0"/>
                        </a:rPr>
                        <a:t>ils/elles </a:t>
                      </a:r>
                      <a:r>
                        <a:rPr lang="fr-FR" sz="1600" noProof="0" dirty="0">
                          <a:latin typeface="Century Gothic" panose="020B0502020202020204" pitchFamily="34" charset="0"/>
                        </a:rPr>
                        <a:t>li</a:t>
                      </a:r>
                      <a:r>
                        <a:rPr lang="fr-FR" sz="1600" b="1" noProof="0" dirty="0">
                          <a:latin typeface="Century Gothic" panose="020B0502020202020204" pitchFamily="34" charset="0"/>
                        </a:rPr>
                        <a:t>sent</a:t>
                      </a:r>
                    </a:p>
                  </a:txBody>
                  <a:tcPr marT="0" marB="0" anchor="ctr"/>
                </a:tc>
                <a:extLst>
                  <a:ext uri="{0D108BD9-81ED-4DB2-BD59-A6C34878D82A}">
                    <a16:rowId xmlns:a16="http://schemas.microsoft.com/office/drawing/2014/main" val="2925285009"/>
                  </a:ext>
                </a:extLst>
              </a:tr>
            </a:tbl>
          </a:graphicData>
        </a:graphic>
      </p:graphicFrame>
      <p:sp>
        <p:nvSpPr>
          <p:cNvPr id="32" name="Rectangle 31">
            <a:extLst>
              <a:ext uri="{FF2B5EF4-FFF2-40B4-BE49-F238E27FC236}">
                <a16:creationId xmlns:a16="http://schemas.microsoft.com/office/drawing/2014/main" id="{681F18B3-7FF9-9A4D-9A0F-2D1F37DD920C}"/>
              </a:ext>
            </a:extLst>
          </p:cNvPr>
          <p:cNvSpPr/>
          <p:nvPr/>
        </p:nvSpPr>
        <p:spPr>
          <a:xfrm>
            <a:off x="126000" y="893366"/>
            <a:ext cx="1989647"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écrire</a:t>
            </a:r>
            <a:endParaRPr lang="en-GB" i="1" dirty="0">
              <a:solidFill>
                <a:srgbClr val="000000"/>
              </a:solidFill>
              <a:latin typeface="Century Gothic" panose="020B0502020202020204" pitchFamily="34" charset="0"/>
            </a:endParaRPr>
          </a:p>
        </p:txBody>
      </p:sp>
      <p:graphicFrame>
        <p:nvGraphicFramePr>
          <p:cNvPr id="33" name="Table 3">
            <a:extLst>
              <a:ext uri="{FF2B5EF4-FFF2-40B4-BE49-F238E27FC236}">
                <a16:creationId xmlns:a16="http://schemas.microsoft.com/office/drawing/2014/main" id="{99A58D40-4F9B-BF4C-9AF8-ACD470EEAA98}"/>
              </a:ext>
            </a:extLst>
          </p:cNvPr>
          <p:cNvGraphicFramePr>
            <a:graphicFrameLocks noGrp="1"/>
          </p:cNvGraphicFramePr>
          <p:nvPr>
            <p:extLst>
              <p:ext uri="{D42A27DB-BD31-4B8C-83A1-F6EECF244321}">
                <p14:modId xmlns:p14="http://schemas.microsoft.com/office/powerpoint/2010/main" val="2461039187"/>
              </p:ext>
            </p:extLst>
          </p:nvPr>
        </p:nvGraphicFramePr>
        <p:xfrm>
          <a:off x="188640" y="1231809"/>
          <a:ext cx="6438876" cy="504000"/>
        </p:xfrm>
        <a:graphic>
          <a:graphicData uri="http://schemas.openxmlformats.org/drawingml/2006/table">
            <a:tbl>
              <a:tblPr firstRow="1" bandRow="1">
                <a:tableStyleId>{2D5ABB26-0587-4C30-8999-92F81FD0307C}</a:tableStyleId>
              </a:tblPr>
              <a:tblGrid>
                <a:gridCol w="2146292">
                  <a:extLst>
                    <a:ext uri="{9D8B030D-6E8A-4147-A177-3AD203B41FA5}">
                      <a16:colId xmlns:a16="http://schemas.microsoft.com/office/drawing/2014/main" val="670639544"/>
                    </a:ext>
                  </a:extLst>
                </a:gridCol>
                <a:gridCol w="2146292">
                  <a:extLst>
                    <a:ext uri="{9D8B030D-6E8A-4147-A177-3AD203B41FA5}">
                      <a16:colId xmlns:a16="http://schemas.microsoft.com/office/drawing/2014/main" val="3484387990"/>
                    </a:ext>
                  </a:extLst>
                </a:gridCol>
                <a:gridCol w="2146292">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a:t>
                      </a:r>
                      <a:r>
                        <a:rPr lang="fr-FR" sz="1600" b="0" noProof="0" dirty="0">
                          <a:latin typeface="Century Gothic" panose="020B0502020202020204" pitchFamily="34" charset="0"/>
                        </a:rPr>
                        <a:t>écri</a:t>
                      </a:r>
                      <a:r>
                        <a:rPr lang="fr-FR" sz="1600" b="1" noProof="0" dirty="0">
                          <a:latin typeface="Century Gothic" panose="020B0502020202020204" pitchFamily="34" charset="0"/>
                        </a:rPr>
                        <a:t>s</a:t>
                      </a:r>
                    </a:p>
                  </a:txBody>
                  <a:tcPr marT="0" marB="0"/>
                </a:tc>
                <a:tc>
                  <a:txBody>
                    <a:bodyPr/>
                    <a:lstStyle/>
                    <a:p>
                      <a:r>
                        <a:rPr lang="fr-FR" sz="1600" b="1" noProof="0" dirty="0">
                          <a:latin typeface="Century Gothic" panose="020B0502020202020204" pitchFamily="34" charset="0"/>
                        </a:rPr>
                        <a:t>tu </a:t>
                      </a:r>
                      <a:r>
                        <a:rPr lang="fr-FR" sz="1600" b="0" noProof="0" dirty="0">
                          <a:latin typeface="Century Gothic" panose="020B0502020202020204" pitchFamily="34" charset="0"/>
                        </a:rPr>
                        <a:t>écri</a:t>
                      </a:r>
                      <a:r>
                        <a:rPr lang="fr-FR" sz="1600" b="1" noProof="0" dirty="0">
                          <a:latin typeface="Century Gothic" panose="020B0502020202020204" pitchFamily="34" charset="0"/>
                        </a:rPr>
                        <a:t>s</a:t>
                      </a:r>
                    </a:p>
                  </a:txBody>
                  <a:tcPr marT="0" marB="0"/>
                </a:tc>
                <a:tc>
                  <a:txBody>
                    <a:bodyPr/>
                    <a:lstStyle/>
                    <a:p>
                      <a:r>
                        <a:rPr lang="fr-FR" sz="1600" b="1" noProof="0" dirty="0">
                          <a:latin typeface="Century Gothic" panose="020B0502020202020204" pitchFamily="34" charset="0"/>
                        </a:rPr>
                        <a:t>il/elle/on </a:t>
                      </a:r>
                      <a:r>
                        <a:rPr lang="fr-FR" sz="1600" b="0" noProof="0" dirty="0">
                          <a:latin typeface="Century Gothic" panose="020B0502020202020204" pitchFamily="34" charset="0"/>
                        </a:rPr>
                        <a:t>écri</a:t>
                      </a:r>
                      <a:r>
                        <a:rPr lang="fr-FR" sz="1600" b="1" noProof="0" dirty="0">
                          <a:latin typeface="Century Gothic" panose="020B0502020202020204" pitchFamily="34" charset="0"/>
                        </a:rPr>
                        <a:t>t</a:t>
                      </a:r>
                    </a:p>
                  </a:txBody>
                  <a:tcPr marT="0" marB="0"/>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 </a:t>
                      </a:r>
                      <a:r>
                        <a:rPr lang="fr-FR" sz="1600" b="0" noProof="0" dirty="0">
                          <a:latin typeface="Century Gothic" panose="020B0502020202020204" pitchFamily="34" charset="0"/>
                        </a:rPr>
                        <a:t>écri</a:t>
                      </a:r>
                      <a:r>
                        <a:rPr lang="fr-FR" sz="1600" b="1" noProof="0" dirty="0">
                          <a:latin typeface="Century Gothic" panose="020B0502020202020204" pitchFamily="34" charset="0"/>
                        </a:rPr>
                        <a:t>vons</a:t>
                      </a:r>
                    </a:p>
                  </a:txBody>
                  <a:tcPr marT="0" marB="0"/>
                </a:tc>
                <a:tc>
                  <a:txBody>
                    <a:bodyPr/>
                    <a:lstStyle/>
                    <a:p>
                      <a:r>
                        <a:rPr lang="fr-FR" sz="1600" b="1" noProof="0" dirty="0">
                          <a:latin typeface="Century Gothic" panose="020B0502020202020204" pitchFamily="34" charset="0"/>
                        </a:rPr>
                        <a:t>vous </a:t>
                      </a:r>
                      <a:r>
                        <a:rPr lang="fr-FR" sz="1600" b="0" noProof="0" dirty="0">
                          <a:latin typeface="Century Gothic" panose="020B0502020202020204" pitchFamily="34" charset="0"/>
                        </a:rPr>
                        <a:t>écri</a:t>
                      </a:r>
                      <a:r>
                        <a:rPr lang="fr-FR" sz="1600" b="1" noProof="0" dirty="0">
                          <a:latin typeface="Century Gothic" panose="020B0502020202020204" pitchFamily="34" charset="0"/>
                        </a:rPr>
                        <a:t>vez</a:t>
                      </a:r>
                    </a:p>
                  </a:txBody>
                  <a:tcPr marT="0" marB="0"/>
                </a:tc>
                <a:tc>
                  <a:txBody>
                    <a:bodyPr/>
                    <a:lstStyle/>
                    <a:p>
                      <a:r>
                        <a:rPr lang="fr-FR" sz="1600" b="1" noProof="0" dirty="0">
                          <a:latin typeface="Century Gothic" panose="020B0502020202020204" pitchFamily="34" charset="0"/>
                        </a:rPr>
                        <a:t>ils/elles </a:t>
                      </a:r>
                      <a:r>
                        <a:rPr lang="fr-FR" sz="1600" noProof="0" dirty="0">
                          <a:latin typeface="Century Gothic" panose="020B0502020202020204" pitchFamily="34" charset="0"/>
                        </a:rPr>
                        <a:t>écri</a:t>
                      </a:r>
                      <a:r>
                        <a:rPr lang="fr-FR" sz="1600" b="1" noProof="0" dirty="0">
                          <a:latin typeface="Century Gothic" panose="020B0502020202020204" pitchFamily="34" charset="0"/>
                        </a:rPr>
                        <a:t>vent</a:t>
                      </a:r>
                    </a:p>
                  </a:txBody>
                  <a:tcPr marT="0" marB="0"/>
                </a:tc>
                <a:extLst>
                  <a:ext uri="{0D108BD9-81ED-4DB2-BD59-A6C34878D82A}">
                    <a16:rowId xmlns:a16="http://schemas.microsoft.com/office/drawing/2014/main" val="2925285009"/>
                  </a:ext>
                </a:extLst>
              </a:tr>
            </a:tbl>
          </a:graphicData>
        </a:graphic>
      </p:graphicFrame>
      <p:sp>
        <p:nvSpPr>
          <p:cNvPr id="16" name="Rectangle 15">
            <a:extLst>
              <a:ext uri="{FF2B5EF4-FFF2-40B4-BE49-F238E27FC236}">
                <a16:creationId xmlns:a16="http://schemas.microsoft.com/office/drawing/2014/main" id="{D2CE2977-22A9-DE47-BF58-B7A44457D71C}"/>
              </a:ext>
            </a:extLst>
          </p:cNvPr>
          <p:cNvSpPr/>
          <p:nvPr/>
        </p:nvSpPr>
        <p:spPr>
          <a:xfrm>
            <a:off x="186630" y="5674494"/>
            <a:ext cx="5654638" cy="369332"/>
          </a:xfrm>
          <a:prstGeom prst="rect">
            <a:avLst/>
          </a:prstGeom>
        </p:spPr>
        <p:txBody>
          <a:bodyPr wrap="square">
            <a:spAutoFit/>
          </a:bodyPr>
          <a:lstStyle/>
          <a:p>
            <a:pPr fontAlgn="base">
              <a:spcBef>
                <a:spcPct val="0"/>
              </a:spcBef>
              <a:spcAft>
                <a:spcPct val="0"/>
              </a:spcAft>
            </a:pPr>
            <a:r>
              <a:rPr lang="fr-FR" b="1" dirty="0">
                <a:solidFill>
                  <a:srgbClr val="000000"/>
                </a:solidFill>
                <a:latin typeface="Century Gothic" panose="020B0502020202020204" pitchFamily="34" charset="0"/>
              </a:rPr>
              <a:t>Comparative structures</a:t>
            </a:r>
            <a:endParaRPr lang="en-GB" i="1" dirty="0">
              <a:solidFill>
                <a:srgbClr val="000000"/>
              </a:solidFill>
              <a:latin typeface="Century Gothic" panose="020B0502020202020204" pitchFamily="34" charset="0"/>
            </a:endParaRPr>
          </a:p>
        </p:txBody>
      </p:sp>
      <p:sp>
        <p:nvSpPr>
          <p:cNvPr id="18" name="Rectangle 17">
            <a:extLst>
              <a:ext uri="{FF2B5EF4-FFF2-40B4-BE49-F238E27FC236}">
                <a16:creationId xmlns:a16="http://schemas.microsoft.com/office/drawing/2014/main" id="{9CCBB181-0AA8-4D44-98F8-815AF586540A}"/>
              </a:ext>
            </a:extLst>
          </p:cNvPr>
          <p:cNvSpPr/>
          <p:nvPr/>
        </p:nvSpPr>
        <p:spPr>
          <a:xfrm>
            <a:off x="186630" y="5980796"/>
            <a:ext cx="6676200" cy="2046714"/>
          </a:xfrm>
          <a:prstGeom prst="rect">
            <a:avLst/>
          </a:prstGeom>
        </p:spPr>
        <p:txBody>
          <a:bodyPr wrap="square">
            <a:spAutoFit/>
          </a:bodyPr>
          <a:lstStyle/>
          <a:p>
            <a:pPr lvl="0"/>
            <a:r>
              <a:rPr lang="en-GB" sz="1600" dirty="0">
                <a:latin typeface="Century Gothic" panose="020F0302020204030204"/>
              </a:rPr>
              <a:t>To </a:t>
            </a:r>
            <a:r>
              <a:rPr lang="en-GB" sz="1600" b="1" dirty="0">
                <a:latin typeface="Century Gothic" panose="020F0302020204030204"/>
              </a:rPr>
              <a:t>make comparisons </a:t>
            </a:r>
            <a:r>
              <a:rPr lang="en-GB" sz="1600" dirty="0">
                <a:latin typeface="Century Gothic" panose="020F0302020204030204"/>
              </a:rPr>
              <a:t>between </a:t>
            </a:r>
            <a:r>
              <a:rPr lang="en-GB" sz="1600" b="1" dirty="0">
                <a:latin typeface="Century Gothic" panose="020F0302020204030204"/>
              </a:rPr>
              <a:t>adjectives</a:t>
            </a:r>
            <a:r>
              <a:rPr lang="en-GB" sz="1600" dirty="0">
                <a:latin typeface="Century Gothic" panose="020F0302020204030204"/>
              </a:rPr>
              <a:t> and </a:t>
            </a:r>
            <a:r>
              <a:rPr lang="en-GB" sz="1600" b="1" dirty="0">
                <a:latin typeface="Century Gothic" panose="020F0302020204030204"/>
              </a:rPr>
              <a:t>adverbs</a:t>
            </a:r>
            <a:r>
              <a:rPr lang="en-GB" sz="1600" dirty="0">
                <a:latin typeface="Century Gothic" panose="020F0302020204030204"/>
              </a:rPr>
              <a:t>: </a:t>
            </a:r>
          </a:p>
          <a:p>
            <a:pPr lvl="0"/>
            <a:endParaRPr lang="en-GB" sz="500" dirty="0">
              <a:latin typeface="Century Gothic" panose="020F0302020204030204"/>
            </a:endParaRPr>
          </a:p>
          <a:p>
            <a:pPr lvl="0"/>
            <a:r>
              <a:rPr lang="en-GB" sz="1600" b="1" dirty="0">
                <a:latin typeface="Century Gothic" panose="020F0302020204030204"/>
              </a:rPr>
              <a:t>plus</a:t>
            </a:r>
            <a:r>
              <a:rPr lang="en-GB" sz="1600" dirty="0">
                <a:latin typeface="Century Gothic" panose="020F0302020204030204"/>
              </a:rPr>
              <a:t> + grand + </a:t>
            </a:r>
            <a:r>
              <a:rPr lang="en-GB" sz="1600" b="1" dirty="0">
                <a:latin typeface="Century Gothic" panose="020F0302020204030204"/>
              </a:rPr>
              <a:t>que</a:t>
            </a:r>
            <a:r>
              <a:rPr lang="en-GB" sz="1600" dirty="0">
                <a:latin typeface="Century Gothic" panose="020F0302020204030204"/>
              </a:rPr>
              <a:t>	‘</a:t>
            </a:r>
            <a:r>
              <a:rPr lang="en-GB" sz="1600" b="1" dirty="0">
                <a:latin typeface="Century Gothic" panose="020F0302020204030204"/>
              </a:rPr>
              <a:t>more</a:t>
            </a:r>
            <a:r>
              <a:rPr lang="en-GB" sz="1600" dirty="0">
                <a:latin typeface="Century Gothic" panose="020F0302020204030204"/>
              </a:rPr>
              <a:t> big </a:t>
            </a:r>
            <a:r>
              <a:rPr lang="en-GB" sz="1600" b="1" dirty="0">
                <a:latin typeface="Century Gothic" panose="020F0302020204030204"/>
              </a:rPr>
              <a:t>than</a:t>
            </a:r>
            <a:r>
              <a:rPr lang="en-GB" sz="1600" dirty="0">
                <a:latin typeface="Century Gothic" panose="020F0302020204030204"/>
              </a:rPr>
              <a:t>’ (big</a:t>
            </a:r>
            <a:r>
              <a:rPr lang="en-GB" sz="1600" b="1" dirty="0">
                <a:latin typeface="Century Gothic" panose="020F0302020204030204"/>
              </a:rPr>
              <a:t>ger than</a:t>
            </a:r>
            <a:r>
              <a:rPr lang="en-GB" sz="1600" dirty="0">
                <a:latin typeface="Century Gothic" panose="020F0302020204030204"/>
              </a:rPr>
              <a:t>)</a:t>
            </a:r>
          </a:p>
          <a:p>
            <a:pPr lvl="0"/>
            <a:r>
              <a:rPr lang="en-GB" sz="1600" b="1" dirty="0" err="1">
                <a:latin typeface="Century Gothic" panose="020F0302020204030204"/>
              </a:rPr>
              <a:t>moins</a:t>
            </a:r>
            <a:r>
              <a:rPr lang="en-GB" sz="1600" dirty="0">
                <a:latin typeface="Century Gothic" panose="020F0302020204030204"/>
              </a:rPr>
              <a:t> + </a:t>
            </a:r>
            <a:r>
              <a:rPr lang="en-GB" sz="1600" dirty="0" err="1">
                <a:latin typeface="Century Gothic" panose="020F0302020204030204"/>
              </a:rPr>
              <a:t>vite</a:t>
            </a:r>
            <a:r>
              <a:rPr lang="en-GB" sz="1600" dirty="0">
                <a:latin typeface="Century Gothic" panose="020F0302020204030204"/>
              </a:rPr>
              <a:t> + </a:t>
            </a:r>
            <a:r>
              <a:rPr lang="en-GB" sz="1600" b="1" dirty="0">
                <a:latin typeface="Century Gothic" panose="020F0302020204030204"/>
              </a:rPr>
              <a:t>que</a:t>
            </a:r>
            <a:r>
              <a:rPr lang="en-GB" sz="1600" dirty="0">
                <a:latin typeface="Century Gothic" panose="020F0302020204030204"/>
              </a:rPr>
              <a:t>		‘</a:t>
            </a:r>
            <a:r>
              <a:rPr lang="en-GB" sz="1600" b="1" dirty="0">
                <a:latin typeface="Century Gothic" panose="020F0302020204030204"/>
              </a:rPr>
              <a:t>less</a:t>
            </a:r>
            <a:r>
              <a:rPr lang="en-GB" sz="1600" dirty="0">
                <a:latin typeface="Century Gothic" panose="020F0302020204030204"/>
              </a:rPr>
              <a:t> fast </a:t>
            </a:r>
            <a:r>
              <a:rPr lang="en-GB" sz="1600" b="1" dirty="0">
                <a:latin typeface="Century Gothic" panose="020F0302020204030204"/>
              </a:rPr>
              <a:t>than</a:t>
            </a:r>
            <a:r>
              <a:rPr lang="en-GB" sz="1600" dirty="0">
                <a:latin typeface="Century Gothic" panose="020F0302020204030204"/>
              </a:rPr>
              <a:t>’ (slow</a:t>
            </a:r>
            <a:r>
              <a:rPr lang="en-GB" sz="1600" b="1" dirty="0">
                <a:latin typeface="Century Gothic" panose="020F0302020204030204"/>
              </a:rPr>
              <a:t>er than</a:t>
            </a:r>
            <a:r>
              <a:rPr lang="en-GB" sz="1600" dirty="0">
                <a:latin typeface="Century Gothic" panose="020F0302020204030204"/>
              </a:rPr>
              <a:t>)</a:t>
            </a:r>
          </a:p>
          <a:p>
            <a:pPr lvl="0"/>
            <a:r>
              <a:rPr lang="en-GB" sz="1600" b="1" dirty="0" err="1">
                <a:latin typeface="Century Gothic" panose="020F0302020204030204"/>
              </a:rPr>
              <a:t>aussi</a:t>
            </a:r>
            <a:r>
              <a:rPr lang="en-GB" sz="1600" dirty="0">
                <a:latin typeface="Century Gothic" panose="020F0302020204030204"/>
              </a:rPr>
              <a:t> + triste + </a:t>
            </a:r>
            <a:r>
              <a:rPr lang="en-GB" sz="1600" b="1" dirty="0">
                <a:latin typeface="Century Gothic" panose="020F0302020204030204"/>
              </a:rPr>
              <a:t>que</a:t>
            </a:r>
            <a:r>
              <a:rPr lang="en-GB" sz="1600" dirty="0">
                <a:latin typeface="Century Gothic" panose="020F0302020204030204"/>
              </a:rPr>
              <a:t>		‘</a:t>
            </a:r>
            <a:r>
              <a:rPr lang="en-GB" sz="1600" b="1" dirty="0">
                <a:latin typeface="Century Gothic" panose="020F0302020204030204"/>
              </a:rPr>
              <a:t>as</a:t>
            </a:r>
            <a:r>
              <a:rPr lang="en-GB" sz="1600" dirty="0">
                <a:latin typeface="Century Gothic" panose="020F0302020204030204"/>
              </a:rPr>
              <a:t> sad </a:t>
            </a:r>
            <a:r>
              <a:rPr lang="en-GB" sz="1600" b="1" dirty="0">
                <a:latin typeface="Century Gothic" panose="020F0302020204030204"/>
              </a:rPr>
              <a:t>as</a:t>
            </a:r>
            <a:r>
              <a:rPr lang="en-GB" sz="1600" dirty="0">
                <a:latin typeface="Century Gothic" panose="020F0302020204030204"/>
              </a:rPr>
              <a:t>’</a:t>
            </a:r>
          </a:p>
          <a:p>
            <a:pPr lvl="0"/>
            <a:endParaRPr lang="en-GB" sz="500" dirty="0">
              <a:latin typeface="Century Gothic" panose="020F0302020204030204"/>
            </a:endParaRPr>
          </a:p>
          <a:p>
            <a:pPr lvl="0"/>
            <a:r>
              <a:rPr lang="en-GB" sz="1600" dirty="0">
                <a:latin typeface="Century Gothic" panose="020F0302020204030204"/>
              </a:rPr>
              <a:t>Some comparative forms are irregular:</a:t>
            </a:r>
          </a:p>
          <a:p>
            <a:pPr lvl="0"/>
            <a:endParaRPr lang="en-GB" sz="500" dirty="0">
              <a:latin typeface="Century Gothic" panose="020F0302020204030204"/>
            </a:endParaRPr>
          </a:p>
          <a:p>
            <a:pPr lvl="0"/>
            <a:r>
              <a:rPr lang="en-GB" sz="1600" b="1" dirty="0">
                <a:latin typeface="Century Gothic" panose="020F0302020204030204"/>
              </a:rPr>
              <a:t>bon</a:t>
            </a:r>
            <a:r>
              <a:rPr lang="en-GB" sz="1600" dirty="0">
                <a:latin typeface="Century Gothic" panose="020F0302020204030204"/>
              </a:rPr>
              <a:t> (good) </a:t>
            </a:r>
            <a:r>
              <a:rPr lang="en-GB" sz="1600" dirty="0">
                <a:latin typeface="Century Gothic" panose="020F0302020204030204"/>
                <a:sym typeface="Wingdings" pitchFamily="2" charset="2"/>
              </a:rPr>
              <a:t> </a:t>
            </a:r>
            <a:r>
              <a:rPr lang="en-GB" sz="1600" b="1" dirty="0" err="1">
                <a:latin typeface="Century Gothic" panose="020F0302020204030204"/>
                <a:sym typeface="Wingdings" pitchFamily="2" charset="2"/>
              </a:rPr>
              <a:t>meilleur</a:t>
            </a:r>
            <a:r>
              <a:rPr lang="en-GB" sz="1600" dirty="0">
                <a:latin typeface="Century Gothic" panose="020F0302020204030204"/>
                <a:sym typeface="Wingdings" pitchFamily="2" charset="2"/>
              </a:rPr>
              <a:t> (better)	</a:t>
            </a:r>
            <a:r>
              <a:rPr lang="en-GB" sz="1600" b="1" dirty="0">
                <a:latin typeface="Century Gothic" panose="020F0302020204030204"/>
                <a:sym typeface="Wingdings" pitchFamily="2" charset="2"/>
              </a:rPr>
              <a:t>bien</a:t>
            </a:r>
            <a:r>
              <a:rPr lang="en-GB" sz="1600" dirty="0">
                <a:latin typeface="Century Gothic" panose="020F0302020204030204"/>
                <a:sym typeface="Wingdings" pitchFamily="2" charset="2"/>
              </a:rPr>
              <a:t> (well)  </a:t>
            </a:r>
            <a:r>
              <a:rPr lang="en-GB" sz="1600" b="1" dirty="0" err="1">
                <a:latin typeface="Century Gothic" panose="020F0302020204030204"/>
                <a:sym typeface="Wingdings" pitchFamily="2" charset="2"/>
              </a:rPr>
              <a:t>mieux</a:t>
            </a:r>
            <a:r>
              <a:rPr lang="en-GB" sz="1600" dirty="0">
                <a:latin typeface="Century Gothic" panose="020F0302020204030204"/>
                <a:sym typeface="Wingdings" pitchFamily="2" charset="2"/>
              </a:rPr>
              <a:t> (better)</a:t>
            </a:r>
          </a:p>
          <a:p>
            <a:pPr lvl="0"/>
            <a:r>
              <a:rPr lang="en-GB" sz="1600" b="1" dirty="0" err="1">
                <a:latin typeface="Century Gothic" panose="020F0302020204030204"/>
                <a:sym typeface="Wingdings" pitchFamily="2" charset="2"/>
              </a:rPr>
              <a:t>mauvais</a:t>
            </a:r>
            <a:r>
              <a:rPr lang="en-GB" sz="1600" dirty="0">
                <a:latin typeface="Century Gothic" panose="020F0302020204030204"/>
                <a:sym typeface="Wingdings" pitchFamily="2" charset="2"/>
              </a:rPr>
              <a:t> (bad)  </a:t>
            </a:r>
            <a:r>
              <a:rPr lang="en-GB" sz="1600" b="1" dirty="0" err="1">
                <a:latin typeface="Century Gothic" panose="020F0302020204030204"/>
                <a:sym typeface="Wingdings" pitchFamily="2" charset="2"/>
              </a:rPr>
              <a:t>pire</a:t>
            </a:r>
            <a:r>
              <a:rPr lang="en-GB" sz="1600" dirty="0">
                <a:latin typeface="Century Gothic" panose="020F0302020204030204"/>
                <a:sym typeface="Wingdings" pitchFamily="2" charset="2"/>
              </a:rPr>
              <a:t> (worse)	</a:t>
            </a:r>
            <a:r>
              <a:rPr lang="en-GB" sz="1600" b="1" dirty="0">
                <a:latin typeface="Century Gothic" panose="020F0302020204030204"/>
                <a:sym typeface="Wingdings" pitchFamily="2" charset="2"/>
              </a:rPr>
              <a:t>mal</a:t>
            </a:r>
            <a:r>
              <a:rPr lang="en-GB" sz="1600" dirty="0">
                <a:latin typeface="Century Gothic" panose="020F0302020204030204"/>
                <a:sym typeface="Wingdings" pitchFamily="2" charset="2"/>
              </a:rPr>
              <a:t> (badly)  </a:t>
            </a:r>
            <a:r>
              <a:rPr lang="en-GB" sz="1600" b="1" dirty="0" err="1">
                <a:latin typeface="Century Gothic" panose="020F0302020204030204"/>
                <a:sym typeface="Wingdings" pitchFamily="2" charset="2"/>
              </a:rPr>
              <a:t>pire</a:t>
            </a:r>
            <a:r>
              <a:rPr lang="en-GB" sz="1600" dirty="0">
                <a:latin typeface="Century Gothic" panose="020F0302020204030204"/>
                <a:sym typeface="Wingdings" pitchFamily="2" charset="2"/>
              </a:rPr>
              <a:t> (worse)</a:t>
            </a:r>
            <a:endParaRPr lang="en-GB" sz="1600" dirty="0">
              <a:latin typeface="Century Gothic" panose="020F0302020204030204"/>
            </a:endParaRPr>
          </a:p>
        </p:txBody>
      </p:sp>
      <p:sp>
        <p:nvSpPr>
          <p:cNvPr id="23" name="Rectangle 22">
            <a:extLst>
              <a:ext uri="{FF2B5EF4-FFF2-40B4-BE49-F238E27FC236}">
                <a16:creationId xmlns:a16="http://schemas.microsoft.com/office/drawing/2014/main" id="{9B4F9105-9E8E-F446-8CA7-CD71D3D79E59}"/>
              </a:ext>
            </a:extLst>
          </p:cNvPr>
          <p:cNvSpPr/>
          <p:nvPr/>
        </p:nvSpPr>
        <p:spPr>
          <a:xfrm>
            <a:off x="126000" y="3250952"/>
            <a:ext cx="1864613"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sortir</a:t>
            </a:r>
            <a:endParaRPr lang="en-GB" i="1" dirty="0">
              <a:solidFill>
                <a:srgbClr val="000000"/>
              </a:solidFill>
              <a:latin typeface="Century Gothic" panose="020B0502020202020204" pitchFamily="34" charset="0"/>
            </a:endParaRPr>
          </a:p>
        </p:txBody>
      </p:sp>
      <p:graphicFrame>
        <p:nvGraphicFramePr>
          <p:cNvPr id="24" name="Table 3">
            <a:extLst>
              <a:ext uri="{FF2B5EF4-FFF2-40B4-BE49-F238E27FC236}">
                <a16:creationId xmlns:a16="http://schemas.microsoft.com/office/drawing/2014/main" id="{61C9E9B5-A4F9-714C-93FB-89B00354643C}"/>
              </a:ext>
            </a:extLst>
          </p:cNvPr>
          <p:cNvGraphicFramePr>
            <a:graphicFrameLocks noGrp="1"/>
          </p:cNvGraphicFramePr>
          <p:nvPr>
            <p:extLst>
              <p:ext uri="{D42A27DB-BD31-4B8C-83A1-F6EECF244321}">
                <p14:modId xmlns:p14="http://schemas.microsoft.com/office/powerpoint/2010/main" val="2946501629"/>
              </p:ext>
            </p:extLst>
          </p:nvPr>
        </p:nvGraphicFramePr>
        <p:xfrm>
          <a:off x="188378" y="3570630"/>
          <a:ext cx="6438876" cy="504000"/>
        </p:xfrm>
        <a:graphic>
          <a:graphicData uri="http://schemas.openxmlformats.org/drawingml/2006/table">
            <a:tbl>
              <a:tblPr firstRow="1" bandRow="1">
                <a:tableStyleId>{2D5ABB26-0587-4C30-8999-92F81FD0307C}</a:tableStyleId>
              </a:tblPr>
              <a:tblGrid>
                <a:gridCol w="2146292">
                  <a:extLst>
                    <a:ext uri="{9D8B030D-6E8A-4147-A177-3AD203B41FA5}">
                      <a16:colId xmlns:a16="http://schemas.microsoft.com/office/drawing/2014/main" val="670639544"/>
                    </a:ext>
                  </a:extLst>
                </a:gridCol>
                <a:gridCol w="2146292">
                  <a:extLst>
                    <a:ext uri="{9D8B030D-6E8A-4147-A177-3AD203B41FA5}">
                      <a16:colId xmlns:a16="http://schemas.microsoft.com/office/drawing/2014/main" val="3484387990"/>
                    </a:ext>
                  </a:extLst>
                </a:gridCol>
                <a:gridCol w="2146292">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je </a:t>
                      </a:r>
                      <a:r>
                        <a:rPr lang="fr-FR" sz="1600" b="0" noProof="0" dirty="0">
                          <a:latin typeface="Century Gothic" panose="020B0502020202020204" pitchFamily="34" charset="0"/>
                        </a:rPr>
                        <a:t>sor</a:t>
                      </a:r>
                      <a:r>
                        <a:rPr lang="fr-FR" sz="1600" b="1" noProof="0" dirty="0">
                          <a:latin typeface="Century Gothic" panose="020B0502020202020204" pitchFamily="34" charset="0"/>
                        </a:rPr>
                        <a:t>s</a:t>
                      </a:r>
                    </a:p>
                  </a:txBody>
                  <a:tcPr marT="0" marB="0" anchor="ctr"/>
                </a:tc>
                <a:tc>
                  <a:txBody>
                    <a:bodyPr/>
                    <a:lstStyle/>
                    <a:p>
                      <a:r>
                        <a:rPr lang="fr-FR" sz="1600" b="1" noProof="0" dirty="0">
                          <a:latin typeface="Century Gothic" panose="020B0502020202020204" pitchFamily="34" charset="0"/>
                        </a:rPr>
                        <a:t>tu</a:t>
                      </a:r>
                      <a:r>
                        <a:rPr lang="fr-FR" sz="1600" noProof="0" dirty="0">
                          <a:latin typeface="Century Gothic" panose="020B0502020202020204" pitchFamily="34" charset="0"/>
                        </a:rPr>
                        <a:t> sor</a:t>
                      </a:r>
                      <a:r>
                        <a:rPr lang="fr-FR" sz="1600" b="1" noProof="0" dirty="0">
                          <a:latin typeface="Century Gothic" panose="020B0502020202020204" pitchFamily="34" charset="0"/>
                        </a:rPr>
                        <a:t>s</a:t>
                      </a:r>
                    </a:p>
                  </a:txBody>
                  <a:tcPr marT="0" marB="0" anchor="ctr"/>
                </a:tc>
                <a:tc>
                  <a:txBody>
                    <a:bodyPr/>
                    <a:lstStyle/>
                    <a:p>
                      <a:r>
                        <a:rPr lang="fr-FR" sz="1600" b="1" noProof="0" dirty="0">
                          <a:latin typeface="Century Gothic" panose="020B0502020202020204" pitchFamily="34" charset="0"/>
                        </a:rPr>
                        <a:t>il/elle/on </a:t>
                      </a:r>
                      <a:r>
                        <a:rPr lang="fr-FR" sz="1600" noProof="0" dirty="0">
                          <a:latin typeface="Century Gothic" panose="020B0502020202020204" pitchFamily="34" charset="0"/>
                        </a:rPr>
                        <a:t>sor</a:t>
                      </a:r>
                      <a:r>
                        <a:rPr lang="fr-FR" sz="1600" b="1" noProof="0" dirty="0">
                          <a:latin typeface="Century Gothic" panose="020B0502020202020204" pitchFamily="34" charset="0"/>
                        </a:rPr>
                        <a:t>t</a:t>
                      </a:r>
                    </a:p>
                  </a:txBody>
                  <a:tcPr marT="0" marB="0" anchor="ctr"/>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a:t>
                      </a:r>
                      <a:r>
                        <a:rPr lang="fr-FR" sz="1600" noProof="0" dirty="0">
                          <a:latin typeface="Century Gothic" panose="020B0502020202020204" pitchFamily="34" charset="0"/>
                        </a:rPr>
                        <a:t> sort</a:t>
                      </a:r>
                      <a:r>
                        <a:rPr lang="fr-FR" sz="1600" b="1" noProof="0" dirty="0">
                          <a:latin typeface="Century Gothic" panose="020B0502020202020204" pitchFamily="34" charset="0"/>
                        </a:rPr>
                        <a:t>ons</a:t>
                      </a:r>
                    </a:p>
                  </a:txBody>
                  <a:tcPr marT="0" marB="0" anchor="ctr"/>
                </a:tc>
                <a:tc>
                  <a:txBody>
                    <a:bodyPr/>
                    <a:lstStyle/>
                    <a:p>
                      <a:r>
                        <a:rPr lang="fr-FR" sz="1600" b="1" noProof="0" dirty="0">
                          <a:latin typeface="Century Gothic" panose="020B0502020202020204" pitchFamily="34" charset="0"/>
                        </a:rPr>
                        <a:t>vous</a:t>
                      </a:r>
                      <a:r>
                        <a:rPr lang="fr-FR" sz="1600" noProof="0" dirty="0">
                          <a:latin typeface="Century Gothic" panose="020B0502020202020204" pitchFamily="34" charset="0"/>
                        </a:rPr>
                        <a:t> sort</a:t>
                      </a:r>
                      <a:r>
                        <a:rPr lang="fr-FR" sz="1600" b="1" noProof="0" dirty="0">
                          <a:latin typeface="Century Gothic" panose="020B0502020202020204" pitchFamily="34" charset="0"/>
                        </a:rPr>
                        <a:t>ez</a:t>
                      </a:r>
                    </a:p>
                  </a:txBody>
                  <a:tcPr marT="0" marB="0" anchor="ctr"/>
                </a:tc>
                <a:tc>
                  <a:txBody>
                    <a:bodyPr/>
                    <a:lstStyle/>
                    <a:p>
                      <a:r>
                        <a:rPr lang="fr-FR" sz="1600" b="1" noProof="0" dirty="0">
                          <a:latin typeface="Century Gothic" panose="020B0502020202020204" pitchFamily="34" charset="0"/>
                        </a:rPr>
                        <a:t>ils/elles </a:t>
                      </a:r>
                      <a:r>
                        <a:rPr lang="fr-FR" sz="1600" noProof="0" dirty="0">
                          <a:latin typeface="Century Gothic" panose="020B0502020202020204" pitchFamily="34" charset="0"/>
                        </a:rPr>
                        <a:t>sort</a:t>
                      </a:r>
                      <a:r>
                        <a:rPr lang="fr-FR" sz="1600" b="1" noProof="0" dirty="0">
                          <a:latin typeface="Century Gothic" panose="020B0502020202020204" pitchFamily="34" charset="0"/>
                        </a:rPr>
                        <a:t>ent</a:t>
                      </a:r>
                    </a:p>
                  </a:txBody>
                  <a:tcPr marT="0" marB="0" anchor="ctr"/>
                </a:tc>
                <a:extLst>
                  <a:ext uri="{0D108BD9-81ED-4DB2-BD59-A6C34878D82A}">
                    <a16:rowId xmlns:a16="http://schemas.microsoft.com/office/drawing/2014/main" val="2925285009"/>
                  </a:ext>
                </a:extLst>
              </a:tr>
            </a:tbl>
          </a:graphicData>
        </a:graphic>
      </p:graphicFrame>
      <p:sp>
        <p:nvSpPr>
          <p:cNvPr id="25" name="Rectangle 24">
            <a:extLst>
              <a:ext uri="{FF2B5EF4-FFF2-40B4-BE49-F238E27FC236}">
                <a16:creationId xmlns:a16="http://schemas.microsoft.com/office/drawing/2014/main" id="{04245D11-4C43-D445-8CD3-2796B3595C33}"/>
              </a:ext>
            </a:extLst>
          </p:cNvPr>
          <p:cNvSpPr/>
          <p:nvPr/>
        </p:nvSpPr>
        <p:spPr>
          <a:xfrm>
            <a:off x="126000" y="4036814"/>
            <a:ext cx="1888659"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venir</a:t>
            </a:r>
            <a:endParaRPr lang="en-GB" i="1" dirty="0">
              <a:solidFill>
                <a:srgbClr val="000000"/>
              </a:solidFill>
              <a:latin typeface="Century Gothic" panose="020B0502020202020204" pitchFamily="34" charset="0"/>
            </a:endParaRPr>
          </a:p>
        </p:txBody>
      </p:sp>
      <p:graphicFrame>
        <p:nvGraphicFramePr>
          <p:cNvPr id="26" name="Table 3">
            <a:extLst>
              <a:ext uri="{FF2B5EF4-FFF2-40B4-BE49-F238E27FC236}">
                <a16:creationId xmlns:a16="http://schemas.microsoft.com/office/drawing/2014/main" id="{AE9C5674-85F2-814C-BF4B-9399584D82AC}"/>
              </a:ext>
            </a:extLst>
          </p:cNvPr>
          <p:cNvGraphicFramePr>
            <a:graphicFrameLocks noGrp="1"/>
          </p:cNvGraphicFramePr>
          <p:nvPr>
            <p:extLst>
              <p:ext uri="{D42A27DB-BD31-4B8C-83A1-F6EECF244321}">
                <p14:modId xmlns:p14="http://schemas.microsoft.com/office/powerpoint/2010/main" val="466691875"/>
              </p:ext>
            </p:extLst>
          </p:nvPr>
        </p:nvGraphicFramePr>
        <p:xfrm>
          <a:off x="225821" y="4350237"/>
          <a:ext cx="6438876" cy="504000"/>
        </p:xfrm>
        <a:graphic>
          <a:graphicData uri="http://schemas.openxmlformats.org/drawingml/2006/table">
            <a:tbl>
              <a:tblPr firstRow="1" bandRow="1">
                <a:tableStyleId>{2D5ABB26-0587-4C30-8999-92F81FD0307C}</a:tableStyleId>
              </a:tblPr>
              <a:tblGrid>
                <a:gridCol w="2146292">
                  <a:extLst>
                    <a:ext uri="{9D8B030D-6E8A-4147-A177-3AD203B41FA5}">
                      <a16:colId xmlns:a16="http://schemas.microsoft.com/office/drawing/2014/main" val="670639544"/>
                    </a:ext>
                  </a:extLst>
                </a:gridCol>
                <a:gridCol w="2146292">
                  <a:extLst>
                    <a:ext uri="{9D8B030D-6E8A-4147-A177-3AD203B41FA5}">
                      <a16:colId xmlns:a16="http://schemas.microsoft.com/office/drawing/2014/main" val="3484387990"/>
                    </a:ext>
                  </a:extLst>
                </a:gridCol>
                <a:gridCol w="2146292">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je </a:t>
                      </a:r>
                      <a:r>
                        <a:rPr lang="fr-FR" sz="1600" b="0" noProof="0" dirty="0">
                          <a:latin typeface="Century Gothic" panose="020B0502020202020204" pitchFamily="34" charset="0"/>
                        </a:rPr>
                        <a:t>v</a:t>
                      </a:r>
                      <a:r>
                        <a:rPr lang="fr-FR" sz="1600" b="1" noProof="0" dirty="0">
                          <a:latin typeface="Century Gothic" panose="020B0502020202020204" pitchFamily="34" charset="0"/>
                        </a:rPr>
                        <a:t>ie</a:t>
                      </a:r>
                      <a:r>
                        <a:rPr lang="fr-FR" sz="1600" b="0" noProof="0" dirty="0">
                          <a:latin typeface="Century Gothic" panose="020B0502020202020204" pitchFamily="34" charset="0"/>
                        </a:rPr>
                        <a:t>n</a:t>
                      </a:r>
                      <a:r>
                        <a:rPr lang="fr-FR" sz="1600" b="1" noProof="0" dirty="0">
                          <a:latin typeface="Century Gothic" panose="020B0502020202020204" pitchFamily="34" charset="0"/>
                        </a:rPr>
                        <a:t>s</a:t>
                      </a:r>
                    </a:p>
                  </a:txBody>
                  <a:tcPr marT="0" marB="0" anchor="ctr"/>
                </a:tc>
                <a:tc>
                  <a:txBody>
                    <a:bodyPr/>
                    <a:lstStyle/>
                    <a:p>
                      <a:r>
                        <a:rPr lang="fr-FR" sz="1600" b="1" noProof="0" dirty="0">
                          <a:latin typeface="Century Gothic" panose="020B0502020202020204" pitchFamily="34" charset="0"/>
                        </a:rPr>
                        <a:t>tu</a:t>
                      </a:r>
                      <a:r>
                        <a:rPr lang="fr-FR" sz="1600" noProof="0" dirty="0">
                          <a:latin typeface="Century Gothic" panose="020B0502020202020204" pitchFamily="34" charset="0"/>
                        </a:rPr>
                        <a:t> v</a:t>
                      </a:r>
                      <a:r>
                        <a:rPr lang="fr-FR" sz="1600" b="1" noProof="0" dirty="0">
                          <a:latin typeface="Century Gothic" panose="020B0502020202020204" pitchFamily="34" charset="0"/>
                        </a:rPr>
                        <a:t>ie</a:t>
                      </a:r>
                      <a:r>
                        <a:rPr lang="fr-FR" sz="1600" noProof="0" dirty="0">
                          <a:latin typeface="Century Gothic" panose="020B0502020202020204" pitchFamily="34" charset="0"/>
                        </a:rPr>
                        <a:t>n</a:t>
                      </a:r>
                      <a:r>
                        <a:rPr lang="fr-FR" sz="1600" b="1" noProof="0" dirty="0">
                          <a:latin typeface="Century Gothic" panose="020B0502020202020204" pitchFamily="34" charset="0"/>
                        </a:rPr>
                        <a:t>s</a:t>
                      </a:r>
                    </a:p>
                  </a:txBody>
                  <a:tcPr marT="0" marB="0" anchor="ctr"/>
                </a:tc>
                <a:tc>
                  <a:txBody>
                    <a:bodyPr/>
                    <a:lstStyle/>
                    <a:p>
                      <a:r>
                        <a:rPr lang="fr-FR" sz="1600" b="1" noProof="0" dirty="0">
                          <a:latin typeface="Century Gothic" panose="020B0502020202020204" pitchFamily="34" charset="0"/>
                        </a:rPr>
                        <a:t>il/elle/on </a:t>
                      </a:r>
                      <a:r>
                        <a:rPr lang="fr-FR" sz="1600" noProof="0" dirty="0">
                          <a:latin typeface="Century Gothic" panose="020B0502020202020204" pitchFamily="34" charset="0"/>
                        </a:rPr>
                        <a:t>v</a:t>
                      </a:r>
                      <a:r>
                        <a:rPr lang="fr-FR" sz="1600" b="1" noProof="0" dirty="0">
                          <a:latin typeface="Century Gothic" panose="020B0502020202020204" pitchFamily="34" charset="0"/>
                        </a:rPr>
                        <a:t>ie</a:t>
                      </a:r>
                      <a:r>
                        <a:rPr lang="fr-FR" sz="1600" noProof="0" dirty="0">
                          <a:latin typeface="Century Gothic" panose="020B0502020202020204" pitchFamily="34" charset="0"/>
                        </a:rPr>
                        <a:t>n</a:t>
                      </a:r>
                      <a:r>
                        <a:rPr lang="fr-FR" sz="1600" b="1" noProof="0" dirty="0">
                          <a:latin typeface="Century Gothic" panose="020B0502020202020204" pitchFamily="34" charset="0"/>
                        </a:rPr>
                        <a:t>t</a:t>
                      </a:r>
                    </a:p>
                  </a:txBody>
                  <a:tcPr marT="0" marB="0" anchor="ctr"/>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a:t>
                      </a:r>
                      <a:r>
                        <a:rPr lang="fr-FR" sz="1600" noProof="0" dirty="0">
                          <a:latin typeface="Century Gothic" panose="020B0502020202020204" pitchFamily="34" charset="0"/>
                        </a:rPr>
                        <a:t> ven</a:t>
                      </a:r>
                      <a:r>
                        <a:rPr lang="fr-FR" sz="1600" b="1" noProof="0" dirty="0">
                          <a:latin typeface="Century Gothic" panose="020B0502020202020204" pitchFamily="34" charset="0"/>
                        </a:rPr>
                        <a:t>ons</a:t>
                      </a:r>
                    </a:p>
                  </a:txBody>
                  <a:tcPr marT="0" marB="0" anchor="ctr"/>
                </a:tc>
                <a:tc>
                  <a:txBody>
                    <a:bodyPr/>
                    <a:lstStyle/>
                    <a:p>
                      <a:r>
                        <a:rPr lang="fr-FR" sz="1600" b="1" noProof="0" dirty="0">
                          <a:latin typeface="Century Gothic" panose="020B0502020202020204" pitchFamily="34" charset="0"/>
                        </a:rPr>
                        <a:t>vous</a:t>
                      </a:r>
                      <a:r>
                        <a:rPr lang="fr-FR" sz="1600" noProof="0" dirty="0">
                          <a:latin typeface="Century Gothic" panose="020B0502020202020204" pitchFamily="34" charset="0"/>
                        </a:rPr>
                        <a:t> ven</a:t>
                      </a:r>
                      <a:r>
                        <a:rPr lang="fr-FR" sz="1600" b="1" noProof="0" dirty="0">
                          <a:latin typeface="Century Gothic" panose="020B0502020202020204" pitchFamily="34" charset="0"/>
                        </a:rPr>
                        <a:t>ez</a:t>
                      </a:r>
                    </a:p>
                  </a:txBody>
                  <a:tcPr marT="0" marB="0" anchor="ctr"/>
                </a:tc>
                <a:tc>
                  <a:txBody>
                    <a:bodyPr/>
                    <a:lstStyle/>
                    <a:p>
                      <a:r>
                        <a:rPr lang="fr-FR" sz="1600" b="1" noProof="0" dirty="0">
                          <a:latin typeface="Century Gothic" panose="020B0502020202020204" pitchFamily="34" charset="0"/>
                        </a:rPr>
                        <a:t>ils/elles </a:t>
                      </a:r>
                      <a:r>
                        <a:rPr lang="fr-FR" sz="1600" noProof="0" dirty="0">
                          <a:latin typeface="Century Gothic" panose="020B0502020202020204" pitchFamily="34" charset="0"/>
                        </a:rPr>
                        <a:t>v</a:t>
                      </a:r>
                      <a:r>
                        <a:rPr lang="fr-FR" sz="1600" b="1" noProof="0" dirty="0">
                          <a:latin typeface="Century Gothic" panose="020B0502020202020204" pitchFamily="34" charset="0"/>
                        </a:rPr>
                        <a:t>iennent</a:t>
                      </a:r>
                    </a:p>
                  </a:txBody>
                  <a:tcPr marT="0" marB="0" anchor="ctr"/>
                </a:tc>
                <a:extLst>
                  <a:ext uri="{0D108BD9-81ED-4DB2-BD59-A6C34878D82A}">
                    <a16:rowId xmlns:a16="http://schemas.microsoft.com/office/drawing/2014/main" val="2925285009"/>
                  </a:ext>
                </a:extLst>
              </a:tr>
            </a:tbl>
          </a:graphicData>
        </a:graphic>
      </p:graphicFrame>
      <p:sp>
        <p:nvSpPr>
          <p:cNvPr id="27" name="Rectangle 26">
            <a:extLst>
              <a:ext uri="{FF2B5EF4-FFF2-40B4-BE49-F238E27FC236}">
                <a16:creationId xmlns:a16="http://schemas.microsoft.com/office/drawing/2014/main" id="{79E23CDD-162F-3349-9796-1FC37D6BF353}"/>
              </a:ext>
            </a:extLst>
          </p:cNvPr>
          <p:cNvSpPr/>
          <p:nvPr/>
        </p:nvSpPr>
        <p:spPr>
          <a:xfrm>
            <a:off x="126000" y="4822677"/>
            <a:ext cx="2063385"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like </a:t>
            </a:r>
            <a:r>
              <a:rPr lang="fr-FR" b="1" i="1" dirty="0">
                <a:solidFill>
                  <a:srgbClr val="000000"/>
                </a:solidFill>
                <a:latin typeface="Century Gothic" panose="020B0502020202020204" pitchFamily="34" charset="0"/>
              </a:rPr>
              <a:t>choisir</a:t>
            </a:r>
            <a:endParaRPr lang="en-GB" i="1" dirty="0">
              <a:solidFill>
                <a:srgbClr val="000000"/>
              </a:solidFill>
              <a:latin typeface="Century Gothic" panose="020B0502020202020204" pitchFamily="34" charset="0"/>
            </a:endParaRPr>
          </a:p>
        </p:txBody>
      </p:sp>
      <p:graphicFrame>
        <p:nvGraphicFramePr>
          <p:cNvPr id="28" name="Table 3">
            <a:extLst>
              <a:ext uri="{FF2B5EF4-FFF2-40B4-BE49-F238E27FC236}">
                <a16:creationId xmlns:a16="http://schemas.microsoft.com/office/drawing/2014/main" id="{4354A9AB-324C-544A-8CBE-EC666070AA18}"/>
              </a:ext>
            </a:extLst>
          </p:cNvPr>
          <p:cNvGraphicFramePr>
            <a:graphicFrameLocks noGrp="1"/>
          </p:cNvGraphicFramePr>
          <p:nvPr>
            <p:extLst>
              <p:ext uri="{D42A27DB-BD31-4B8C-83A1-F6EECF244321}">
                <p14:modId xmlns:p14="http://schemas.microsoft.com/office/powerpoint/2010/main" val="4146272782"/>
              </p:ext>
            </p:extLst>
          </p:nvPr>
        </p:nvGraphicFramePr>
        <p:xfrm>
          <a:off x="227978" y="5129844"/>
          <a:ext cx="6438876" cy="504000"/>
        </p:xfrm>
        <a:graphic>
          <a:graphicData uri="http://schemas.openxmlformats.org/drawingml/2006/table">
            <a:tbl>
              <a:tblPr firstRow="1" bandRow="1">
                <a:tableStyleId>{2D5ABB26-0587-4C30-8999-92F81FD0307C}</a:tableStyleId>
              </a:tblPr>
              <a:tblGrid>
                <a:gridCol w="2146292">
                  <a:extLst>
                    <a:ext uri="{9D8B030D-6E8A-4147-A177-3AD203B41FA5}">
                      <a16:colId xmlns:a16="http://schemas.microsoft.com/office/drawing/2014/main" val="670639544"/>
                    </a:ext>
                  </a:extLst>
                </a:gridCol>
                <a:gridCol w="2146292">
                  <a:extLst>
                    <a:ext uri="{9D8B030D-6E8A-4147-A177-3AD203B41FA5}">
                      <a16:colId xmlns:a16="http://schemas.microsoft.com/office/drawing/2014/main" val="3484387990"/>
                    </a:ext>
                  </a:extLst>
                </a:gridCol>
                <a:gridCol w="2146292">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je </a:t>
                      </a:r>
                      <a:r>
                        <a:rPr lang="fr-FR" sz="1600" b="0" noProof="0" dirty="0">
                          <a:latin typeface="Century Gothic" panose="020B0502020202020204" pitchFamily="34" charset="0"/>
                        </a:rPr>
                        <a:t>chois</a:t>
                      </a:r>
                      <a:r>
                        <a:rPr lang="fr-FR" sz="1600" b="1" noProof="0" dirty="0">
                          <a:latin typeface="Century Gothic" panose="020B0502020202020204" pitchFamily="34" charset="0"/>
                        </a:rPr>
                        <a:t>is</a:t>
                      </a:r>
                    </a:p>
                  </a:txBody>
                  <a:tcPr marT="0" marB="0"/>
                </a:tc>
                <a:tc>
                  <a:txBody>
                    <a:bodyPr/>
                    <a:lstStyle/>
                    <a:p>
                      <a:r>
                        <a:rPr lang="fr-FR" sz="1600" b="1" noProof="0" dirty="0">
                          <a:latin typeface="Century Gothic" panose="020B0502020202020204" pitchFamily="34" charset="0"/>
                        </a:rPr>
                        <a:t>tu</a:t>
                      </a:r>
                      <a:r>
                        <a:rPr lang="fr-FR" sz="1600" noProof="0" dirty="0">
                          <a:latin typeface="Century Gothic" panose="020B0502020202020204" pitchFamily="34" charset="0"/>
                        </a:rPr>
                        <a:t> chois</a:t>
                      </a:r>
                      <a:r>
                        <a:rPr lang="fr-FR" sz="1600" b="1" noProof="0" dirty="0">
                          <a:latin typeface="Century Gothic" panose="020B0502020202020204" pitchFamily="34" charset="0"/>
                        </a:rPr>
                        <a:t>is</a:t>
                      </a:r>
                    </a:p>
                  </a:txBody>
                  <a:tcPr marT="0" marB="0"/>
                </a:tc>
                <a:tc>
                  <a:txBody>
                    <a:bodyPr/>
                    <a:lstStyle/>
                    <a:p>
                      <a:r>
                        <a:rPr lang="fr-FR" sz="1600" b="1" noProof="0" dirty="0">
                          <a:latin typeface="Century Gothic" panose="020B0502020202020204" pitchFamily="34" charset="0"/>
                        </a:rPr>
                        <a:t>il/elle/on </a:t>
                      </a:r>
                      <a:r>
                        <a:rPr lang="fr-FR" sz="1600" noProof="0" dirty="0">
                          <a:latin typeface="Century Gothic" panose="020B0502020202020204" pitchFamily="34" charset="0"/>
                        </a:rPr>
                        <a:t>chois</a:t>
                      </a:r>
                      <a:r>
                        <a:rPr lang="fr-FR" sz="1600" b="1" noProof="0" dirty="0">
                          <a:latin typeface="Century Gothic" panose="020B0502020202020204" pitchFamily="34" charset="0"/>
                        </a:rPr>
                        <a:t>it</a:t>
                      </a:r>
                    </a:p>
                  </a:txBody>
                  <a:tcPr marT="0" marB="0"/>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a:t>
                      </a:r>
                      <a:r>
                        <a:rPr lang="fr-FR" sz="1600" noProof="0" dirty="0">
                          <a:latin typeface="Century Gothic" panose="020B0502020202020204" pitchFamily="34" charset="0"/>
                        </a:rPr>
                        <a:t> chois</a:t>
                      </a:r>
                      <a:r>
                        <a:rPr lang="fr-FR" sz="1600" b="1" noProof="0" dirty="0">
                          <a:latin typeface="Century Gothic" panose="020B0502020202020204" pitchFamily="34" charset="0"/>
                        </a:rPr>
                        <a:t>issons</a:t>
                      </a:r>
                    </a:p>
                  </a:txBody>
                  <a:tcPr marT="0" marB="0"/>
                </a:tc>
                <a:tc>
                  <a:txBody>
                    <a:bodyPr/>
                    <a:lstStyle/>
                    <a:p>
                      <a:r>
                        <a:rPr lang="fr-FR" sz="1600" b="1" noProof="0" dirty="0">
                          <a:latin typeface="Century Gothic" panose="020B0502020202020204" pitchFamily="34" charset="0"/>
                        </a:rPr>
                        <a:t>vous</a:t>
                      </a:r>
                      <a:r>
                        <a:rPr lang="fr-FR" sz="1600" noProof="0" dirty="0">
                          <a:latin typeface="Century Gothic" panose="020B0502020202020204" pitchFamily="34" charset="0"/>
                        </a:rPr>
                        <a:t> chois</a:t>
                      </a:r>
                      <a:r>
                        <a:rPr lang="fr-FR" sz="1600" b="1" noProof="0" dirty="0">
                          <a:latin typeface="Century Gothic" panose="020B0502020202020204" pitchFamily="34" charset="0"/>
                        </a:rPr>
                        <a:t>issez</a:t>
                      </a:r>
                    </a:p>
                  </a:txBody>
                  <a:tcPr marT="0" marB="0"/>
                </a:tc>
                <a:tc>
                  <a:txBody>
                    <a:bodyPr/>
                    <a:lstStyle/>
                    <a:p>
                      <a:r>
                        <a:rPr lang="fr-FR" sz="1600" b="1" noProof="0" dirty="0">
                          <a:latin typeface="Century Gothic" panose="020B0502020202020204" pitchFamily="34" charset="0"/>
                        </a:rPr>
                        <a:t>ils/elles </a:t>
                      </a:r>
                      <a:r>
                        <a:rPr lang="fr-FR" sz="1600" noProof="0" dirty="0">
                          <a:latin typeface="Century Gothic" panose="020B0502020202020204" pitchFamily="34" charset="0"/>
                        </a:rPr>
                        <a:t>chois</a:t>
                      </a:r>
                      <a:r>
                        <a:rPr lang="fr-FR" sz="1600" b="1" noProof="0" dirty="0">
                          <a:latin typeface="Century Gothic" panose="020B0502020202020204" pitchFamily="34" charset="0"/>
                        </a:rPr>
                        <a:t>issent</a:t>
                      </a:r>
                    </a:p>
                  </a:txBody>
                  <a:tcPr marT="0" marB="0"/>
                </a:tc>
                <a:extLst>
                  <a:ext uri="{0D108BD9-81ED-4DB2-BD59-A6C34878D82A}">
                    <a16:rowId xmlns:a16="http://schemas.microsoft.com/office/drawing/2014/main" val="2925285009"/>
                  </a:ext>
                </a:extLst>
              </a:tr>
            </a:tbl>
          </a:graphicData>
        </a:graphic>
      </p:graphicFrame>
      <p:sp>
        <p:nvSpPr>
          <p:cNvPr id="20" name="Rectangle 19">
            <a:extLst>
              <a:ext uri="{FF2B5EF4-FFF2-40B4-BE49-F238E27FC236}">
                <a16:creationId xmlns:a16="http://schemas.microsoft.com/office/drawing/2014/main" id="{008459EB-6448-4C8B-BA25-B4B09B5D41C2}"/>
              </a:ext>
            </a:extLst>
          </p:cNvPr>
          <p:cNvSpPr/>
          <p:nvPr/>
        </p:nvSpPr>
        <p:spPr>
          <a:xfrm>
            <a:off x="126000" y="1679228"/>
            <a:ext cx="2356735"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entendre</a:t>
            </a:r>
            <a:endParaRPr lang="en-GB" i="1" dirty="0">
              <a:solidFill>
                <a:srgbClr val="000000"/>
              </a:solidFill>
              <a:latin typeface="Century Gothic" panose="020B0502020202020204" pitchFamily="34" charset="0"/>
            </a:endParaRPr>
          </a:p>
        </p:txBody>
      </p:sp>
      <p:sp>
        <p:nvSpPr>
          <p:cNvPr id="31" name="Rectangle 30">
            <a:extLst>
              <a:ext uri="{FF2B5EF4-FFF2-40B4-BE49-F238E27FC236}">
                <a16:creationId xmlns:a16="http://schemas.microsoft.com/office/drawing/2014/main" id="{0BB978A8-4E5E-47EA-B44C-B87E13451DE1}"/>
              </a:ext>
            </a:extLst>
          </p:cNvPr>
          <p:cNvSpPr/>
          <p:nvPr/>
        </p:nvSpPr>
        <p:spPr>
          <a:xfrm>
            <a:off x="126000" y="2465090"/>
            <a:ext cx="2228495"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like</a:t>
            </a:r>
            <a:r>
              <a:rPr lang="fr-FR" b="1" dirty="0">
                <a:solidFill>
                  <a:srgbClr val="000000"/>
                </a:solidFill>
                <a:latin typeface="Century Gothic" panose="020B0502020202020204" pitchFamily="34" charset="0"/>
              </a:rPr>
              <a:t> </a:t>
            </a:r>
            <a:r>
              <a:rPr lang="fr-FR" b="1" i="1" dirty="0">
                <a:solidFill>
                  <a:srgbClr val="000000"/>
                </a:solidFill>
                <a:latin typeface="Century Gothic" panose="020B0502020202020204" pitchFamily="34" charset="0"/>
              </a:rPr>
              <a:t>prendre</a:t>
            </a:r>
            <a:endParaRPr lang="en-GB" i="1" dirty="0">
              <a:solidFill>
                <a:srgbClr val="000000"/>
              </a:solidFill>
              <a:latin typeface="Century Gothic" panose="020B0502020202020204" pitchFamily="34" charset="0"/>
            </a:endParaRPr>
          </a:p>
        </p:txBody>
      </p:sp>
      <p:graphicFrame>
        <p:nvGraphicFramePr>
          <p:cNvPr id="35" name="Table 3">
            <a:extLst>
              <a:ext uri="{FF2B5EF4-FFF2-40B4-BE49-F238E27FC236}">
                <a16:creationId xmlns:a16="http://schemas.microsoft.com/office/drawing/2014/main" id="{5897255B-885D-4F3A-AAA6-B8F5D30A4F6C}"/>
              </a:ext>
            </a:extLst>
          </p:cNvPr>
          <p:cNvGraphicFramePr>
            <a:graphicFrameLocks noGrp="1"/>
          </p:cNvGraphicFramePr>
          <p:nvPr>
            <p:extLst>
              <p:ext uri="{D42A27DB-BD31-4B8C-83A1-F6EECF244321}">
                <p14:modId xmlns:p14="http://schemas.microsoft.com/office/powerpoint/2010/main" val="605025230"/>
              </p:ext>
            </p:extLst>
          </p:nvPr>
        </p:nvGraphicFramePr>
        <p:xfrm>
          <a:off x="188640" y="2011416"/>
          <a:ext cx="6438876" cy="504000"/>
        </p:xfrm>
        <a:graphic>
          <a:graphicData uri="http://schemas.openxmlformats.org/drawingml/2006/table">
            <a:tbl>
              <a:tblPr firstRow="1" bandRow="1">
                <a:tableStyleId>{2D5ABB26-0587-4C30-8999-92F81FD0307C}</a:tableStyleId>
              </a:tblPr>
              <a:tblGrid>
                <a:gridCol w="2146292">
                  <a:extLst>
                    <a:ext uri="{9D8B030D-6E8A-4147-A177-3AD203B41FA5}">
                      <a16:colId xmlns:a16="http://schemas.microsoft.com/office/drawing/2014/main" val="670639544"/>
                    </a:ext>
                  </a:extLst>
                </a:gridCol>
                <a:gridCol w="2146292">
                  <a:extLst>
                    <a:ext uri="{9D8B030D-6E8A-4147-A177-3AD203B41FA5}">
                      <a16:colId xmlns:a16="http://schemas.microsoft.com/office/drawing/2014/main" val="3484387990"/>
                    </a:ext>
                  </a:extLst>
                </a:gridCol>
                <a:gridCol w="2146292">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a:t>
                      </a:r>
                      <a:r>
                        <a:rPr lang="fr-FR" sz="1600" b="0" noProof="0" dirty="0">
                          <a:latin typeface="Century Gothic" panose="020B0502020202020204" pitchFamily="34" charset="0"/>
                        </a:rPr>
                        <a:t>entend</a:t>
                      </a:r>
                      <a:r>
                        <a:rPr lang="fr-FR" sz="1600" b="1" noProof="0" dirty="0">
                          <a:latin typeface="Century Gothic" panose="020B0502020202020204" pitchFamily="34" charset="0"/>
                        </a:rPr>
                        <a:t>s</a:t>
                      </a:r>
                    </a:p>
                  </a:txBody>
                  <a:tcPr marT="0" marB="0"/>
                </a:tc>
                <a:tc>
                  <a:txBody>
                    <a:bodyPr/>
                    <a:lstStyle/>
                    <a:p>
                      <a:r>
                        <a:rPr lang="fr-FR" sz="1600" b="1" noProof="0" dirty="0">
                          <a:latin typeface="Century Gothic" panose="020B0502020202020204" pitchFamily="34" charset="0"/>
                        </a:rPr>
                        <a:t>tu </a:t>
                      </a:r>
                      <a:r>
                        <a:rPr lang="fr-FR" sz="1600" b="0" noProof="0" dirty="0">
                          <a:latin typeface="Century Gothic" panose="020B0502020202020204" pitchFamily="34" charset="0"/>
                        </a:rPr>
                        <a:t>entend</a:t>
                      </a:r>
                      <a:r>
                        <a:rPr lang="fr-FR" sz="1600" b="1" noProof="0" dirty="0">
                          <a:latin typeface="Century Gothic" panose="020B0502020202020204" pitchFamily="34" charset="0"/>
                        </a:rPr>
                        <a:t>s</a:t>
                      </a:r>
                    </a:p>
                  </a:txBody>
                  <a:tcPr marT="0" marB="0"/>
                </a:tc>
                <a:tc>
                  <a:txBody>
                    <a:bodyPr/>
                    <a:lstStyle/>
                    <a:p>
                      <a:r>
                        <a:rPr lang="fr-FR" sz="1600" b="1" noProof="0" dirty="0">
                          <a:latin typeface="Century Gothic" panose="020B0502020202020204" pitchFamily="34" charset="0"/>
                        </a:rPr>
                        <a:t>il/elle/on </a:t>
                      </a:r>
                      <a:r>
                        <a:rPr lang="fr-FR" sz="1600" b="0" noProof="0" dirty="0">
                          <a:latin typeface="Century Gothic" panose="020B0502020202020204" pitchFamily="34" charset="0"/>
                        </a:rPr>
                        <a:t>entend</a:t>
                      </a:r>
                      <a:endParaRPr lang="fr-FR" sz="1600" b="1" noProof="0" dirty="0">
                        <a:latin typeface="Century Gothic" panose="020B0502020202020204" pitchFamily="34" charset="0"/>
                      </a:endParaRPr>
                    </a:p>
                  </a:txBody>
                  <a:tcPr marT="0" marB="0"/>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 </a:t>
                      </a:r>
                      <a:r>
                        <a:rPr lang="fr-FR" sz="1600" b="0" noProof="0" dirty="0">
                          <a:latin typeface="Century Gothic" panose="020B0502020202020204" pitchFamily="34" charset="0"/>
                        </a:rPr>
                        <a:t>enten</a:t>
                      </a:r>
                      <a:r>
                        <a:rPr lang="fr-FR" sz="1600" b="1" noProof="0" dirty="0">
                          <a:latin typeface="Century Gothic" panose="020B0502020202020204" pitchFamily="34" charset="0"/>
                        </a:rPr>
                        <a:t>dons</a:t>
                      </a:r>
                    </a:p>
                  </a:txBody>
                  <a:tcPr marT="0" marB="0"/>
                </a:tc>
                <a:tc>
                  <a:txBody>
                    <a:bodyPr/>
                    <a:lstStyle/>
                    <a:p>
                      <a:r>
                        <a:rPr lang="fr-FR" sz="1600" b="1" noProof="0" dirty="0">
                          <a:latin typeface="Century Gothic" panose="020B0502020202020204" pitchFamily="34" charset="0"/>
                        </a:rPr>
                        <a:t>vous </a:t>
                      </a:r>
                      <a:r>
                        <a:rPr lang="fr-FR" sz="1600" b="0" noProof="0" dirty="0">
                          <a:latin typeface="Century Gothic" panose="020B0502020202020204" pitchFamily="34" charset="0"/>
                        </a:rPr>
                        <a:t>enten</a:t>
                      </a:r>
                      <a:r>
                        <a:rPr lang="fr-FR" sz="1600" b="1" noProof="0" dirty="0">
                          <a:latin typeface="Century Gothic" panose="020B0502020202020204" pitchFamily="34" charset="0"/>
                        </a:rPr>
                        <a:t>dez</a:t>
                      </a:r>
                    </a:p>
                  </a:txBody>
                  <a:tcPr marT="0" marB="0"/>
                </a:tc>
                <a:tc>
                  <a:txBody>
                    <a:bodyPr/>
                    <a:lstStyle/>
                    <a:p>
                      <a:r>
                        <a:rPr lang="fr-FR" sz="1600" b="1" noProof="0" dirty="0">
                          <a:latin typeface="Century Gothic" panose="020B0502020202020204" pitchFamily="34" charset="0"/>
                        </a:rPr>
                        <a:t>ils/elles </a:t>
                      </a:r>
                      <a:r>
                        <a:rPr lang="fr-FR" sz="1600" b="0" noProof="0" dirty="0">
                          <a:latin typeface="Century Gothic" panose="020B0502020202020204" pitchFamily="34" charset="0"/>
                        </a:rPr>
                        <a:t>entend</a:t>
                      </a:r>
                      <a:r>
                        <a:rPr lang="fr-FR" sz="1600" b="1" noProof="0" dirty="0">
                          <a:latin typeface="Century Gothic" panose="020B0502020202020204" pitchFamily="34" charset="0"/>
                        </a:rPr>
                        <a:t>ent</a:t>
                      </a:r>
                    </a:p>
                  </a:txBody>
                  <a:tcPr marT="0" marB="0"/>
                </a:tc>
                <a:extLst>
                  <a:ext uri="{0D108BD9-81ED-4DB2-BD59-A6C34878D82A}">
                    <a16:rowId xmlns:a16="http://schemas.microsoft.com/office/drawing/2014/main" val="2925285009"/>
                  </a:ext>
                </a:extLst>
              </a:tr>
            </a:tbl>
          </a:graphicData>
        </a:graphic>
      </p:graphicFrame>
      <p:graphicFrame>
        <p:nvGraphicFramePr>
          <p:cNvPr id="36" name="Table 3">
            <a:extLst>
              <a:ext uri="{FF2B5EF4-FFF2-40B4-BE49-F238E27FC236}">
                <a16:creationId xmlns:a16="http://schemas.microsoft.com/office/drawing/2014/main" id="{077178E7-C261-4EA0-B39A-B7CE9F045695}"/>
              </a:ext>
            </a:extLst>
          </p:cNvPr>
          <p:cNvGraphicFramePr>
            <a:graphicFrameLocks noGrp="1"/>
          </p:cNvGraphicFramePr>
          <p:nvPr>
            <p:extLst>
              <p:ext uri="{D42A27DB-BD31-4B8C-83A1-F6EECF244321}">
                <p14:modId xmlns:p14="http://schemas.microsoft.com/office/powerpoint/2010/main" val="722141389"/>
              </p:ext>
            </p:extLst>
          </p:nvPr>
        </p:nvGraphicFramePr>
        <p:xfrm>
          <a:off x="188378" y="2791023"/>
          <a:ext cx="6438876" cy="504000"/>
        </p:xfrm>
        <a:graphic>
          <a:graphicData uri="http://schemas.openxmlformats.org/drawingml/2006/table">
            <a:tbl>
              <a:tblPr firstRow="1" bandRow="1">
                <a:tableStyleId>{2D5ABB26-0587-4C30-8999-92F81FD0307C}</a:tableStyleId>
              </a:tblPr>
              <a:tblGrid>
                <a:gridCol w="2146292">
                  <a:extLst>
                    <a:ext uri="{9D8B030D-6E8A-4147-A177-3AD203B41FA5}">
                      <a16:colId xmlns:a16="http://schemas.microsoft.com/office/drawing/2014/main" val="670639544"/>
                    </a:ext>
                  </a:extLst>
                </a:gridCol>
                <a:gridCol w="2146292">
                  <a:extLst>
                    <a:ext uri="{9D8B030D-6E8A-4147-A177-3AD203B41FA5}">
                      <a16:colId xmlns:a16="http://schemas.microsoft.com/office/drawing/2014/main" val="3484387990"/>
                    </a:ext>
                  </a:extLst>
                </a:gridCol>
                <a:gridCol w="2146292">
                  <a:extLst>
                    <a:ext uri="{9D8B030D-6E8A-4147-A177-3AD203B41FA5}">
                      <a16:colId xmlns:a16="http://schemas.microsoft.com/office/drawing/2014/main" val="1919461057"/>
                    </a:ext>
                  </a:extLst>
                </a:gridCol>
              </a:tblGrid>
              <a:tr h="252000">
                <a:tc>
                  <a:txBody>
                    <a:bodyPr/>
                    <a:lstStyle/>
                    <a:p>
                      <a:r>
                        <a:rPr lang="fr-FR" sz="1600" b="1" noProof="0" dirty="0">
                          <a:latin typeface="Century Gothic" panose="020B0502020202020204" pitchFamily="34" charset="0"/>
                        </a:rPr>
                        <a:t>je </a:t>
                      </a:r>
                      <a:r>
                        <a:rPr lang="fr-FR" sz="1600" b="0" noProof="0" dirty="0">
                          <a:latin typeface="Century Gothic" panose="020B0502020202020204" pitchFamily="34" charset="0"/>
                        </a:rPr>
                        <a:t>prend</a:t>
                      </a:r>
                      <a:r>
                        <a:rPr lang="fr-FR" sz="1600" b="1" noProof="0" dirty="0">
                          <a:latin typeface="Century Gothic" panose="020B0502020202020204" pitchFamily="34" charset="0"/>
                        </a:rPr>
                        <a:t>s</a:t>
                      </a:r>
                    </a:p>
                  </a:txBody>
                  <a:tcPr marT="0" marB="0"/>
                </a:tc>
                <a:tc>
                  <a:txBody>
                    <a:bodyPr/>
                    <a:lstStyle/>
                    <a:p>
                      <a:r>
                        <a:rPr lang="fr-FR" sz="1600" b="1" noProof="0" dirty="0">
                          <a:latin typeface="Century Gothic" panose="020B0502020202020204" pitchFamily="34" charset="0"/>
                        </a:rPr>
                        <a:t>tu </a:t>
                      </a:r>
                      <a:r>
                        <a:rPr lang="fr-FR" sz="1600" b="0" noProof="0" dirty="0">
                          <a:latin typeface="Century Gothic" panose="020B0502020202020204" pitchFamily="34" charset="0"/>
                        </a:rPr>
                        <a:t>prend</a:t>
                      </a:r>
                      <a:r>
                        <a:rPr lang="fr-FR" sz="1600" b="1" noProof="0" dirty="0">
                          <a:latin typeface="Century Gothic" panose="020B0502020202020204" pitchFamily="34" charset="0"/>
                        </a:rPr>
                        <a:t>s</a:t>
                      </a:r>
                    </a:p>
                  </a:txBody>
                  <a:tcPr marT="0" marB="0"/>
                </a:tc>
                <a:tc>
                  <a:txBody>
                    <a:bodyPr/>
                    <a:lstStyle/>
                    <a:p>
                      <a:r>
                        <a:rPr lang="fr-FR" sz="1600" b="1" noProof="0" dirty="0">
                          <a:latin typeface="Century Gothic" panose="020B0502020202020204" pitchFamily="34" charset="0"/>
                        </a:rPr>
                        <a:t>il/elle/on </a:t>
                      </a:r>
                      <a:r>
                        <a:rPr lang="fr-FR" sz="1600" b="0" noProof="0" dirty="0">
                          <a:latin typeface="Century Gothic" panose="020B0502020202020204" pitchFamily="34" charset="0"/>
                        </a:rPr>
                        <a:t>prend</a:t>
                      </a:r>
                      <a:endParaRPr lang="fr-FR" sz="1600" b="1" noProof="0" dirty="0">
                        <a:latin typeface="Century Gothic" panose="020B0502020202020204" pitchFamily="34" charset="0"/>
                      </a:endParaRPr>
                    </a:p>
                  </a:txBody>
                  <a:tcPr marT="0" marB="0"/>
                </a:tc>
                <a:extLst>
                  <a:ext uri="{0D108BD9-81ED-4DB2-BD59-A6C34878D82A}">
                    <a16:rowId xmlns:a16="http://schemas.microsoft.com/office/drawing/2014/main" val="1176210626"/>
                  </a:ext>
                </a:extLst>
              </a:tr>
              <a:tr h="252000">
                <a:tc>
                  <a:txBody>
                    <a:bodyPr/>
                    <a:lstStyle/>
                    <a:p>
                      <a:r>
                        <a:rPr lang="fr-FR" sz="1600" b="1" noProof="0" dirty="0">
                          <a:latin typeface="Century Gothic" panose="020B0502020202020204" pitchFamily="34" charset="0"/>
                        </a:rPr>
                        <a:t>nous </a:t>
                      </a:r>
                      <a:r>
                        <a:rPr lang="fr-FR" sz="1600" b="0" noProof="0" dirty="0">
                          <a:latin typeface="Century Gothic" panose="020B0502020202020204" pitchFamily="34" charset="0"/>
                        </a:rPr>
                        <a:t>pren</a:t>
                      </a:r>
                      <a:r>
                        <a:rPr lang="fr-FR" sz="1600" b="1" noProof="0" dirty="0">
                          <a:latin typeface="Century Gothic" panose="020B0502020202020204" pitchFamily="34" charset="0"/>
                        </a:rPr>
                        <a:t>ons</a:t>
                      </a:r>
                    </a:p>
                  </a:txBody>
                  <a:tcPr marT="0" marB="0"/>
                </a:tc>
                <a:tc>
                  <a:txBody>
                    <a:bodyPr/>
                    <a:lstStyle/>
                    <a:p>
                      <a:r>
                        <a:rPr lang="fr-FR" sz="1600" b="1" noProof="0" dirty="0">
                          <a:latin typeface="Century Gothic" panose="020B0502020202020204" pitchFamily="34" charset="0"/>
                        </a:rPr>
                        <a:t>vous </a:t>
                      </a:r>
                      <a:r>
                        <a:rPr lang="fr-FR" sz="1600" b="0" noProof="0" dirty="0">
                          <a:latin typeface="Century Gothic" panose="020B0502020202020204" pitchFamily="34" charset="0"/>
                        </a:rPr>
                        <a:t>pren</a:t>
                      </a:r>
                      <a:r>
                        <a:rPr lang="fr-FR" sz="1600" b="1" noProof="0" dirty="0">
                          <a:latin typeface="Century Gothic" panose="020B0502020202020204" pitchFamily="34" charset="0"/>
                        </a:rPr>
                        <a:t>ez</a:t>
                      </a:r>
                    </a:p>
                  </a:txBody>
                  <a:tcPr marT="0" marB="0"/>
                </a:tc>
                <a:tc>
                  <a:txBody>
                    <a:bodyPr/>
                    <a:lstStyle/>
                    <a:p>
                      <a:r>
                        <a:rPr lang="fr-FR" sz="1600" b="1" noProof="0" dirty="0">
                          <a:latin typeface="Century Gothic" panose="020B0502020202020204" pitchFamily="34" charset="0"/>
                        </a:rPr>
                        <a:t>ils/elles </a:t>
                      </a:r>
                      <a:r>
                        <a:rPr lang="fr-FR" sz="1600" b="0" noProof="0" dirty="0">
                          <a:latin typeface="Century Gothic" panose="020B0502020202020204" pitchFamily="34" charset="0"/>
                        </a:rPr>
                        <a:t>pren</a:t>
                      </a:r>
                      <a:r>
                        <a:rPr lang="fr-FR" sz="1600" b="1" noProof="0" dirty="0">
                          <a:latin typeface="Century Gothic" panose="020B0502020202020204" pitchFamily="34" charset="0"/>
                        </a:rPr>
                        <a:t>nent</a:t>
                      </a:r>
                    </a:p>
                  </a:txBody>
                  <a:tcPr marT="0" marB="0"/>
                </a:tc>
                <a:extLst>
                  <a:ext uri="{0D108BD9-81ED-4DB2-BD59-A6C34878D82A}">
                    <a16:rowId xmlns:a16="http://schemas.microsoft.com/office/drawing/2014/main" val="2925285009"/>
                  </a:ext>
                </a:extLst>
              </a:tr>
            </a:tbl>
          </a:graphicData>
        </a:graphic>
      </p:graphicFrame>
      <p:sp>
        <p:nvSpPr>
          <p:cNvPr id="41" name="Rounded Rectangle 25">
            <a:extLst>
              <a:ext uri="{FF2B5EF4-FFF2-40B4-BE49-F238E27FC236}">
                <a16:creationId xmlns:a16="http://schemas.microsoft.com/office/drawing/2014/main" id="{9C372CF3-8A93-4528-8503-E50D5D4CA3D7}"/>
              </a:ext>
            </a:extLst>
          </p:cNvPr>
          <p:cNvSpPr/>
          <p:nvPr/>
        </p:nvSpPr>
        <p:spPr>
          <a:xfrm>
            <a:off x="2663128" y="8146276"/>
            <a:ext cx="1295400" cy="91544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0000"/>
                </a:solidFill>
                <a:latin typeface="Century Gothic" panose="020B0502020202020204" pitchFamily="34" charset="0"/>
              </a:rPr>
              <a:t>Revisit 8.3.1.5 &amp; 8.2.2.2 vocab</a:t>
            </a:r>
          </a:p>
        </p:txBody>
      </p:sp>
      <p:sp>
        <p:nvSpPr>
          <p:cNvPr id="43" name="Rectangle 42">
            <a:extLst>
              <a:ext uri="{FF2B5EF4-FFF2-40B4-BE49-F238E27FC236}">
                <a16:creationId xmlns:a16="http://schemas.microsoft.com/office/drawing/2014/main" id="{124B4A12-F554-4F41-BFED-BC42DC3063BF}"/>
              </a:ext>
            </a:extLst>
          </p:cNvPr>
          <p:cNvSpPr/>
          <p:nvPr/>
        </p:nvSpPr>
        <p:spPr>
          <a:xfrm>
            <a:off x="4940378" y="817812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sp>
        <p:nvSpPr>
          <p:cNvPr id="44" name="Rectangle 43">
            <a:extLst>
              <a:ext uri="{FF2B5EF4-FFF2-40B4-BE49-F238E27FC236}">
                <a16:creationId xmlns:a16="http://schemas.microsoft.com/office/drawing/2014/main" id="{86126710-4E3E-4B34-AE1B-823C4E75EB6C}"/>
              </a:ext>
            </a:extLst>
          </p:cNvPr>
          <p:cNvSpPr/>
          <p:nvPr/>
        </p:nvSpPr>
        <p:spPr>
          <a:xfrm>
            <a:off x="225822" y="8178121"/>
            <a:ext cx="2256914" cy="647439"/>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pic>
        <p:nvPicPr>
          <p:cNvPr id="29" name="Picture 28" descr="QR code">
            <a:extLst>
              <a:ext uri="{FF2B5EF4-FFF2-40B4-BE49-F238E27FC236}">
                <a16:creationId xmlns:a16="http://schemas.microsoft.com/office/drawing/2014/main" id="{4E6FB1A0-07F5-49E7-B72E-7573F0DBC2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24930" y="8050931"/>
            <a:ext cx="915448" cy="915448"/>
          </a:xfrm>
          <a:prstGeom prst="rect">
            <a:avLst/>
          </a:prstGeom>
        </p:spPr>
      </p:pic>
      <p:sp>
        <p:nvSpPr>
          <p:cNvPr id="2" name="Title 1">
            <a:extLst>
              <a:ext uri="{FF2B5EF4-FFF2-40B4-BE49-F238E27FC236}">
                <a16:creationId xmlns:a16="http://schemas.microsoft.com/office/drawing/2014/main" id="{0C6C781A-5110-BA4E-AEEE-C7CA66331372}"/>
              </a:ext>
            </a:extLst>
          </p:cNvPr>
          <p:cNvSpPr>
            <a:spLocks noGrp="1"/>
          </p:cNvSpPr>
          <p:nvPr>
            <p:ph type="title"/>
          </p:nvPr>
        </p:nvSpPr>
        <p:spPr>
          <a:xfrm>
            <a:off x="225821" y="8192682"/>
            <a:ext cx="2249669" cy="608814"/>
          </a:xfrm>
        </p:spPr>
        <p:txBody>
          <a:bodyPr/>
          <a:lstStyle/>
          <a:p>
            <a:r>
              <a:rPr lang="en-US" sz="2000" b="1" dirty="0">
                <a:solidFill>
                  <a:schemeClr val="bg1"/>
                </a:solidFill>
                <a:latin typeface="Century Gothic" panose="020B0502020202020204" pitchFamily="34" charset="0"/>
              </a:rPr>
              <a:t>Talking about the environment</a:t>
            </a:r>
          </a:p>
        </p:txBody>
      </p:sp>
    </p:spTree>
    <p:extLst>
      <p:ext uri="{BB962C8B-B14F-4D97-AF65-F5344CB8AC3E}">
        <p14:creationId xmlns:p14="http://schemas.microsoft.com/office/powerpoint/2010/main" val="972409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3.2 Semaine 4">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descr="Grey rectangle with text: T3.2 Semaine 4">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4</a:t>
            </a:r>
            <a:endParaRPr lang="en-US" sz="2000" dirty="0">
              <a:solidFill>
                <a:schemeClr val="bg1"/>
              </a:solidFill>
            </a:endParaRP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67</a:t>
            </a:r>
          </a:p>
        </p:txBody>
      </p:sp>
      <p:sp>
        <p:nvSpPr>
          <p:cNvPr id="35" name="Rectangle 34">
            <a:extLst>
              <a:ext uri="{FF2B5EF4-FFF2-40B4-BE49-F238E27FC236}">
                <a16:creationId xmlns:a16="http://schemas.microsoft.com/office/drawing/2014/main" id="{033FA656-AED3-A944-9EBB-F84AF5CB196F}"/>
              </a:ext>
            </a:extLst>
          </p:cNvPr>
          <p:cNvSpPr/>
          <p:nvPr/>
        </p:nvSpPr>
        <p:spPr>
          <a:xfrm>
            <a:off x="107999" y="683125"/>
            <a:ext cx="4503155" cy="369332"/>
          </a:xfrm>
          <a:prstGeom prst="rect">
            <a:avLst/>
          </a:prstGeom>
        </p:spPr>
        <p:txBody>
          <a:bodyPr wrap="square">
            <a:spAutoFit/>
          </a:bodyPr>
          <a:lstStyle/>
          <a:p>
            <a:pPr fontAlgn="base">
              <a:spcBef>
                <a:spcPct val="0"/>
              </a:spcBef>
              <a:spcAft>
                <a:spcPct val="0"/>
              </a:spcAft>
            </a:pPr>
            <a:r>
              <a:rPr lang="fr-FR" b="1" dirty="0">
                <a:solidFill>
                  <a:srgbClr val="000000"/>
                </a:solidFill>
                <a:latin typeface="Century Gothic" panose="020B0502020202020204" pitchFamily="34" charset="0"/>
              </a:rPr>
              <a:t>The </a:t>
            </a:r>
            <a:r>
              <a:rPr lang="fr-FR" b="1" dirty="0" err="1">
                <a:solidFill>
                  <a:srgbClr val="000000"/>
                </a:solidFill>
                <a:latin typeface="Century Gothic" panose="020B0502020202020204" pitchFamily="34" charset="0"/>
              </a:rPr>
              <a:t>perfect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tense</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with</a:t>
            </a:r>
            <a:r>
              <a:rPr lang="fr-FR" b="1" dirty="0">
                <a:solidFill>
                  <a:srgbClr val="000000"/>
                </a:solidFill>
                <a:latin typeface="Century Gothic" panose="020B0502020202020204" pitchFamily="34" charset="0"/>
              </a:rPr>
              <a:t> plural </a:t>
            </a:r>
            <a:r>
              <a:rPr lang="fr-FR" b="1" dirty="0" err="1">
                <a:solidFill>
                  <a:srgbClr val="000000"/>
                </a:solidFill>
                <a:latin typeface="Century Gothic" panose="020B0502020202020204" pitchFamily="34" charset="0"/>
              </a:rPr>
              <a:t>verbs</a:t>
            </a:r>
            <a:endParaRPr lang="en-GB" i="1" dirty="0">
              <a:solidFill>
                <a:srgbClr val="00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3C467B-571F-5540-BB62-E6A12286E0D6}"/>
              </a:ext>
            </a:extLst>
          </p:cNvPr>
          <p:cNvSpPr/>
          <p:nvPr/>
        </p:nvSpPr>
        <p:spPr>
          <a:xfrm>
            <a:off x="108000" y="1106512"/>
            <a:ext cx="6676200" cy="3016210"/>
          </a:xfrm>
          <a:prstGeom prst="rect">
            <a:avLst/>
          </a:prstGeom>
        </p:spPr>
        <p:txBody>
          <a:bodyPr wrap="square">
            <a:spAutoFit/>
          </a:bodyPr>
          <a:lstStyle/>
          <a:p>
            <a:pPr lvl="0"/>
            <a:r>
              <a:rPr lang="en-GB" sz="1600" dirty="0">
                <a:latin typeface="Century Gothic" panose="020F0302020204030204"/>
              </a:rPr>
              <a:t>Remember: the singular forms of -ER verbs in the perfect tense are as follows: </a:t>
            </a:r>
          </a:p>
          <a:p>
            <a:pPr lvl="0"/>
            <a:endParaRPr lang="en-GB" sz="1000" dirty="0">
              <a:latin typeface="Century Gothic" panose="020F0302020204030204"/>
            </a:endParaRPr>
          </a:p>
          <a:p>
            <a:pPr lvl="0"/>
            <a:r>
              <a:rPr lang="fr-FR" sz="1600" dirty="0">
                <a:latin typeface="Century Gothic" panose="020F0302020204030204"/>
              </a:rPr>
              <a:t>j’</a:t>
            </a:r>
            <a:r>
              <a:rPr lang="fr-FR" sz="1600" b="1" dirty="0">
                <a:latin typeface="Century Gothic" panose="020F0302020204030204"/>
              </a:rPr>
              <a:t>ai</a:t>
            </a:r>
            <a:r>
              <a:rPr lang="fr-FR" sz="1600" dirty="0">
                <a:latin typeface="Century Gothic" panose="020F0302020204030204"/>
              </a:rPr>
              <a:t> commenc</a:t>
            </a:r>
            <a:r>
              <a:rPr lang="fr-FR" sz="1600" b="1" dirty="0">
                <a:latin typeface="Century Gothic" panose="020F0302020204030204"/>
              </a:rPr>
              <a:t>é</a:t>
            </a:r>
            <a:r>
              <a:rPr lang="fr-FR" sz="1600" dirty="0">
                <a:latin typeface="Century Gothic" panose="020F0302020204030204"/>
              </a:rPr>
              <a:t> (I </a:t>
            </a:r>
            <a:r>
              <a:rPr lang="fr-FR" sz="1600" dirty="0" err="1">
                <a:latin typeface="Century Gothic" panose="020F0302020204030204"/>
              </a:rPr>
              <a:t>started</a:t>
            </a:r>
            <a:r>
              <a:rPr lang="fr-FR" sz="1600" dirty="0">
                <a:latin typeface="Century Gothic" panose="020F0302020204030204"/>
              </a:rPr>
              <a:t>)</a:t>
            </a:r>
          </a:p>
          <a:p>
            <a:pPr lvl="0"/>
            <a:r>
              <a:rPr lang="fr-FR" sz="1600" dirty="0">
                <a:latin typeface="Century Gothic" panose="020F0302020204030204"/>
              </a:rPr>
              <a:t>tu </a:t>
            </a:r>
            <a:r>
              <a:rPr lang="fr-FR" sz="1600" b="1" dirty="0">
                <a:latin typeface="Century Gothic" panose="020F0302020204030204"/>
              </a:rPr>
              <a:t>as</a:t>
            </a:r>
            <a:r>
              <a:rPr lang="fr-FR" sz="1600" dirty="0">
                <a:latin typeface="Century Gothic" panose="020F0302020204030204"/>
              </a:rPr>
              <a:t> commenc</a:t>
            </a:r>
            <a:r>
              <a:rPr lang="fr-FR" sz="1600" b="1" dirty="0">
                <a:latin typeface="Century Gothic" panose="020F0302020204030204"/>
              </a:rPr>
              <a:t>é</a:t>
            </a:r>
            <a:r>
              <a:rPr lang="fr-FR" sz="1600" dirty="0">
                <a:latin typeface="Century Gothic" panose="020F0302020204030204"/>
              </a:rPr>
              <a:t> (</a:t>
            </a:r>
            <a:r>
              <a:rPr lang="fr-FR" sz="1600" dirty="0" err="1">
                <a:latin typeface="Century Gothic" panose="020F0302020204030204"/>
              </a:rPr>
              <a:t>you</a:t>
            </a:r>
            <a:r>
              <a:rPr lang="fr-FR" sz="1600" dirty="0">
                <a:latin typeface="Century Gothic" panose="020F0302020204030204"/>
              </a:rPr>
              <a:t> </a:t>
            </a:r>
            <a:r>
              <a:rPr lang="fr-FR" sz="1600" dirty="0" err="1">
                <a:latin typeface="Century Gothic" panose="020F0302020204030204"/>
              </a:rPr>
              <a:t>started</a:t>
            </a:r>
            <a:r>
              <a:rPr lang="fr-FR" sz="1600" dirty="0">
                <a:latin typeface="Century Gothic" panose="020F0302020204030204"/>
              </a:rPr>
              <a:t>)</a:t>
            </a:r>
          </a:p>
          <a:p>
            <a:pPr lvl="0"/>
            <a:r>
              <a:rPr lang="fr-FR" sz="1600" dirty="0">
                <a:latin typeface="Century Gothic" panose="020F0302020204030204"/>
              </a:rPr>
              <a:t>il/elle </a:t>
            </a:r>
            <a:r>
              <a:rPr lang="fr-FR" sz="1600" b="1" dirty="0">
                <a:latin typeface="Century Gothic" panose="020F0302020204030204"/>
              </a:rPr>
              <a:t>a</a:t>
            </a:r>
            <a:r>
              <a:rPr lang="fr-FR" sz="1600" dirty="0">
                <a:latin typeface="Century Gothic" panose="020F0302020204030204"/>
              </a:rPr>
              <a:t> commenc</a:t>
            </a:r>
            <a:r>
              <a:rPr lang="fr-FR" sz="1600" b="1" dirty="0">
                <a:latin typeface="Century Gothic" panose="020F0302020204030204"/>
              </a:rPr>
              <a:t>é</a:t>
            </a:r>
            <a:r>
              <a:rPr lang="fr-FR" sz="1600" dirty="0">
                <a:latin typeface="Century Gothic" panose="020F0302020204030204"/>
              </a:rPr>
              <a:t> (</a:t>
            </a:r>
            <a:r>
              <a:rPr lang="fr-FR" sz="1600" dirty="0" err="1">
                <a:latin typeface="Century Gothic" panose="020F0302020204030204"/>
              </a:rPr>
              <a:t>he</a:t>
            </a:r>
            <a:r>
              <a:rPr lang="fr-FR" sz="1600" dirty="0">
                <a:latin typeface="Century Gothic" panose="020F0302020204030204"/>
              </a:rPr>
              <a:t>/</a:t>
            </a:r>
            <a:r>
              <a:rPr lang="fr-FR" sz="1600" dirty="0" err="1">
                <a:latin typeface="Century Gothic" panose="020F0302020204030204"/>
              </a:rPr>
              <a:t>she</a:t>
            </a:r>
            <a:r>
              <a:rPr lang="fr-FR" sz="1600" dirty="0">
                <a:latin typeface="Century Gothic" panose="020F0302020204030204"/>
              </a:rPr>
              <a:t> </a:t>
            </a:r>
            <a:r>
              <a:rPr lang="fr-FR" sz="1600" dirty="0" err="1">
                <a:latin typeface="Century Gothic" panose="020F0302020204030204"/>
              </a:rPr>
              <a:t>started</a:t>
            </a:r>
            <a:r>
              <a:rPr lang="fr-FR" sz="1600" dirty="0">
                <a:latin typeface="Century Gothic" panose="020F0302020204030204"/>
              </a:rPr>
              <a:t>)</a:t>
            </a:r>
          </a:p>
          <a:p>
            <a:pPr lvl="0"/>
            <a:endParaRPr lang="en-GB" sz="1000" dirty="0">
              <a:latin typeface="Century Gothic" panose="020F0302020204030204"/>
            </a:endParaRPr>
          </a:p>
          <a:p>
            <a:pPr lvl="0"/>
            <a:r>
              <a:rPr lang="en-GB" sz="1600" dirty="0">
                <a:latin typeface="Century Gothic" panose="020F0302020204030204"/>
              </a:rPr>
              <a:t>The </a:t>
            </a:r>
            <a:r>
              <a:rPr lang="en-GB" sz="1600" b="1" dirty="0">
                <a:latin typeface="Century Gothic" panose="020F0302020204030204"/>
              </a:rPr>
              <a:t>plural forms </a:t>
            </a:r>
            <a:r>
              <a:rPr lang="en-GB" sz="1600" dirty="0">
                <a:latin typeface="Century Gothic" panose="020F0302020204030204"/>
              </a:rPr>
              <a:t>of –ER verbs in the perfect tense follow a similar pattern:</a:t>
            </a:r>
          </a:p>
          <a:p>
            <a:pPr lvl="0"/>
            <a:endParaRPr lang="en-GB" sz="1000" dirty="0">
              <a:latin typeface="Century Gothic" panose="020F0302020204030204"/>
            </a:endParaRPr>
          </a:p>
          <a:p>
            <a:pPr lvl="0"/>
            <a:r>
              <a:rPr lang="fr-FR" sz="1600" dirty="0">
                <a:latin typeface="Century Gothic" panose="020F0302020204030204"/>
              </a:rPr>
              <a:t>nous </a:t>
            </a:r>
            <a:r>
              <a:rPr lang="fr-FR" sz="1600" b="1" dirty="0">
                <a:latin typeface="Century Gothic" panose="020F0302020204030204"/>
              </a:rPr>
              <a:t>avons</a:t>
            </a:r>
            <a:r>
              <a:rPr lang="fr-FR" sz="1600" dirty="0">
                <a:latin typeface="Century Gothic" panose="020F0302020204030204"/>
              </a:rPr>
              <a:t> commenc</a:t>
            </a:r>
            <a:r>
              <a:rPr lang="fr-FR" sz="1600" b="1" dirty="0">
                <a:latin typeface="Century Gothic" panose="020F0302020204030204"/>
              </a:rPr>
              <a:t>é</a:t>
            </a:r>
            <a:r>
              <a:rPr lang="fr-FR" sz="1600" dirty="0">
                <a:latin typeface="Century Gothic" panose="020F0302020204030204"/>
              </a:rPr>
              <a:t> (</a:t>
            </a:r>
            <a:r>
              <a:rPr lang="fr-FR" sz="1600" dirty="0" err="1">
                <a:latin typeface="Century Gothic" panose="020F0302020204030204"/>
              </a:rPr>
              <a:t>we</a:t>
            </a:r>
            <a:r>
              <a:rPr lang="fr-FR" sz="1600" dirty="0">
                <a:latin typeface="Century Gothic" panose="020F0302020204030204"/>
              </a:rPr>
              <a:t> </a:t>
            </a:r>
            <a:r>
              <a:rPr lang="fr-FR" sz="1600" dirty="0" err="1">
                <a:latin typeface="Century Gothic" panose="020F0302020204030204"/>
              </a:rPr>
              <a:t>started</a:t>
            </a:r>
            <a:r>
              <a:rPr lang="fr-FR" sz="1600" dirty="0">
                <a:latin typeface="Century Gothic" panose="020F0302020204030204"/>
              </a:rPr>
              <a:t>)</a:t>
            </a:r>
          </a:p>
          <a:p>
            <a:pPr lvl="0"/>
            <a:r>
              <a:rPr lang="fr-FR" sz="1600" dirty="0">
                <a:latin typeface="Century Gothic" panose="020F0302020204030204"/>
              </a:rPr>
              <a:t>vous </a:t>
            </a:r>
            <a:r>
              <a:rPr lang="fr-FR" sz="1600" b="1" dirty="0">
                <a:latin typeface="Century Gothic" panose="020F0302020204030204"/>
              </a:rPr>
              <a:t>avez</a:t>
            </a:r>
            <a:r>
              <a:rPr lang="fr-FR" sz="1600" dirty="0">
                <a:latin typeface="Century Gothic" panose="020F0302020204030204"/>
              </a:rPr>
              <a:t> commenc</a:t>
            </a:r>
            <a:r>
              <a:rPr lang="fr-FR" sz="1600" b="1" dirty="0">
                <a:latin typeface="Century Gothic" panose="020F0302020204030204"/>
              </a:rPr>
              <a:t>é</a:t>
            </a:r>
            <a:r>
              <a:rPr lang="fr-FR" sz="1600" dirty="0">
                <a:latin typeface="Century Gothic" panose="020F0302020204030204"/>
              </a:rPr>
              <a:t> (</a:t>
            </a:r>
            <a:r>
              <a:rPr lang="fr-FR" sz="1600" dirty="0" err="1">
                <a:latin typeface="Century Gothic" panose="020F0302020204030204"/>
              </a:rPr>
              <a:t>you</a:t>
            </a:r>
            <a:r>
              <a:rPr lang="fr-FR" sz="1600" dirty="0">
                <a:latin typeface="Century Gothic" panose="020F0302020204030204"/>
              </a:rPr>
              <a:t> </a:t>
            </a:r>
            <a:r>
              <a:rPr lang="fr-FR" sz="1600" dirty="0" err="1">
                <a:latin typeface="Century Gothic" panose="020F0302020204030204"/>
              </a:rPr>
              <a:t>started</a:t>
            </a:r>
            <a:r>
              <a:rPr lang="fr-FR" sz="1600" dirty="0">
                <a:latin typeface="Century Gothic" panose="020F0302020204030204"/>
              </a:rPr>
              <a:t>)</a:t>
            </a:r>
          </a:p>
          <a:p>
            <a:pPr lvl="0"/>
            <a:r>
              <a:rPr lang="fr-FR" sz="1600" dirty="0">
                <a:latin typeface="Century Gothic" panose="020F0302020204030204"/>
              </a:rPr>
              <a:t>ils/elles </a:t>
            </a:r>
            <a:r>
              <a:rPr lang="fr-FR" sz="1600" b="1" dirty="0">
                <a:latin typeface="Century Gothic" panose="020F0302020204030204"/>
              </a:rPr>
              <a:t>ont</a:t>
            </a:r>
            <a:r>
              <a:rPr lang="fr-FR" sz="1600" dirty="0">
                <a:latin typeface="Century Gothic" panose="020F0302020204030204"/>
              </a:rPr>
              <a:t> commenc</a:t>
            </a:r>
            <a:r>
              <a:rPr lang="fr-FR" sz="1600" b="1" dirty="0">
                <a:latin typeface="Century Gothic" panose="020F0302020204030204"/>
              </a:rPr>
              <a:t>é</a:t>
            </a:r>
            <a:r>
              <a:rPr lang="fr-FR" sz="1600" dirty="0">
                <a:latin typeface="Century Gothic" panose="020F0302020204030204"/>
              </a:rPr>
              <a:t> (</a:t>
            </a:r>
            <a:r>
              <a:rPr lang="fr-FR" sz="1600" dirty="0" err="1">
                <a:latin typeface="Century Gothic" panose="020F0302020204030204"/>
              </a:rPr>
              <a:t>they</a:t>
            </a:r>
            <a:r>
              <a:rPr lang="fr-FR" sz="1600" dirty="0">
                <a:latin typeface="Century Gothic" panose="020F0302020204030204"/>
              </a:rPr>
              <a:t> </a:t>
            </a:r>
            <a:r>
              <a:rPr lang="fr-FR" sz="1600" dirty="0" err="1">
                <a:latin typeface="Century Gothic" panose="020F0302020204030204"/>
              </a:rPr>
              <a:t>started</a:t>
            </a:r>
            <a:r>
              <a:rPr lang="fr-FR" sz="1600" dirty="0">
                <a:latin typeface="Century Gothic" panose="020F0302020204030204"/>
              </a:rPr>
              <a:t>)</a:t>
            </a:r>
          </a:p>
        </p:txBody>
      </p:sp>
      <p:sp>
        <p:nvSpPr>
          <p:cNvPr id="30" name="Speech Bubble: Rectangle with Corners Rounded 20">
            <a:extLst>
              <a:ext uri="{FF2B5EF4-FFF2-40B4-BE49-F238E27FC236}">
                <a16:creationId xmlns:a16="http://schemas.microsoft.com/office/drawing/2014/main" id="{B72259A4-23DF-4B45-B6AC-9DB7294D0677}"/>
              </a:ext>
            </a:extLst>
          </p:cNvPr>
          <p:cNvSpPr/>
          <p:nvPr/>
        </p:nvSpPr>
        <p:spPr>
          <a:xfrm>
            <a:off x="4223403" y="1685347"/>
            <a:ext cx="1944944" cy="786810"/>
          </a:xfrm>
          <a:prstGeom prst="wedgeRoundRectCallout">
            <a:avLst>
              <a:gd name="adj1" fmla="val -68790"/>
              <a:gd name="adj2" fmla="val 18099"/>
              <a:gd name="adj3" fmla="val 16667"/>
            </a:avLst>
          </a:prstGeom>
          <a:solidFill>
            <a:schemeClr val="accent5"/>
          </a:solidFill>
          <a:ln w="12700" cap="flat" cmpd="sng" algn="ctr">
            <a:solidFill>
              <a:schemeClr val="accent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effectLst/>
                <a:uLnTx/>
                <a:uFillTx/>
                <a:latin typeface="Century Gothic" panose="020F0302020204030204"/>
                <a:ea typeface="+mn-ea"/>
                <a:cs typeface="+mn-cs"/>
              </a:rPr>
              <a:t>present tense of </a:t>
            </a:r>
            <a:r>
              <a:rPr kumimoji="0" lang="en-GB" sz="1600" b="1" i="0" u="none" strike="noStrike" kern="0" cap="none" spc="0" normalizeH="0" baseline="0" noProof="0" dirty="0" err="1">
                <a:ln>
                  <a:noFill/>
                </a:ln>
                <a:effectLst/>
                <a:uLnTx/>
                <a:uFillTx/>
                <a:latin typeface="Century Gothic" panose="020F0302020204030204"/>
                <a:ea typeface="+mn-ea"/>
                <a:cs typeface="+mn-cs"/>
              </a:rPr>
              <a:t>avoir</a:t>
            </a:r>
            <a:r>
              <a:rPr kumimoji="0" lang="en-GB" sz="1600" i="0" u="none" strike="noStrike" kern="0" cap="none" spc="0" normalizeH="0" baseline="0" noProof="0" dirty="0">
                <a:ln>
                  <a:noFill/>
                </a:ln>
                <a:effectLst/>
                <a:uLnTx/>
                <a:uFillTx/>
                <a:latin typeface="Century Gothic" panose="020F0302020204030204"/>
                <a:ea typeface="+mn-ea"/>
                <a:cs typeface="+mn-cs"/>
              </a:rPr>
              <a:t> + past participle</a:t>
            </a:r>
          </a:p>
        </p:txBody>
      </p:sp>
      <p:sp>
        <p:nvSpPr>
          <p:cNvPr id="32" name="TextBox 31">
            <a:extLst>
              <a:ext uri="{FF2B5EF4-FFF2-40B4-BE49-F238E27FC236}">
                <a16:creationId xmlns:a16="http://schemas.microsoft.com/office/drawing/2014/main" id="{48C202E8-B3F7-504E-950C-D154576A06C4}"/>
              </a:ext>
            </a:extLst>
          </p:cNvPr>
          <p:cNvSpPr txBox="1"/>
          <p:nvPr/>
        </p:nvSpPr>
        <p:spPr>
          <a:xfrm>
            <a:off x="4195296" y="3254399"/>
            <a:ext cx="2516327" cy="1736646"/>
          </a:xfrm>
          <a:prstGeom prst="wedgeRoundRectCallout">
            <a:avLst>
              <a:gd name="adj1" fmla="val -61183"/>
              <a:gd name="adj2" fmla="val -23374"/>
              <a:gd name="adj3" fmla="val 16667"/>
            </a:avLst>
          </a:prstGeom>
          <a:solidFill>
            <a:schemeClr val="accent5"/>
          </a:solidFill>
          <a:ln>
            <a:solidFill>
              <a:schemeClr val="accent4"/>
            </a:solidFill>
          </a:ln>
        </p:spPr>
        <p:txBody>
          <a:bodyPr wrap="square" lIns="72000" rIns="0" rtlCol="0">
            <a:spAutoFit/>
          </a:bodyPr>
          <a:lstStyle/>
          <a:p>
            <a:pPr lvl="0" algn="ctr"/>
            <a:r>
              <a:rPr lang="en-GB" sz="1600" b="1" dirty="0" err="1">
                <a:latin typeface="Century Gothic" panose="020F0302020204030204"/>
              </a:rPr>
              <a:t>Commencez</a:t>
            </a:r>
            <a:r>
              <a:rPr lang="en-GB" sz="1600" dirty="0">
                <a:latin typeface="Century Gothic" panose="020F0302020204030204"/>
              </a:rPr>
              <a:t> and </a:t>
            </a:r>
            <a:r>
              <a:rPr lang="en-GB" sz="1600" b="1" dirty="0" err="1">
                <a:latin typeface="Century Gothic" panose="020F0302020204030204"/>
              </a:rPr>
              <a:t>commencé</a:t>
            </a:r>
            <a:r>
              <a:rPr lang="en-GB" sz="1600" dirty="0">
                <a:latin typeface="Century Gothic" panose="020F0302020204030204"/>
              </a:rPr>
              <a:t> sound the same. The presence of ‘</a:t>
            </a:r>
            <a:r>
              <a:rPr lang="en-GB" sz="1600" dirty="0" err="1">
                <a:latin typeface="Century Gothic" panose="020F0302020204030204"/>
              </a:rPr>
              <a:t>avoir</a:t>
            </a:r>
            <a:r>
              <a:rPr lang="en-GB" sz="1600" dirty="0">
                <a:latin typeface="Century Gothic" panose="020F0302020204030204"/>
              </a:rPr>
              <a:t>’ tells us if the </a:t>
            </a:r>
            <a:r>
              <a:rPr lang="en-GB" sz="1600" i="1" dirty="0" err="1">
                <a:latin typeface="Century Gothic" panose="020F0302020204030204"/>
              </a:rPr>
              <a:t>vous</a:t>
            </a:r>
            <a:r>
              <a:rPr lang="en-GB" sz="1600" dirty="0">
                <a:latin typeface="Century Gothic" panose="020F0302020204030204"/>
              </a:rPr>
              <a:t> form is in the present or the past. </a:t>
            </a:r>
          </a:p>
        </p:txBody>
      </p:sp>
      <p:sp>
        <p:nvSpPr>
          <p:cNvPr id="12" name="Rectangle 11">
            <a:extLst>
              <a:ext uri="{FF2B5EF4-FFF2-40B4-BE49-F238E27FC236}">
                <a16:creationId xmlns:a16="http://schemas.microsoft.com/office/drawing/2014/main" id="{C0992274-54A2-F64C-A888-CF03ABA7BD90}"/>
              </a:ext>
            </a:extLst>
          </p:cNvPr>
          <p:cNvSpPr/>
          <p:nvPr/>
        </p:nvSpPr>
        <p:spPr>
          <a:xfrm>
            <a:off x="107999" y="5783520"/>
            <a:ext cx="4503156"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Inversion questions in the </a:t>
            </a:r>
            <a:r>
              <a:rPr lang="fr-FR" b="1" dirty="0" err="1">
                <a:solidFill>
                  <a:srgbClr val="000000"/>
                </a:solidFill>
                <a:latin typeface="Century Gothic" panose="020B0502020202020204" pitchFamily="34" charset="0"/>
              </a:rPr>
              <a:t>perfect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tense</a:t>
            </a:r>
            <a:endParaRPr lang="en-GB" dirty="0">
              <a:solidFill>
                <a:srgbClr val="00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3B8C4DC9-D841-2D4F-80C3-8D996F3CA6BB}"/>
              </a:ext>
            </a:extLst>
          </p:cNvPr>
          <p:cNvSpPr/>
          <p:nvPr/>
        </p:nvSpPr>
        <p:spPr>
          <a:xfrm>
            <a:off x="108000" y="6152852"/>
            <a:ext cx="6676200" cy="2062103"/>
          </a:xfrm>
          <a:prstGeom prst="rect">
            <a:avLst/>
          </a:prstGeom>
        </p:spPr>
        <p:txBody>
          <a:bodyPr wrap="square">
            <a:spAutoFit/>
          </a:bodyPr>
          <a:lstStyle/>
          <a:p>
            <a:pPr lvl="0"/>
            <a:r>
              <a:rPr lang="en-GB" sz="1600" dirty="0">
                <a:latin typeface="Century Gothic" panose="020F0302020204030204"/>
              </a:rPr>
              <a:t>To ask inversion questions in the perfect tense, </a:t>
            </a:r>
            <a:r>
              <a:rPr lang="en-GB" sz="1600" b="1" dirty="0">
                <a:latin typeface="Century Gothic" panose="020F0302020204030204"/>
              </a:rPr>
              <a:t>swap</a:t>
            </a:r>
            <a:r>
              <a:rPr lang="en-GB" sz="1600" dirty="0">
                <a:latin typeface="Century Gothic" panose="020F0302020204030204"/>
              </a:rPr>
              <a:t> the position of the </a:t>
            </a:r>
            <a:r>
              <a:rPr lang="en-GB" sz="1600" b="1" dirty="0">
                <a:latin typeface="Century Gothic" panose="020F0302020204030204"/>
              </a:rPr>
              <a:t>subject pronoun </a:t>
            </a:r>
            <a:r>
              <a:rPr lang="en-GB" sz="1600" dirty="0">
                <a:latin typeface="Century Gothic" panose="020F0302020204030204"/>
              </a:rPr>
              <a:t>and the </a:t>
            </a:r>
            <a:r>
              <a:rPr lang="en-GB" sz="1600" b="1" dirty="0">
                <a:latin typeface="Century Gothic" panose="020F0302020204030204"/>
              </a:rPr>
              <a:t>short form </a:t>
            </a:r>
            <a:r>
              <a:rPr lang="en-GB" sz="1600" dirty="0">
                <a:latin typeface="Century Gothic" panose="020F0302020204030204"/>
              </a:rPr>
              <a:t>of </a:t>
            </a:r>
            <a:r>
              <a:rPr lang="en-GB" sz="1600" b="1" i="1" dirty="0" err="1">
                <a:latin typeface="Century Gothic" panose="020F0302020204030204"/>
              </a:rPr>
              <a:t>avoir</a:t>
            </a:r>
            <a:r>
              <a:rPr lang="en-GB" sz="1600" b="1" i="1" dirty="0">
                <a:latin typeface="Century Gothic" panose="020F0302020204030204"/>
              </a:rPr>
              <a:t>.</a:t>
            </a:r>
            <a:endParaRPr lang="en-GB" sz="1600" i="1" dirty="0">
              <a:latin typeface="Century Gothic" panose="020F0302020204030204"/>
            </a:endParaRPr>
          </a:p>
          <a:p>
            <a:pPr lvl="0"/>
            <a:endParaRPr lang="en-GB" sz="1600" b="1" i="1" dirty="0">
              <a:latin typeface="Century Gothic" panose="020F0302020204030204"/>
            </a:endParaRPr>
          </a:p>
          <a:p>
            <a:pPr lvl="0"/>
            <a:r>
              <a:rPr lang="en-GB" sz="1600" b="1" dirty="0">
                <a:latin typeface="Century Gothic" panose="020F0302020204030204"/>
              </a:rPr>
              <a:t>Statement</a:t>
            </a:r>
            <a:r>
              <a:rPr lang="en-GB" sz="1600" dirty="0">
                <a:latin typeface="Century Gothic" panose="020F0302020204030204"/>
              </a:rPr>
              <a:t>:	</a:t>
            </a:r>
            <a:r>
              <a:rPr lang="en-GB" sz="1600" b="1" dirty="0">
                <a:latin typeface="Century Gothic" panose="020F0302020204030204"/>
              </a:rPr>
              <a:t>Tu as </a:t>
            </a:r>
            <a:r>
              <a:rPr lang="en-GB" sz="1600" dirty="0" err="1">
                <a:latin typeface="Century Gothic" panose="020F0302020204030204"/>
              </a:rPr>
              <a:t>mangé</a:t>
            </a:r>
            <a:r>
              <a:rPr lang="en-GB" sz="1600" dirty="0">
                <a:latin typeface="Century Gothic" panose="020F0302020204030204"/>
              </a:rPr>
              <a:t>.	</a:t>
            </a:r>
          </a:p>
          <a:p>
            <a:pPr lvl="0"/>
            <a:r>
              <a:rPr lang="en-GB" sz="1600" dirty="0">
                <a:latin typeface="Century Gothic" panose="020F0302020204030204"/>
              </a:rPr>
              <a:t>		You ate. </a:t>
            </a:r>
          </a:p>
          <a:p>
            <a:pPr lvl="0"/>
            <a:endParaRPr lang="en-GB" sz="1600" dirty="0">
              <a:latin typeface="Century Gothic" panose="020F0302020204030204"/>
            </a:endParaRPr>
          </a:p>
          <a:p>
            <a:pPr lvl="0"/>
            <a:r>
              <a:rPr lang="en-GB" sz="1600" b="1" dirty="0">
                <a:latin typeface="Century Gothic" panose="020F0302020204030204"/>
              </a:rPr>
              <a:t>Question</a:t>
            </a:r>
            <a:r>
              <a:rPr lang="en-GB" sz="1600" dirty="0">
                <a:latin typeface="Century Gothic" panose="020F0302020204030204"/>
              </a:rPr>
              <a:t>: 	</a:t>
            </a:r>
            <a:r>
              <a:rPr lang="en-GB" sz="1600" b="1" dirty="0">
                <a:latin typeface="Century Gothic" panose="020F0302020204030204"/>
              </a:rPr>
              <a:t>As-</a:t>
            </a:r>
            <a:r>
              <a:rPr lang="en-GB" sz="1600" b="1" dirty="0" err="1">
                <a:latin typeface="Century Gothic" panose="020F0302020204030204"/>
              </a:rPr>
              <a:t>tu</a:t>
            </a:r>
            <a:r>
              <a:rPr lang="en-GB" sz="1600" dirty="0">
                <a:latin typeface="Century Gothic" panose="020F0302020204030204"/>
              </a:rPr>
              <a:t> </a:t>
            </a:r>
            <a:r>
              <a:rPr lang="en-GB" sz="1600" dirty="0" err="1">
                <a:latin typeface="Century Gothic" panose="020F0302020204030204"/>
              </a:rPr>
              <a:t>mangé</a:t>
            </a:r>
            <a:r>
              <a:rPr lang="en-GB" sz="1600" dirty="0">
                <a:latin typeface="Century Gothic" panose="020F0302020204030204"/>
              </a:rPr>
              <a:t> ? </a:t>
            </a:r>
          </a:p>
          <a:p>
            <a:pPr lvl="0"/>
            <a:r>
              <a:rPr lang="en-GB" sz="1600" dirty="0">
                <a:latin typeface="Century Gothic" panose="020F0302020204030204"/>
              </a:rPr>
              <a:t>		</a:t>
            </a:r>
            <a:r>
              <a:rPr lang="en-GB" sz="1600" b="1" dirty="0">
                <a:latin typeface="Century Gothic" panose="020F0302020204030204"/>
              </a:rPr>
              <a:t>Did</a:t>
            </a:r>
            <a:r>
              <a:rPr lang="en-GB" sz="1600" dirty="0">
                <a:latin typeface="Century Gothic" panose="020F0302020204030204"/>
              </a:rPr>
              <a:t> you eat? </a:t>
            </a:r>
            <a:endParaRPr lang="fr-FR" sz="1600" dirty="0">
              <a:latin typeface="Century Gothic" panose="020F0302020204030204"/>
            </a:endParaRPr>
          </a:p>
        </p:txBody>
      </p:sp>
      <p:pic>
        <p:nvPicPr>
          <p:cNvPr id="6" name="Picture 5" descr="Sandwich">
            <a:extLst>
              <a:ext uri="{FF2B5EF4-FFF2-40B4-BE49-F238E27FC236}">
                <a16:creationId xmlns:a16="http://schemas.microsoft.com/office/drawing/2014/main" id="{2EB3FE08-C8E0-8040-8BE2-35FA32FD5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678" y="6852959"/>
            <a:ext cx="1728060" cy="1536353"/>
          </a:xfrm>
          <a:prstGeom prst="rect">
            <a:avLst/>
          </a:prstGeom>
        </p:spPr>
      </p:pic>
      <p:sp>
        <p:nvSpPr>
          <p:cNvPr id="14" name="Rounded Rectangular Callout 61">
            <a:extLst>
              <a:ext uri="{FF2B5EF4-FFF2-40B4-BE49-F238E27FC236}">
                <a16:creationId xmlns:a16="http://schemas.microsoft.com/office/drawing/2014/main" id="{98293728-162A-4B07-B43F-D82EF19A4C7A}"/>
              </a:ext>
            </a:extLst>
          </p:cNvPr>
          <p:cNvSpPr/>
          <p:nvPr/>
        </p:nvSpPr>
        <p:spPr>
          <a:xfrm>
            <a:off x="587553" y="4232674"/>
            <a:ext cx="2704287" cy="1320176"/>
          </a:xfrm>
          <a:prstGeom prst="wedgeRoundRectCallout">
            <a:avLst>
              <a:gd name="adj1" fmla="val -17335"/>
              <a:gd name="adj2" fmla="val -58401"/>
              <a:gd name="adj3" fmla="val 16667"/>
            </a:avLst>
          </a:prstGeom>
          <a:solidFill>
            <a:schemeClr val="accent5"/>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Century Gothic" panose="020F0302020204030204"/>
                <a:ea typeface="+mn-ea"/>
                <a:cs typeface="+mn-cs"/>
              </a:rPr>
              <a:t>The </a:t>
            </a:r>
            <a:r>
              <a:rPr kumimoji="0" lang="en-GB" sz="1600" b="1" i="0" u="none" strike="noStrike" kern="0" cap="none" spc="0" normalizeH="0" baseline="0" noProof="0" dirty="0">
                <a:ln>
                  <a:noFill/>
                </a:ln>
                <a:effectLst/>
                <a:uLnTx/>
                <a:uFillTx/>
                <a:latin typeface="Century Gothic" panose="020F0302020204030204"/>
                <a:ea typeface="+mn-ea"/>
                <a:cs typeface="+mn-cs"/>
              </a:rPr>
              <a:t>past participle </a:t>
            </a:r>
            <a:r>
              <a:rPr kumimoji="0" lang="en-GB" sz="1600" b="0" i="0" u="none" strike="noStrike" kern="0" cap="none" spc="0" normalizeH="0" baseline="0" noProof="0" dirty="0">
                <a:ln>
                  <a:noFill/>
                </a:ln>
                <a:effectLst/>
                <a:uLnTx/>
                <a:uFillTx/>
                <a:latin typeface="Century Gothic" panose="020F0302020204030204"/>
                <a:ea typeface="+mn-ea"/>
                <a:cs typeface="+mn-cs"/>
              </a:rPr>
              <a:t>does</a:t>
            </a:r>
            <a:r>
              <a:rPr kumimoji="0" lang="en-GB" sz="1600" b="0" i="0" u="none" strike="noStrike" kern="0" cap="none" spc="0" normalizeH="0" noProof="0" dirty="0">
                <a:ln>
                  <a:noFill/>
                </a:ln>
                <a:effectLst/>
                <a:uLnTx/>
                <a:uFillTx/>
                <a:latin typeface="Century Gothic" panose="020F0302020204030204"/>
                <a:ea typeface="+mn-ea"/>
                <a:cs typeface="+mn-cs"/>
              </a:rPr>
              <a:t> </a:t>
            </a:r>
            <a:r>
              <a:rPr kumimoji="0" lang="en-GB" sz="1600" b="0" i="0" u="none" strike="noStrike" kern="0" cap="none" spc="0" normalizeH="0" baseline="0" noProof="0" dirty="0">
                <a:ln>
                  <a:noFill/>
                </a:ln>
                <a:effectLst/>
                <a:uLnTx/>
                <a:uFillTx/>
                <a:latin typeface="Century Gothic" panose="020F0302020204030204"/>
                <a:ea typeface="+mn-ea"/>
                <a:cs typeface="+mn-cs"/>
              </a:rPr>
              <a:t>not change. Only the </a:t>
            </a:r>
            <a:r>
              <a:rPr kumimoji="0" lang="en-GB" sz="1600" b="1" i="0" u="none" strike="noStrike" kern="0" cap="none" spc="0" normalizeH="0" baseline="0" noProof="0" dirty="0">
                <a:ln>
                  <a:noFill/>
                </a:ln>
                <a:effectLst/>
                <a:uLnTx/>
                <a:uFillTx/>
                <a:latin typeface="Century Gothic" panose="020F0302020204030204"/>
                <a:ea typeface="+mn-ea"/>
                <a:cs typeface="+mn-cs"/>
              </a:rPr>
              <a:t>form</a:t>
            </a:r>
            <a:r>
              <a:rPr kumimoji="0" lang="en-GB" sz="1600" b="1" i="0" u="none" strike="noStrike" kern="0" cap="none" spc="0" normalizeH="0" noProof="0" dirty="0">
                <a:ln>
                  <a:noFill/>
                </a:ln>
                <a:effectLst/>
                <a:uLnTx/>
                <a:uFillTx/>
                <a:latin typeface="Century Gothic" panose="020F0302020204030204"/>
                <a:ea typeface="+mn-ea"/>
                <a:cs typeface="+mn-cs"/>
              </a:rPr>
              <a:t> </a:t>
            </a:r>
            <a:r>
              <a:rPr kumimoji="0" lang="en-GB" sz="1600" b="1" i="0" u="none" strike="noStrike" kern="0" cap="none" spc="0" normalizeH="0" baseline="0" noProof="0" dirty="0">
                <a:ln>
                  <a:noFill/>
                </a:ln>
                <a:effectLst/>
                <a:uLnTx/>
                <a:uFillTx/>
                <a:latin typeface="Century Gothic" panose="020F0302020204030204"/>
                <a:ea typeface="+mn-ea"/>
                <a:cs typeface="+mn-cs"/>
              </a:rPr>
              <a:t>of </a:t>
            </a:r>
            <a:r>
              <a:rPr kumimoji="0" lang="en-GB" sz="1600" b="1" i="1" u="none" strike="noStrike" kern="0" cap="none" spc="0" normalizeH="0" baseline="0" noProof="0" dirty="0" err="1">
                <a:ln>
                  <a:noFill/>
                </a:ln>
                <a:effectLst/>
                <a:uLnTx/>
                <a:uFillTx/>
                <a:latin typeface="Century Gothic" panose="020F0302020204030204"/>
                <a:ea typeface="+mn-ea"/>
                <a:cs typeface="+mn-cs"/>
              </a:rPr>
              <a:t>avoir</a:t>
            </a:r>
            <a:r>
              <a:rPr kumimoji="0" lang="en-GB" sz="1600" b="1" i="1" u="none" strike="noStrike" kern="0" cap="none" spc="0" normalizeH="0" baseline="0" noProof="0" dirty="0">
                <a:ln>
                  <a:noFill/>
                </a:ln>
                <a:effectLst/>
                <a:uLnTx/>
                <a:uFillTx/>
                <a:latin typeface="Century Gothic" panose="020F0302020204030204"/>
                <a:ea typeface="+mn-ea"/>
                <a:cs typeface="+mn-cs"/>
              </a:rPr>
              <a:t> </a:t>
            </a:r>
            <a:r>
              <a:rPr kumimoji="0" lang="en-GB" sz="1600" b="0" i="0" u="none" strike="noStrike" kern="0" cap="none" spc="0" normalizeH="0" baseline="0" noProof="0" dirty="0">
                <a:ln>
                  <a:noFill/>
                </a:ln>
                <a:effectLst/>
                <a:uLnTx/>
                <a:uFillTx/>
                <a:latin typeface="Century Gothic" panose="020F0302020204030204"/>
                <a:ea typeface="+mn-ea"/>
                <a:cs typeface="+mn-cs"/>
              </a:rPr>
              <a:t>changes to </a:t>
            </a:r>
            <a:r>
              <a:rPr kumimoji="0" lang="en-GB" sz="1600" b="1" i="0" u="none" strike="noStrike" kern="0" cap="none" spc="0" normalizeH="0" baseline="0" noProof="0" dirty="0">
                <a:ln>
                  <a:noFill/>
                </a:ln>
                <a:effectLst/>
                <a:uLnTx/>
                <a:uFillTx/>
                <a:latin typeface="Century Gothic" panose="020F0302020204030204"/>
                <a:ea typeface="+mn-ea"/>
                <a:cs typeface="+mn-cs"/>
              </a:rPr>
              <a:t>match</a:t>
            </a:r>
            <a:r>
              <a:rPr kumimoji="0" lang="en-GB" sz="1600" b="1" i="0" u="none" strike="noStrike" kern="0" cap="none" spc="0" normalizeH="0" noProof="0" dirty="0">
                <a:ln>
                  <a:noFill/>
                </a:ln>
                <a:effectLst/>
                <a:uLnTx/>
                <a:uFillTx/>
                <a:latin typeface="Century Gothic" panose="020F0302020204030204"/>
                <a:ea typeface="+mn-ea"/>
                <a:cs typeface="+mn-cs"/>
              </a:rPr>
              <a:t> </a:t>
            </a:r>
            <a:r>
              <a:rPr kumimoji="0" lang="en-GB" sz="1600" b="1" i="0" u="none" strike="noStrike" kern="0" cap="none" spc="0" normalizeH="0" baseline="0" noProof="0" dirty="0">
                <a:ln>
                  <a:noFill/>
                </a:ln>
                <a:effectLst/>
                <a:uLnTx/>
                <a:uFillTx/>
                <a:latin typeface="Century Gothic" panose="020F0302020204030204"/>
                <a:ea typeface="+mn-ea"/>
                <a:cs typeface="+mn-cs"/>
              </a:rPr>
              <a:t>the subject.</a:t>
            </a:r>
            <a:endParaRPr kumimoji="0" lang="en-GB" sz="1600" b="0" i="0" u="none" strike="noStrike" kern="0" cap="none" spc="0" normalizeH="0" baseline="0" noProof="0" dirty="0">
              <a:ln>
                <a:noFill/>
              </a:ln>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0578ADDC-C468-4018-BD25-128F19B51FA4}"/>
              </a:ext>
            </a:extLst>
          </p:cNvPr>
          <p:cNvSpPr txBox="1"/>
          <p:nvPr/>
        </p:nvSpPr>
        <p:spPr>
          <a:xfrm>
            <a:off x="1153729" y="8271333"/>
            <a:ext cx="4124893" cy="544830"/>
          </a:xfrm>
          <a:prstGeom prst="wedgeRoundRectCallout">
            <a:avLst>
              <a:gd name="adj1" fmla="val -38210"/>
              <a:gd name="adj2" fmla="val -27401"/>
              <a:gd name="adj3" fmla="val 16667"/>
            </a:avLst>
          </a:prstGeom>
          <a:solidFill>
            <a:schemeClr val="accent5"/>
          </a:solidFill>
          <a:ln>
            <a:solidFill>
              <a:schemeClr val="tx1"/>
            </a:solidFill>
          </a:ln>
        </p:spPr>
        <p:txBody>
          <a:bodyPr wrap="square" tIns="0" bIns="0" rtlCol="0">
            <a:spAutoFit/>
          </a:bodyPr>
          <a:lstStyle/>
          <a:p>
            <a:pPr algn="ctr"/>
            <a:r>
              <a:rPr lang="en-GB" sz="1600" b="1" dirty="0">
                <a:latin typeface="Century Gothic" panose="020F0302020204030204"/>
              </a:rPr>
              <a:t>Remember: </a:t>
            </a:r>
            <a:r>
              <a:rPr lang="en-GB" sz="1600" dirty="0">
                <a:latin typeface="Century Gothic" panose="020F0302020204030204"/>
              </a:rPr>
              <a:t>There is no French equivalent word for </a:t>
            </a:r>
            <a:r>
              <a:rPr lang="en-GB" sz="1600" b="1" dirty="0">
                <a:latin typeface="Century Gothic" panose="020F0302020204030204"/>
              </a:rPr>
              <a:t>‘did’ </a:t>
            </a:r>
            <a:r>
              <a:rPr lang="en-GB" sz="1600" dirty="0">
                <a:latin typeface="Century Gothic" panose="020F0302020204030204"/>
              </a:rPr>
              <a:t>in a question.</a:t>
            </a:r>
            <a:endParaRPr lang="en-GB" sz="1600" b="1" dirty="0">
              <a:latin typeface="Century Gothic" panose="020F0302020204030204"/>
            </a:endParaRPr>
          </a:p>
        </p:txBody>
      </p:sp>
      <p:pic>
        <p:nvPicPr>
          <p:cNvPr id="16" name="Picture 2" descr="Warning Sign Clip Art">
            <a:extLst>
              <a:ext uri="{FF2B5EF4-FFF2-40B4-BE49-F238E27FC236}">
                <a16:creationId xmlns:a16="http://schemas.microsoft.com/office/drawing/2014/main" id="{817BD438-864F-4F38-9FC9-00267F4537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68" y="8210075"/>
            <a:ext cx="802019" cy="66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67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68</a:t>
            </a:r>
          </a:p>
        </p:txBody>
      </p:sp>
      <p:graphicFrame>
        <p:nvGraphicFramePr>
          <p:cNvPr id="18" name="Table 17">
            <a:extLst>
              <a:ext uri="{FF2B5EF4-FFF2-40B4-BE49-F238E27FC236}">
                <a16:creationId xmlns:a16="http://schemas.microsoft.com/office/drawing/2014/main" id="{5D84872B-84ED-E541-8570-465D4C817FE0}"/>
              </a:ext>
            </a:extLst>
          </p:cNvPr>
          <p:cNvGraphicFramePr>
            <a:graphicFrameLocks noGrp="1"/>
          </p:cNvGraphicFramePr>
          <p:nvPr>
            <p:extLst>
              <p:ext uri="{D42A27DB-BD31-4B8C-83A1-F6EECF244321}">
                <p14:modId xmlns:p14="http://schemas.microsoft.com/office/powerpoint/2010/main" val="1199448959"/>
              </p:ext>
            </p:extLst>
          </p:nvPr>
        </p:nvGraphicFramePr>
        <p:xfrm>
          <a:off x="217100" y="2906430"/>
          <a:ext cx="6194675" cy="3379498"/>
        </p:xfrm>
        <a:graphic>
          <a:graphicData uri="http://schemas.openxmlformats.org/drawingml/2006/table">
            <a:tbl>
              <a:tblPr>
                <a:tableStyleId>{5940675A-B579-460E-94D1-54222C63F5DA}</a:tableStyleId>
              </a:tblPr>
              <a:tblGrid>
                <a:gridCol w="572112">
                  <a:extLst>
                    <a:ext uri="{9D8B030D-6E8A-4147-A177-3AD203B41FA5}">
                      <a16:colId xmlns:a16="http://schemas.microsoft.com/office/drawing/2014/main" val="2510458304"/>
                    </a:ext>
                  </a:extLst>
                </a:gridCol>
                <a:gridCol w="1573825">
                  <a:extLst>
                    <a:ext uri="{9D8B030D-6E8A-4147-A177-3AD203B41FA5}">
                      <a16:colId xmlns:a16="http://schemas.microsoft.com/office/drawing/2014/main" val="2576834893"/>
                    </a:ext>
                  </a:extLst>
                </a:gridCol>
                <a:gridCol w="4048738">
                  <a:extLst>
                    <a:ext uri="{9D8B030D-6E8A-4147-A177-3AD203B41FA5}">
                      <a16:colId xmlns:a16="http://schemas.microsoft.com/office/drawing/2014/main" val="3222018720"/>
                    </a:ext>
                  </a:extLst>
                </a:gridCol>
              </a:tblGrid>
              <a:tr h="309898">
                <a:tc>
                  <a:txBody>
                    <a:bodyPr/>
                    <a:lstStyle/>
                    <a:p>
                      <a:pPr algn="ctr"/>
                      <a:r>
                        <a:rPr lang="en-GB" sz="1400" i="1" dirty="0" err="1">
                          <a:effectLst/>
                          <a:latin typeface="Century Gothic" panose="020B0502020202020204" pitchFamily="34" charset="0"/>
                        </a:rPr>
                        <a:t>vb</a:t>
                      </a:r>
                      <a:endParaRPr lang="en-GB" sz="14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commencer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to start, starting</a:t>
                      </a:r>
                    </a:p>
                  </a:txBody>
                  <a:tcPr marL="90000" marR="90000" marT="46800" marB="46800" anchor="b"/>
                </a:tc>
                <a:extLst>
                  <a:ext uri="{0D108BD9-81ED-4DB2-BD59-A6C34878D82A}">
                    <a16:rowId xmlns:a16="http://schemas.microsoft.com/office/drawing/2014/main" val="1909957860"/>
                  </a:ext>
                </a:extLst>
              </a:tr>
              <a:tr h="269954">
                <a:tc>
                  <a:txBody>
                    <a:bodyPr/>
                    <a:lstStyle/>
                    <a:p>
                      <a:pPr algn="ctr"/>
                      <a:r>
                        <a:rPr lang="en-GB" sz="1400" i="1" dirty="0" err="1">
                          <a:effectLst/>
                          <a:latin typeface="Century Gothic" panose="020B0502020202020204" pitchFamily="34" charset="0"/>
                        </a:rPr>
                        <a:t>vb</a:t>
                      </a:r>
                      <a:endParaRPr lang="en-GB" sz="14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expliquer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to explain, explaining</a:t>
                      </a:r>
                    </a:p>
                  </a:txBody>
                  <a:tcPr marL="90000" marR="90000" marT="46800" marB="46800" anchor="b"/>
                </a:tc>
                <a:extLst>
                  <a:ext uri="{0D108BD9-81ED-4DB2-BD59-A6C34878D82A}">
                    <a16:rowId xmlns:a16="http://schemas.microsoft.com/office/drawing/2014/main" val="141838412"/>
                  </a:ext>
                </a:extLst>
              </a:tr>
              <a:tr h="269954">
                <a:tc>
                  <a:txBody>
                    <a:bodyPr/>
                    <a:lstStyle/>
                    <a:p>
                      <a:pPr algn="ctr"/>
                      <a:r>
                        <a:rPr lang="en-GB" sz="1400" i="1" dirty="0" err="1">
                          <a:effectLst/>
                          <a:latin typeface="Century Gothic" panose="020B0502020202020204" pitchFamily="34" charset="0"/>
                        </a:rPr>
                        <a:t>vb</a:t>
                      </a:r>
                      <a:endParaRPr lang="en-GB" sz="14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emprunter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to borrow, borrowing</a:t>
                      </a:r>
                    </a:p>
                  </a:txBody>
                  <a:tcPr marL="90000" marR="90000" marT="46800" marB="46800" anchor="b"/>
                </a:tc>
                <a:extLst>
                  <a:ext uri="{0D108BD9-81ED-4DB2-BD59-A6C34878D82A}">
                    <a16:rowId xmlns:a16="http://schemas.microsoft.com/office/drawing/2014/main" val="3102503621"/>
                  </a:ext>
                </a:extLst>
              </a:tr>
              <a:tr h="269954">
                <a:tc>
                  <a:txBody>
                    <a:bodyPr/>
                    <a:lstStyle/>
                    <a:p>
                      <a:pPr algn="ctr"/>
                      <a:r>
                        <a:rPr lang="en-GB" sz="1400" i="1" dirty="0" err="1">
                          <a:effectLst/>
                          <a:latin typeface="Century Gothic" panose="020B0502020202020204" pitchFamily="34" charset="0"/>
                        </a:rPr>
                        <a:t>vb</a:t>
                      </a:r>
                      <a:endParaRPr lang="en-GB" sz="14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quitter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to leave (somewhere), leaving (somewhere)</a:t>
                      </a:r>
                    </a:p>
                  </a:txBody>
                  <a:tcPr marL="90000" marR="90000" marT="46800" marB="46800" anchor="b"/>
                </a:tc>
                <a:extLst>
                  <a:ext uri="{0D108BD9-81ED-4DB2-BD59-A6C34878D82A}">
                    <a16:rowId xmlns:a16="http://schemas.microsoft.com/office/drawing/2014/main" val="3029552813"/>
                  </a:ext>
                </a:extLst>
              </a:tr>
              <a:tr h="269954">
                <a:tc>
                  <a:txBody>
                    <a:bodyPr/>
                    <a:lstStyle/>
                    <a:p>
                      <a:pPr algn="ctr"/>
                      <a:r>
                        <a:rPr lang="en-GB" sz="14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le cours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lesson</a:t>
                      </a:r>
                    </a:p>
                  </a:txBody>
                  <a:tcPr marL="90000" marR="90000" marT="46800" marB="46800" anchor="b"/>
                </a:tc>
                <a:extLst>
                  <a:ext uri="{0D108BD9-81ED-4DB2-BD59-A6C34878D82A}">
                    <a16:rowId xmlns:a16="http://schemas.microsoft.com/office/drawing/2014/main" val="2368745537"/>
                  </a:ext>
                </a:extLst>
              </a:tr>
              <a:tr h="269954">
                <a:tc>
                  <a:txBody>
                    <a:bodyPr/>
                    <a:lstStyle/>
                    <a:p>
                      <a:pPr algn="ctr"/>
                      <a:r>
                        <a:rPr lang="en-GB" sz="14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la tâche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task, chore</a:t>
                      </a:r>
                    </a:p>
                  </a:txBody>
                  <a:tcPr marL="90000" marR="90000" marT="46800" marB="46800" anchor="b"/>
                </a:tc>
                <a:extLst>
                  <a:ext uri="{0D108BD9-81ED-4DB2-BD59-A6C34878D82A}">
                    <a16:rowId xmlns:a16="http://schemas.microsoft.com/office/drawing/2014/main" val="4004641935"/>
                  </a:ext>
                </a:extLst>
              </a:tr>
              <a:tr h="269954">
                <a:tc>
                  <a:txBody>
                    <a:bodyPr/>
                    <a:lstStyle/>
                    <a:p>
                      <a:pPr algn="ctr"/>
                      <a:r>
                        <a:rPr lang="en-GB" sz="14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la bibliothèque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library</a:t>
                      </a:r>
                    </a:p>
                  </a:txBody>
                  <a:tcPr marL="90000" marR="90000" marT="46800" marB="46800" anchor="b"/>
                </a:tc>
                <a:extLst>
                  <a:ext uri="{0D108BD9-81ED-4DB2-BD59-A6C34878D82A}">
                    <a16:rowId xmlns:a16="http://schemas.microsoft.com/office/drawing/2014/main" val="1104548357"/>
                  </a:ext>
                </a:extLst>
              </a:tr>
              <a:tr h="269954">
                <a:tc>
                  <a:txBody>
                    <a:bodyPr/>
                    <a:lstStyle/>
                    <a:p>
                      <a:pPr algn="ctr"/>
                      <a:r>
                        <a:rPr lang="en-GB" sz="14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la fois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time</a:t>
                      </a:r>
                    </a:p>
                  </a:txBody>
                  <a:tcPr marL="90000" marR="90000" marT="46800" marB="46800" anchor="b"/>
                </a:tc>
                <a:extLst>
                  <a:ext uri="{0D108BD9-81ED-4DB2-BD59-A6C34878D82A}">
                    <a16:rowId xmlns:a16="http://schemas.microsoft.com/office/drawing/2014/main" val="736683062"/>
                  </a:ext>
                </a:extLst>
              </a:tr>
              <a:tr h="269954">
                <a:tc>
                  <a:txBody>
                    <a:bodyPr/>
                    <a:lstStyle/>
                    <a:p>
                      <a:pPr algn="ctr"/>
                      <a:r>
                        <a:rPr lang="en-GB" sz="14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déjà</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already</a:t>
                      </a:r>
                    </a:p>
                  </a:txBody>
                  <a:tcPr marL="90000" marR="90000" marT="46800" marB="46800" anchor="b"/>
                </a:tc>
                <a:extLst>
                  <a:ext uri="{0D108BD9-81ED-4DB2-BD59-A6C34878D82A}">
                    <a16:rowId xmlns:a16="http://schemas.microsoft.com/office/drawing/2014/main" val="3461358345"/>
                  </a:ext>
                </a:extLst>
              </a:tr>
              <a:tr h="269954">
                <a:tc>
                  <a:txBody>
                    <a:bodyPr/>
                    <a:lstStyle/>
                    <a:p>
                      <a:pPr algn="ctr"/>
                      <a:r>
                        <a:rPr lang="en-GB" sz="14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enfin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finally</a:t>
                      </a:r>
                    </a:p>
                  </a:txBody>
                  <a:tcPr marL="90000" marR="90000" marT="46800" marB="46800" anchor="b"/>
                </a:tc>
                <a:extLst>
                  <a:ext uri="{0D108BD9-81ED-4DB2-BD59-A6C34878D82A}">
                    <a16:rowId xmlns:a16="http://schemas.microsoft.com/office/drawing/2014/main" val="3789332270"/>
                  </a:ext>
                </a:extLst>
              </a:tr>
              <a:tr h="269954">
                <a:tc>
                  <a:txBody>
                    <a:bodyPr/>
                    <a:lstStyle/>
                    <a:p>
                      <a:pPr algn="ctr"/>
                      <a:r>
                        <a:rPr lang="en-GB" sz="14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400" noProof="0" dirty="0">
                          <a:effectLst/>
                          <a:latin typeface="Century Gothic" panose="020B0502020202020204" pitchFamily="34" charset="0"/>
                        </a:rPr>
                        <a:t>toujours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400" dirty="0">
                          <a:effectLst/>
                          <a:latin typeface="Century Gothic" panose="020B0502020202020204" pitchFamily="34" charset="0"/>
                        </a:rPr>
                        <a:t>always</a:t>
                      </a:r>
                    </a:p>
                  </a:txBody>
                  <a:tcPr marL="90000" marR="90000" marT="46800" marB="46800" anchor="b"/>
                </a:tc>
                <a:extLst>
                  <a:ext uri="{0D108BD9-81ED-4DB2-BD59-A6C34878D82A}">
                    <a16:rowId xmlns:a16="http://schemas.microsoft.com/office/drawing/2014/main" val="4129438098"/>
                  </a:ext>
                </a:extLst>
              </a:tr>
            </a:tbl>
          </a:graphicData>
        </a:graphic>
      </p:graphicFrame>
      <p:sp>
        <p:nvSpPr>
          <p:cNvPr id="19" name="Rectangle 18">
            <a:extLst>
              <a:ext uri="{FF2B5EF4-FFF2-40B4-BE49-F238E27FC236}">
                <a16:creationId xmlns:a16="http://schemas.microsoft.com/office/drawing/2014/main" id="{75F72048-DCFB-FD43-BD7A-92F12ACFEAD0}"/>
              </a:ext>
            </a:extLst>
          </p:cNvPr>
          <p:cNvSpPr/>
          <p:nvPr/>
        </p:nvSpPr>
        <p:spPr>
          <a:xfrm>
            <a:off x="166300" y="110384"/>
            <a:ext cx="4746786" cy="92288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pic>
        <p:nvPicPr>
          <p:cNvPr id="4" name="Picture 3" descr="A person leaving a room">
            <a:extLst>
              <a:ext uri="{FF2B5EF4-FFF2-40B4-BE49-F238E27FC236}">
                <a16:creationId xmlns:a16="http://schemas.microsoft.com/office/drawing/2014/main" id="{DCA1AD26-F9A7-F64A-997A-1FB8B5B38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935" y="719083"/>
            <a:ext cx="2213873" cy="2213873"/>
          </a:xfrm>
          <a:prstGeom prst="rect">
            <a:avLst/>
          </a:prstGeom>
        </p:spPr>
      </p:pic>
      <p:pic>
        <p:nvPicPr>
          <p:cNvPr id="6" name="Picture 5" descr="Shelf of books">
            <a:extLst>
              <a:ext uri="{FF2B5EF4-FFF2-40B4-BE49-F238E27FC236}">
                <a16:creationId xmlns:a16="http://schemas.microsoft.com/office/drawing/2014/main" id="{D85A122A-C7C3-5C45-9A71-F05A8E937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100" y="6357630"/>
            <a:ext cx="5127739" cy="2563870"/>
          </a:xfrm>
          <a:prstGeom prst="rect">
            <a:avLst/>
          </a:prstGeom>
        </p:spPr>
      </p:pic>
      <p:sp>
        <p:nvSpPr>
          <p:cNvPr id="13" name="Rounded Rectangle 12">
            <a:extLst>
              <a:ext uri="{FF2B5EF4-FFF2-40B4-BE49-F238E27FC236}">
                <a16:creationId xmlns:a16="http://schemas.microsoft.com/office/drawing/2014/main" id="{5FF68E4C-8CD2-F148-8938-695092C72184}"/>
              </a:ext>
            </a:extLst>
          </p:cNvPr>
          <p:cNvSpPr/>
          <p:nvPr/>
        </p:nvSpPr>
        <p:spPr>
          <a:xfrm>
            <a:off x="5184000" y="7873342"/>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8.3.1.5 &amp; 8.2.2.2</a:t>
            </a:r>
          </a:p>
          <a:p>
            <a:pPr algn="ctr"/>
            <a:endParaRPr lang="en-GB" sz="1400" b="1" dirty="0">
              <a:solidFill>
                <a:srgbClr val="000000"/>
              </a:solidFill>
              <a:latin typeface="Century Gothic" panose="020B0502020202020204" pitchFamily="34" charset="0"/>
            </a:endParaRPr>
          </a:p>
        </p:txBody>
      </p:sp>
      <p:sp>
        <p:nvSpPr>
          <p:cNvPr id="9" name="Rectangle 8">
            <a:extLst>
              <a:ext uri="{FF2B5EF4-FFF2-40B4-BE49-F238E27FC236}">
                <a16:creationId xmlns:a16="http://schemas.microsoft.com/office/drawing/2014/main" id="{25DEEBAF-0D7D-45CA-A868-E6DB02E892C2}"/>
              </a:ext>
            </a:extLst>
          </p:cNvPr>
          <p:cNvSpPr/>
          <p:nvPr/>
        </p:nvSpPr>
        <p:spPr>
          <a:xfrm>
            <a:off x="5050243" y="114122"/>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pic>
        <p:nvPicPr>
          <p:cNvPr id="3" name="Picture 2" descr="QR code">
            <a:extLst>
              <a:ext uri="{FF2B5EF4-FFF2-40B4-BE49-F238E27FC236}">
                <a16:creationId xmlns:a16="http://schemas.microsoft.com/office/drawing/2014/main" id="{E9E7375D-76EB-48DC-916D-CFAE9ECC88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4000" y="6646485"/>
            <a:ext cx="1191006" cy="1191006"/>
          </a:xfrm>
          <a:prstGeom prst="rect">
            <a:avLst/>
          </a:prstGeom>
        </p:spPr>
      </p:pic>
      <p:sp>
        <p:nvSpPr>
          <p:cNvPr id="2" name="Title 1">
            <a:extLst>
              <a:ext uri="{FF2B5EF4-FFF2-40B4-BE49-F238E27FC236}">
                <a16:creationId xmlns:a16="http://schemas.microsoft.com/office/drawing/2014/main" id="{ABE620BF-96CD-2E46-94E5-F444608495FB}"/>
              </a:ext>
            </a:extLst>
          </p:cNvPr>
          <p:cNvSpPr>
            <a:spLocks noGrp="1"/>
          </p:cNvSpPr>
          <p:nvPr>
            <p:ph type="title"/>
          </p:nvPr>
        </p:nvSpPr>
        <p:spPr>
          <a:xfrm>
            <a:off x="166300" y="86320"/>
            <a:ext cx="4746786" cy="979706"/>
          </a:xfrm>
        </p:spPr>
        <p:txBody>
          <a:bodyPr/>
          <a:lstStyle/>
          <a:p>
            <a:pPr rtl="0" eaLnBrk="1" fontAlgn="base" latinLnBrk="0" hangingPunct="1"/>
            <a:r>
              <a:rPr lang="en-GB" sz="2000" b="1" kern="1200" dirty="0">
                <a:solidFill>
                  <a:srgbClr val="FFFFFF"/>
                </a:solidFill>
                <a:effectLst/>
                <a:latin typeface="Century Gothic" panose="020B0502020202020204" pitchFamily="34" charset="0"/>
                <a:ea typeface="+mn-ea"/>
                <a:cs typeface="+mn-cs"/>
              </a:rPr>
              <a:t>Talking about what groups of people did; Talking about what you did and have done</a:t>
            </a:r>
            <a:endParaRPr lang="en-GB" dirty="0">
              <a:effectLst/>
            </a:endParaRPr>
          </a:p>
        </p:txBody>
      </p:sp>
    </p:spTree>
    <p:extLst>
      <p:ext uri="{BB962C8B-B14F-4D97-AF65-F5344CB8AC3E}">
        <p14:creationId xmlns:p14="http://schemas.microsoft.com/office/powerpoint/2010/main" val="501501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0D9706-8C47-D347-ACBA-A15B06384BA4}"/>
              </a:ext>
            </a:extLst>
          </p:cNvPr>
          <p:cNvSpPr/>
          <p:nvPr/>
        </p:nvSpPr>
        <p:spPr>
          <a:xfrm>
            <a:off x="108000" y="1035888"/>
            <a:ext cx="6823152" cy="4278094"/>
          </a:xfrm>
          <a:prstGeom prst="rect">
            <a:avLst/>
          </a:prstGeom>
        </p:spPr>
        <p:txBody>
          <a:bodyPr wrap="square">
            <a:spAutoFit/>
          </a:bodyPr>
          <a:lstStyle/>
          <a:p>
            <a:pPr lvl="0"/>
            <a:r>
              <a:rPr lang="en-GB" sz="1600" dirty="0">
                <a:latin typeface="Century Gothic" panose="020F0302020204030204"/>
              </a:rPr>
              <a:t>The </a:t>
            </a:r>
            <a:r>
              <a:rPr lang="en-GB" sz="1600" b="1" dirty="0">
                <a:latin typeface="Century Gothic" panose="020F0302020204030204"/>
              </a:rPr>
              <a:t>French perfect tense </a:t>
            </a:r>
            <a:r>
              <a:rPr lang="en-GB" sz="1600" dirty="0">
                <a:latin typeface="Century Gothic" panose="020F0302020204030204"/>
              </a:rPr>
              <a:t>has two equivalent tenses in English: </a:t>
            </a:r>
          </a:p>
          <a:p>
            <a:pPr lvl="0"/>
            <a:endParaRPr lang="en-GB" sz="1600" dirty="0">
              <a:latin typeface="Century Gothic" panose="020F0302020204030204"/>
            </a:endParaRPr>
          </a:p>
          <a:p>
            <a:pPr lvl="0"/>
            <a:r>
              <a:rPr lang="en-GB" sz="1600" dirty="0" err="1">
                <a:latin typeface="Century Gothic" panose="020F0302020204030204"/>
              </a:rPr>
              <a:t>J’</a:t>
            </a:r>
            <a:r>
              <a:rPr lang="en-GB" sz="1600" b="1" dirty="0" err="1">
                <a:latin typeface="Century Gothic" panose="020F0302020204030204"/>
              </a:rPr>
              <a:t>ai</a:t>
            </a:r>
            <a:r>
              <a:rPr lang="en-GB" sz="1600" b="1" dirty="0">
                <a:latin typeface="Century Gothic" panose="020F0302020204030204"/>
              </a:rPr>
              <a:t> fait </a:t>
            </a:r>
            <a:r>
              <a:rPr lang="en-GB" sz="1600" dirty="0">
                <a:latin typeface="Century Gothic" panose="020F0302020204030204"/>
              </a:rPr>
              <a:t>la </a:t>
            </a:r>
            <a:r>
              <a:rPr lang="en-GB" sz="1600" dirty="0" err="1">
                <a:latin typeface="Century Gothic" panose="020F0302020204030204"/>
              </a:rPr>
              <a:t>tâche</a:t>
            </a:r>
            <a:r>
              <a:rPr lang="en-GB" sz="1600" dirty="0">
                <a:latin typeface="Century Gothic" panose="020F0302020204030204"/>
              </a:rPr>
              <a:t>.	           I </a:t>
            </a:r>
            <a:r>
              <a:rPr lang="en-GB" sz="1600" b="1" dirty="0">
                <a:latin typeface="Century Gothic" panose="020F0302020204030204"/>
              </a:rPr>
              <a:t>did</a:t>
            </a:r>
            <a:r>
              <a:rPr lang="en-GB" sz="1600" dirty="0">
                <a:latin typeface="Century Gothic" panose="020F0302020204030204"/>
              </a:rPr>
              <a:t> the task (</a:t>
            </a:r>
            <a:r>
              <a:rPr lang="en-GB" sz="1600" b="1" dirty="0">
                <a:latin typeface="Century Gothic" panose="020F0302020204030204"/>
              </a:rPr>
              <a:t>simple past</a:t>
            </a:r>
            <a:r>
              <a:rPr lang="en-GB" sz="1600" dirty="0">
                <a:latin typeface="Century Gothic" panose="020F0302020204030204"/>
              </a:rPr>
              <a:t>)</a:t>
            </a:r>
            <a:br>
              <a:rPr lang="en-GB" sz="1600" dirty="0">
                <a:latin typeface="Century Gothic" panose="020F0302020204030204"/>
              </a:rPr>
            </a:br>
            <a:r>
              <a:rPr lang="en-GB" sz="1600" dirty="0">
                <a:latin typeface="Century Gothic" panose="020F0302020204030204"/>
              </a:rPr>
              <a:t>		           I </a:t>
            </a:r>
            <a:r>
              <a:rPr lang="en-GB" sz="1600" b="1" dirty="0">
                <a:latin typeface="Century Gothic" panose="020F0302020204030204"/>
              </a:rPr>
              <a:t>have done </a:t>
            </a:r>
            <a:r>
              <a:rPr lang="en-GB" sz="1600" dirty="0">
                <a:latin typeface="Century Gothic" panose="020F0302020204030204"/>
              </a:rPr>
              <a:t>the task (</a:t>
            </a:r>
            <a:r>
              <a:rPr lang="en-GB" sz="1600" b="1" dirty="0">
                <a:latin typeface="Century Gothic" panose="020F0302020204030204"/>
              </a:rPr>
              <a:t>present perfect</a:t>
            </a:r>
            <a:r>
              <a:rPr lang="en-GB" sz="1600" dirty="0">
                <a:latin typeface="Century Gothic" panose="020F0302020204030204"/>
              </a:rPr>
              <a:t>)</a:t>
            </a:r>
            <a:endParaRPr lang="en-GB" sz="1600" baseline="-25000" dirty="0">
              <a:latin typeface="Century Gothic" panose="020F0302020204030204"/>
            </a:endParaRPr>
          </a:p>
          <a:p>
            <a:pPr lvl="0"/>
            <a:endParaRPr lang="en-GB" sz="1600" dirty="0">
              <a:latin typeface="Century Gothic" panose="020F0302020204030204"/>
            </a:endParaRPr>
          </a:p>
          <a:p>
            <a:r>
              <a:rPr lang="en-GB" sz="1600" dirty="0">
                <a:latin typeface="Century Gothic" panose="020F0302020204030204"/>
              </a:rPr>
              <a:t>We use the </a:t>
            </a:r>
            <a:r>
              <a:rPr lang="en-GB" sz="1600" b="1" dirty="0">
                <a:latin typeface="Century Gothic" panose="020F0302020204030204"/>
              </a:rPr>
              <a:t>simple past </a:t>
            </a:r>
            <a:r>
              <a:rPr lang="en-GB" sz="1600" dirty="0">
                <a:latin typeface="Century Gothic" panose="020F0302020204030204"/>
              </a:rPr>
              <a:t>when we know </a:t>
            </a:r>
            <a:r>
              <a:rPr lang="en-GB" sz="1600" b="1" dirty="0">
                <a:latin typeface="Century Gothic" panose="020F0302020204030204"/>
              </a:rPr>
              <a:t>the specific time </a:t>
            </a:r>
            <a:r>
              <a:rPr lang="en-GB" sz="1600" dirty="0">
                <a:latin typeface="Century Gothic" panose="020F0302020204030204"/>
              </a:rPr>
              <a:t>at which something happened (day, month, year):</a:t>
            </a:r>
          </a:p>
          <a:p>
            <a:endParaRPr lang="en-GB" sz="1600" dirty="0">
              <a:latin typeface="Century Gothic" panose="020F0302020204030204"/>
            </a:endParaRPr>
          </a:p>
          <a:p>
            <a:pPr lvl="0"/>
            <a:r>
              <a:rPr lang="en-GB" sz="1600" dirty="0" err="1">
                <a:latin typeface="Century Gothic" panose="020F0302020204030204"/>
              </a:rPr>
              <a:t>J’</a:t>
            </a:r>
            <a:r>
              <a:rPr lang="en-GB" sz="1600" b="1" dirty="0" err="1">
                <a:latin typeface="Century Gothic" panose="020F0302020204030204"/>
              </a:rPr>
              <a:t>ai</a:t>
            </a:r>
            <a:r>
              <a:rPr lang="en-GB" sz="1600" b="1" dirty="0">
                <a:latin typeface="Century Gothic" panose="020F0302020204030204"/>
              </a:rPr>
              <a:t> fait </a:t>
            </a:r>
            <a:r>
              <a:rPr lang="en-GB" sz="1600" dirty="0">
                <a:latin typeface="Century Gothic" panose="020F0302020204030204"/>
              </a:rPr>
              <a:t>la </a:t>
            </a:r>
            <a:r>
              <a:rPr lang="en-GB" sz="1600" dirty="0" err="1">
                <a:latin typeface="Century Gothic" panose="020F0302020204030204"/>
              </a:rPr>
              <a:t>tâche</a:t>
            </a:r>
            <a:r>
              <a:rPr lang="en-GB" sz="1600" dirty="0">
                <a:latin typeface="Century Gothic" panose="020F0302020204030204"/>
              </a:rPr>
              <a:t> </a:t>
            </a:r>
            <a:r>
              <a:rPr lang="en-GB" sz="1600" b="1" dirty="0" err="1">
                <a:latin typeface="Century Gothic" panose="020F0302020204030204"/>
              </a:rPr>
              <a:t>hier</a:t>
            </a:r>
            <a:r>
              <a:rPr lang="en-GB" sz="1600" dirty="0">
                <a:latin typeface="Century Gothic" panose="020F0302020204030204"/>
              </a:rPr>
              <a:t>.       I </a:t>
            </a:r>
            <a:r>
              <a:rPr lang="en-GB" sz="1600" b="1" dirty="0">
                <a:latin typeface="Century Gothic" panose="020F0302020204030204"/>
              </a:rPr>
              <a:t>did</a:t>
            </a:r>
            <a:r>
              <a:rPr lang="en-GB" sz="1600" dirty="0">
                <a:latin typeface="Century Gothic" panose="020F0302020204030204"/>
              </a:rPr>
              <a:t> the task </a:t>
            </a:r>
            <a:r>
              <a:rPr lang="en-GB" sz="1600" b="1" dirty="0">
                <a:latin typeface="Century Gothic" panose="020F0302020204030204"/>
              </a:rPr>
              <a:t>yesterday</a:t>
            </a:r>
            <a:r>
              <a:rPr lang="en-GB" sz="1600" dirty="0">
                <a:latin typeface="Century Gothic" panose="020F0302020204030204"/>
              </a:rPr>
              <a:t>. </a:t>
            </a:r>
          </a:p>
          <a:p>
            <a:pPr lvl="0"/>
            <a:endParaRPr lang="en-GB" sz="1600" dirty="0">
              <a:latin typeface="Century Gothic" panose="020F0302020204030204"/>
            </a:endParaRPr>
          </a:p>
          <a:p>
            <a:pPr lvl="0"/>
            <a:r>
              <a:rPr lang="en-GB" sz="1600" dirty="0">
                <a:latin typeface="Century Gothic" panose="020F0302020204030204"/>
              </a:rPr>
              <a:t>When we </a:t>
            </a:r>
            <a:r>
              <a:rPr lang="en-GB" sz="1600" b="1" dirty="0">
                <a:latin typeface="Century Gothic" panose="020F0302020204030204"/>
              </a:rPr>
              <a:t>don’t know the specific time, </a:t>
            </a:r>
            <a:r>
              <a:rPr lang="en-GB" sz="1600" dirty="0">
                <a:latin typeface="Century Gothic" panose="020F0302020204030204"/>
              </a:rPr>
              <a:t>we can use either the </a:t>
            </a:r>
            <a:r>
              <a:rPr lang="en-GB" sz="1600" b="1" dirty="0">
                <a:latin typeface="Century Gothic" panose="020F0302020204030204"/>
              </a:rPr>
              <a:t>present perfect </a:t>
            </a:r>
            <a:r>
              <a:rPr lang="en-GB" sz="1600" dirty="0">
                <a:latin typeface="Century Gothic" panose="020F0302020204030204"/>
              </a:rPr>
              <a:t>or the </a:t>
            </a:r>
            <a:r>
              <a:rPr lang="en-GB" sz="1600" b="1" dirty="0">
                <a:latin typeface="Century Gothic" panose="020F0302020204030204"/>
              </a:rPr>
              <a:t>simple past</a:t>
            </a:r>
            <a:r>
              <a:rPr lang="en-GB" sz="1600" dirty="0">
                <a:latin typeface="Century Gothic" panose="020F0302020204030204"/>
              </a:rPr>
              <a:t>.  </a:t>
            </a:r>
          </a:p>
          <a:p>
            <a:pPr lvl="0"/>
            <a:endParaRPr lang="en-GB" sz="1600" dirty="0">
              <a:latin typeface="Century Gothic" panose="020F0302020204030204"/>
            </a:endParaRPr>
          </a:p>
          <a:p>
            <a:pPr lvl="0"/>
            <a:r>
              <a:rPr lang="en-GB" sz="1600" dirty="0">
                <a:latin typeface="Century Gothic" panose="020F0302020204030204"/>
              </a:rPr>
              <a:t>Il </a:t>
            </a:r>
            <a:r>
              <a:rPr lang="en-GB" sz="1600" b="1" dirty="0">
                <a:latin typeface="Century Gothic" panose="020F0302020204030204"/>
              </a:rPr>
              <a:t>a fait </a:t>
            </a:r>
            <a:r>
              <a:rPr lang="en-GB" sz="1600" dirty="0">
                <a:latin typeface="Century Gothic" panose="020F0302020204030204"/>
              </a:rPr>
              <a:t>la </a:t>
            </a:r>
            <a:r>
              <a:rPr lang="en-GB" sz="1600" dirty="0" err="1">
                <a:latin typeface="Century Gothic" panose="020F0302020204030204"/>
              </a:rPr>
              <a:t>tâche</a:t>
            </a:r>
            <a:r>
              <a:rPr lang="en-GB" sz="1600" dirty="0">
                <a:latin typeface="Century Gothic" panose="020F0302020204030204"/>
              </a:rPr>
              <a:t> </a:t>
            </a:r>
            <a:r>
              <a:rPr lang="en-GB" sz="1600" dirty="0" err="1">
                <a:latin typeface="Century Gothic" panose="020F0302020204030204"/>
              </a:rPr>
              <a:t>ici</a:t>
            </a:r>
            <a:r>
              <a:rPr lang="en-GB" sz="1600" dirty="0">
                <a:latin typeface="Century Gothic" panose="020F0302020204030204"/>
              </a:rPr>
              <a:t>.           He </a:t>
            </a:r>
            <a:r>
              <a:rPr lang="en-GB" sz="1600" b="1" dirty="0">
                <a:latin typeface="Century Gothic" panose="020F0302020204030204"/>
              </a:rPr>
              <a:t>did</a:t>
            </a:r>
            <a:r>
              <a:rPr lang="en-GB" sz="1600" dirty="0">
                <a:latin typeface="Century Gothic" panose="020F0302020204030204"/>
              </a:rPr>
              <a:t> the task here. (</a:t>
            </a:r>
            <a:r>
              <a:rPr lang="en-GB" sz="1600" b="1" dirty="0">
                <a:latin typeface="Century Gothic" panose="020F0302020204030204"/>
              </a:rPr>
              <a:t>simple past</a:t>
            </a:r>
            <a:r>
              <a:rPr lang="en-GB" sz="1600" dirty="0">
                <a:latin typeface="Century Gothic" panose="020F0302020204030204"/>
              </a:rPr>
              <a:t>)</a:t>
            </a:r>
          </a:p>
          <a:p>
            <a:pPr lvl="0"/>
            <a:r>
              <a:rPr lang="en-GB" sz="1600" dirty="0">
                <a:latin typeface="Century Gothic" panose="020F0302020204030204"/>
              </a:rPr>
              <a:t>		            He’</a:t>
            </a:r>
            <a:r>
              <a:rPr lang="en-GB" sz="1600" b="1" dirty="0">
                <a:latin typeface="Century Gothic" panose="020F0302020204030204"/>
              </a:rPr>
              <a:t>s</a:t>
            </a:r>
            <a:r>
              <a:rPr lang="en-GB" sz="1600" dirty="0">
                <a:latin typeface="Century Gothic" panose="020F0302020204030204"/>
              </a:rPr>
              <a:t> </a:t>
            </a:r>
            <a:r>
              <a:rPr lang="en-GB" sz="1600" b="1" dirty="0">
                <a:latin typeface="Century Gothic" panose="020F0302020204030204"/>
              </a:rPr>
              <a:t>done </a:t>
            </a:r>
            <a:r>
              <a:rPr lang="en-GB" sz="1600" dirty="0">
                <a:latin typeface="Century Gothic" panose="020F0302020204030204"/>
              </a:rPr>
              <a:t>the task here. (</a:t>
            </a:r>
            <a:r>
              <a:rPr lang="en-GB" sz="1600" b="1" dirty="0">
                <a:latin typeface="Century Gothic" panose="020F0302020204030204"/>
              </a:rPr>
              <a:t>present perfect</a:t>
            </a:r>
            <a:r>
              <a:rPr lang="en-GB" sz="1600" dirty="0">
                <a:latin typeface="Century Gothic" panose="020F0302020204030204"/>
              </a:rPr>
              <a:t>)</a:t>
            </a:r>
          </a:p>
          <a:p>
            <a:pPr lvl="0"/>
            <a:endParaRPr lang="en-GB" sz="1600" dirty="0">
              <a:latin typeface="Century Gothic" panose="020F0302020204030204"/>
            </a:endParaRPr>
          </a:p>
          <a:p>
            <a:pPr lvl="0"/>
            <a:r>
              <a:rPr lang="en-GB" sz="1600" dirty="0">
                <a:latin typeface="Century Gothic" panose="020F0302020204030204"/>
              </a:rPr>
              <a:t>In French, we use the </a:t>
            </a:r>
            <a:r>
              <a:rPr lang="en-GB" sz="1600" b="1" dirty="0">
                <a:latin typeface="Century Gothic" panose="020F0302020204030204"/>
              </a:rPr>
              <a:t>same tense </a:t>
            </a:r>
            <a:r>
              <a:rPr lang="en-GB" sz="1600" dirty="0">
                <a:latin typeface="Century Gothic" panose="020F0302020204030204"/>
              </a:rPr>
              <a:t>for </a:t>
            </a:r>
            <a:r>
              <a:rPr lang="en-GB" sz="1600" b="1" dirty="0">
                <a:latin typeface="Century Gothic" panose="020F0302020204030204"/>
              </a:rPr>
              <a:t>both situations</a:t>
            </a:r>
            <a:r>
              <a:rPr lang="en-GB" sz="1600" dirty="0">
                <a:latin typeface="Century Gothic" panose="020F0302020204030204"/>
              </a:rPr>
              <a:t>.</a:t>
            </a: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69</a:t>
            </a:r>
          </a:p>
        </p:txBody>
      </p:sp>
      <p:sp>
        <p:nvSpPr>
          <p:cNvPr id="14" name="Rectangle 13" descr="Grey rectangle with text: T3.2 Semaine 5">
            <a:extLst>
              <a:ext uri="{FF2B5EF4-FFF2-40B4-BE49-F238E27FC236}">
                <a16:creationId xmlns:a16="http://schemas.microsoft.com/office/drawing/2014/main" id="{81D683C8-10C7-F648-BEEB-A24C4621B92E}"/>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15" name="Rectangle 14">
            <a:extLst>
              <a:ext uri="{FF2B5EF4-FFF2-40B4-BE49-F238E27FC236}">
                <a16:creationId xmlns:a16="http://schemas.microsoft.com/office/drawing/2014/main" id="{B01C4DE3-1033-F943-81CF-DDBDFAC3CC23}"/>
              </a:ext>
            </a:extLst>
          </p:cNvPr>
          <p:cNvSpPr/>
          <p:nvPr/>
        </p:nvSpPr>
        <p:spPr>
          <a:xfrm>
            <a:off x="5013176"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20" name="Title 7">
            <a:extLst>
              <a:ext uri="{FF2B5EF4-FFF2-40B4-BE49-F238E27FC236}">
                <a16:creationId xmlns:a16="http://schemas.microsoft.com/office/drawing/2014/main" id="{A9239D81-E1E2-4546-B17B-5759255C7C09}"/>
              </a:ext>
            </a:extLst>
          </p:cNvPr>
          <p:cNvSpPr>
            <a:spLocks noGrp="1"/>
          </p:cNvSpPr>
          <p:nvPr>
            <p:ph type="title"/>
          </p:nvPr>
        </p:nvSpPr>
        <p:spPr>
          <a:xfrm>
            <a:off x="108000" y="144000"/>
            <a:ext cx="2091458" cy="411815"/>
          </a:xfrm>
        </p:spPr>
        <p:txBody>
          <a:bodyPr/>
          <a:lstStyle/>
          <a:p>
            <a:r>
              <a:rPr lang="en-GB" sz="2000" b="1" dirty="0">
                <a:solidFill>
                  <a:schemeClr val="bg1"/>
                </a:solidFill>
                <a:latin typeface="Century Gothic" panose="020B0502020202020204" pitchFamily="34" charset="0"/>
              </a:rPr>
              <a:t>T3.2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5</a:t>
            </a:r>
            <a:endParaRPr lang="en-US" sz="2000" dirty="0">
              <a:solidFill>
                <a:schemeClr val="bg1"/>
              </a:solidFill>
            </a:endParaRPr>
          </a:p>
        </p:txBody>
      </p:sp>
      <p:sp>
        <p:nvSpPr>
          <p:cNvPr id="6" name="Rectangle 5">
            <a:extLst>
              <a:ext uri="{FF2B5EF4-FFF2-40B4-BE49-F238E27FC236}">
                <a16:creationId xmlns:a16="http://schemas.microsoft.com/office/drawing/2014/main" id="{7F1F9779-CB53-904B-848E-EC463B10B4CE}"/>
              </a:ext>
            </a:extLst>
          </p:cNvPr>
          <p:cNvSpPr/>
          <p:nvPr/>
        </p:nvSpPr>
        <p:spPr>
          <a:xfrm>
            <a:off x="112466" y="5468033"/>
            <a:ext cx="2302233"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Adverb</a:t>
            </a:r>
            <a:r>
              <a:rPr lang="fr-FR" b="1" dirty="0">
                <a:solidFill>
                  <a:srgbClr val="000000"/>
                </a:solidFill>
                <a:latin typeface="Century Gothic" panose="020B0502020202020204" pitchFamily="34" charset="0"/>
              </a:rPr>
              <a:t> placement</a:t>
            </a:r>
            <a:endParaRPr lang="en-GB" i="1" dirty="0">
              <a:solidFill>
                <a:srgbClr val="000000"/>
              </a:solidFill>
              <a:latin typeface="Century Gothic" panose="020B0502020202020204" pitchFamily="34" charset="0"/>
            </a:endParaRPr>
          </a:p>
        </p:txBody>
      </p:sp>
      <p:sp>
        <p:nvSpPr>
          <p:cNvPr id="7" name="Rectangle 6">
            <a:extLst>
              <a:ext uri="{FF2B5EF4-FFF2-40B4-BE49-F238E27FC236}">
                <a16:creationId xmlns:a16="http://schemas.microsoft.com/office/drawing/2014/main" id="{687D670E-0C5D-A04A-B739-4DAFA72D0166}"/>
              </a:ext>
            </a:extLst>
          </p:cNvPr>
          <p:cNvSpPr/>
          <p:nvPr/>
        </p:nvSpPr>
        <p:spPr>
          <a:xfrm>
            <a:off x="108000" y="5837365"/>
            <a:ext cx="6676200" cy="3170099"/>
          </a:xfrm>
          <a:prstGeom prst="rect">
            <a:avLst/>
          </a:prstGeom>
        </p:spPr>
        <p:txBody>
          <a:bodyPr wrap="square">
            <a:spAutoFit/>
          </a:bodyPr>
          <a:lstStyle/>
          <a:p>
            <a:pPr lvl="0"/>
            <a:r>
              <a:rPr lang="en-GB" sz="1600" dirty="0">
                <a:latin typeface="Century Gothic" panose="020F0302020204030204"/>
              </a:rPr>
              <a:t>As you know, adverbs that tell us </a:t>
            </a:r>
            <a:r>
              <a:rPr lang="en-GB" sz="1600" b="1" dirty="0">
                <a:latin typeface="Century Gothic" panose="020F0302020204030204"/>
              </a:rPr>
              <a:t>when</a:t>
            </a:r>
            <a:r>
              <a:rPr lang="en-GB" sz="1600" dirty="0">
                <a:latin typeface="Century Gothic" panose="020F0302020204030204"/>
              </a:rPr>
              <a:t> or </a:t>
            </a:r>
            <a:r>
              <a:rPr lang="en-GB" sz="1600" b="1" dirty="0">
                <a:latin typeface="Century Gothic" panose="020F0302020204030204"/>
              </a:rPr>
              <a:t>where</a:t>
            </a:r>
            <a:r>
              <a:rPr lang="en-GB" sz="1600" dirty="0">
                <a:latin typeface="Century Gothic" panose="020F0302020204030204"/>
              </a:rPr>
              <a:t> something happens normally come at the beginning or end of sentences:</a:t>
            </a:r>
          </a:p>
          <a:p>
            <a:pPr lvl="0"/>
            <a:endParaRPr lang="en-GB" sz="1000" dirty="0">
              <a:latin typeface="Century Gothic" panose="020F0302020204030204"/>
            </a:endParaRPr>
          </a:p>
          <a:p>
            <a:pPr lvl="0"/>
            <a:r>
              <a:rPr lang="fr-FR" sz="1600" dirty="0">
                <a:latin typeface="Century Gothic" panose="020F0302020204030204"/>
              </a:rPr>
              <a:t>J’ai commencé la tâche </a:t>
            </a:r>
            <a:r>
              <a:rPr lang="fr-FR" sz="1600" b="1" dirty="0">
                <a:latin typeface="Century Gothic" panose="020F0302020204030204"/>
              </a:rPr>
              <a:t>hier</a:t>
            </a:r>
            <a:r>
              <a:rPr lang="fr-FR" sz="1600" dirty="0">
                <a:latin typeface="Century Gothic" panose="020F0302020204030204"/>
              </a:rPr>
              <a:t>. 	I </a:t>
            </a:r>
            <a:r>
              <a:rPr lang="fr-FR" sz="1600" dirty="0" err="1">
                <a:latin typeface="Century Gothic" panose="020F0302020204030204"/>
              </a:rPr>
              <a:t>started</a:t>
            </a:r>
            <a:r>
              <a:rPr lang="fr-FR" sz="1600" dirty="0">
                <a:latin typeface="Century Gothic" panose="020F0302020204030204"/>
              </a:rPr>
              <a:t> the </a:t>
            </a:r>
            <a:r>
              <a:rPr lang="fr-FR" sz="1600" dirty="0" err="1">
                <a:latin typeface="Century Gothic" panose="020F0302020204030204"/>
              </a:rPr>
              <a:t>task</a:t>
            </a:r>
            <a:r>
              <a:rPr lang="fr-FR" sz="1600" dirty="0">
                <a:latin typeface="Century Gothic" panose="020F0302020204030204"/>
              </a:rPr>
              <a:t> </a:t>
            </a:r>
            <a:r>
              <a:rPr lang="fr-FR" sz="1600" b="1" dirty="0" err="1">
                <a:latin typeface="Century Gothic" panose="020F0302020204030204"/>
              </a:rPr>
              <a:t>yesterday</a:t>
            </a:r>
            <a:r>
              <a:rPr lang="fr-FR" sz="1600" dirty="0">
                <a:latin typeface="Century Gothic" panose="020F0302020204030204"/>
              </a:rPr>
              <a:t>.</a:t>
            </a:r>
          </a:p>
          <a:p>
            <a:pPr lvl="0"/>
            <a:endParaRPr lang="fr-FR" sz="1000" dirty="0">
              <a:latin typeface="Century Gothic" panose="020F0302020204030204"/>
            </a:endParaRPr>
          </a:p>
          <a:p>
            <a:pPr lvl="0"/>
            <a:endParaRPr lang="fr-FR" sz="1000" dirty="0">
              <a:latin typeface="Century Gothic" panose="020F0302020204030204"/>
            </a:endParaRPr>
          </a:p>
          <a:p>
            <a:pPr lvl="0"/>
            <a:r>
              <a:rPr lang="en-GB" sz="1600" dirty="0">
                <a:latin typeface="Century Gothic" panose="020F0302020204030204"/>
              </a:rPr>
              <a:t>Adverbs that tell us </a:t>
            </a:r>
            <a:r>
              <a:rPr lang="en-GB" sz="1600" b="1" dirty="0">
                <a:latin typeface="Century Gothic" panose="020F0302020204030204"/>
              </a:rPr>
              <a:t>how </a:t>
            </a:r>
            <a:r>
              <a:rPr lang="en-GB" sz="1600" dirty="0">
                <a:latin typeface="Century Gothic" panose="020F0302020204030204"/>
              </a:rPr>
              <a:t>or </a:t>
            </a:r>
            <a:r>
              <a:rPr lang="en-GB" sz="1600" b="1" dirty="0">
                <a:latin typeface="Century Gothic" panose="020F0302020204030204"/>
              </a:rPr>
              <a:t>how often </a:t>
            </a:r>
            <a:r>
              <a:rPr lang="en-GB" sz="1600" dirty="0">
                <a:latin typeface="Century Gothic" panose="020F0302020204030204"/>
              </a:rPr>
              <a:t>something happens normally come </a:t>
            </a:r>
            <a:r>
              <a:rPr lang="en-GB" sz="1600" b="1" dirty="0">
                <a:latin typeface="Century Gothic" panose="020F0302020204030204"/>
              </a:rPr>
              <a:t>after the verb in short form.</a:t>
            </a:r>
          </a:p>
          <a:p>
            <a:pPr lvl="0"/>
            <a:endParaRPr lang="en-GB" sz="1600" b="1" dirty="0">
              <a:latin typeface="Century Gothic" panose="020F0302020204030204"/>
            </a:endParaRPr>
          </a:p>
          <a:p>
            <a:pPr lvl="0"/>
            <a:r>
              <a:rPr lang="en-GB" sz="1600" dirty="0">
                <a:latin typeface="Century Gothic" panose="020F0302020204030204"/>
              </a:rPr>
              <a:t>This means they </a:t>
            </a:r>
            <a:r>
              <a:rPr lang="en-GB" sz="1600" b="1" dirty="0">
                <a:latin typeface="Century Gothic" panose="020F0302020204030204"/>
              </a:rPr>
              <a:t>split up the form of </a:t>
            </a:r>
            <a:r>
              <a:rPr lang="en-GB" sz="1600" b="1" i="1" dirty="0" err="1">
                <a:latin typeface="Century Gothic" panose="020F0302020204030204"/>
              </a:rPr>
              <a:t>avoir</a:t>
            </a:r>
            <a:r>
              <a:rPr lang="en-GB" sz="1600" b="1" i="1" dirty="0">
                <a:latin typeface="Century Gothic" panose="020F0302020204030204"/>
              </a:rPr>
              <a:t> </a:t>
            </a:r>
            <a:r>
              <a:rPr lang="en-GB" sz="1600" dirty="0">
                <a:latin typeface="Century Gothic" panose="020F0302020204030204"/>
              </a:rPr>
              <a:t>and </a:t>
            </a:r>
            <a:r>
              <a:rPr lang="en-GB" sz="1600" b="1" dirty="0">
                <a:latin typeface="Century Gothic" panose="020F0302020204030204"/>
              </a:rPr>
              <a:t>the past participle </a:t>
            </a:r>
            <a:r>
              <a:rPr lang="en-GB" sz="1600" dirty="0">
                <a:latin typeface="Century Gothic" panose="020F0302020204030204"/>
              </a:rPr>
              <a:t>in the </a:t>
            </a:r>
            <a:r>
              <a:rPr lang="en-GB" sz="1600" b="1" dirty="0">
                <a:latin typeface="Century Gothic" panose="020F0302020204030204"/>
              </a:rPr>
              <a:t>perfect tense. </a:t>
            </a:r>
          </a:p>
          <a:p>
            <a:pPr lvl="0"/>
            <a:endParaRPr lang="en-GB" sz="1000" dirty="0">
              <a:latin typeface="Century Gothic" panose="020F0302020204030204"/>
            </a:endParaRPr>
          </a:p>
          <a:p>
            <a:pPr lvl="0"/>
            <a:r>
              <a:rPr lang="fr-FR" sz="1600" dirty="0">
                <a:latin typeface="Century Gothic" panose="020F0302020204030204"/>
              </a:rPr>
              <a:t>Il a </a:t>
            </a:r>
            <a:r>
              <a:rPr lang="fr-FR" sz="1600" b="1" dirty="0">
                <a:latin typeface="Century Gothic" panose="020F0302020204030204"/>
              </a:rPr>
              <a:t>vite</a:t>
            </a:r>
            <a:r>
              <a:rPr lang="fr-FR" sz="1600" dirty="0">
                <a:latin typeface="Century Gothic" panose="020F0302020204030204"/>
              </a:rPr>
              <a:t> quitté la salle.       He </a:t>
            </a:r>
            <a:r>
              <a:rPr lang="fr-FR" sz="1600" b="1" dirty="0" err="1">
                <a:latin typeface="Century Gothic" panose="020F0302020204030204"/>
              </a:rPr>
              <a:t>quickly</a:t>
            </a:r>
            <a:r>
              <a:rPr lang="fr-FR" sz="1600" dirty="0">
                <a:latin typeface="Century Gothic" panose="020F0302020204030204"/>
              </a:rPr>
              <a:t> </a:t>
            </a:r>
            <a:r>
              <a:rPr lang="fr-FR" sz="1600" b="1" dirty="0" err="1">
                <a:latin typeface="Century Gothic" panose="020F0302020204030204"/>
              </a:rPr>
              <a:t>left</a:t>
            </a:r>
            <a:r>
              <a:rPr lang="fr-FR" sz="1600" dirty="0">
                <a:latin typeface="Century Gothic" panose="020F0302020204030204"/>
              </a:rPr>
              <a:t> the room. </a:t>
            </a:r>
          </a:p>
          <a:p>
            <a:pPr lvl="0"/>
            <a:r>
              <a:rPr lang="fr-FR" sz="1600" dirty="0">
                <a:latin typeface="Century Gothic" panose="020F0302020204030204"/>
              </a:rPr>
              <a:t>		            He </a:t>
            </a:r>
            <a:r>
              <a:rPr lang="fr-FR" sz="1600" b="1" dirty="0">
                <a:latin typeface="Century Gothic" panose="020F0302020204030204"/>
              </a:rPr>
              <a:t>has </a:t>
            </a:r>
            <a:r>
              <a:rPr lang="fr-FR" sz="1600" b="1" dirty="0" err="1">
                <a:latin typeface="Century Gothic" panose="020F0302020204030204"/>
              </a:rPr>
              <a:t>quickly</a:t>
            </a:r>
            <a:r>
              <a:rPr lang="fr-FR" sz="1600" b="1" dirty="0">
                <a:latin typeface="Century Gothic" panose="020F0302020204030204"/>
              </a:rPr>
              <a:t> </a:t>
            </a:r>
            <a:r>
              <a:rPr lang="fr-FR" sz="1600" b="1" dirty="0" err="1">
                <a:latin typeface="Century Gothic" panose="020F0302020204030204"/>
              </a:rPr>
              <a:t>left</a:t>
            </a:r>
            <a:r>
              <a:rPr lang="fr-FR" sz="1600" dirty="0">
                <a:latin typeface="Century Gothic" panose="020F0302020204030204"/>
              </a:rPr>
              <a:t> the room.</a:t>
            </a:r>
          </a:p>
        </p:txBody>
      </p:sp>
      <p:pic>
        <p:nvPicPr>
          <p:cNvPr id="10" name="Picture 9" descr="Person leaving a room">
            <a:extLst>
              <a:ext uri="{FF2B5EF4-FFF2-40B4-BE49-F238E27FC236}">
                <a16:creationId xmlns:a16="http://schemas.microsoft.com/office/drawing/2014/main" id="{6EA439E3-88B2-6F41-84DC-1845FCEEB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396" y="7864188"/>
            <a:ext cx="1057312" cy="1057312"/>
          </a:xfrm>
          <a:prstGeom prst="rect">
            <a:avLst/>
          </a:prstGeom>
        </p:spPr>
      </p:pic>
      <p:sp>
        <p:nvSpPr>
          <p:cNvPr id="12" name="Rectangle 11">
            <a:extLst>
              <a:ext uri="{FF2B5EF4-FFF2-40B4-BE49-F238E27FC236}">
                <a16:creationId xmlns:a16="http://schemas.microsoft.com/office/drawing/2014/main" id="{5B365A38-AAC4-464A-B65F-492E29A386D3}"/>
              </a:ext>
            </a:extLst>
          </p:cNvPr>
          <p:cNvSpPr/>
          <p:nvPr/>
        </p:nvSpPr>
        <p:spPr>
          <a:xfrm>
            <a:off x="108000" y="674014"/>
            <a:ext cx="3414717"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Present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perfect</a:t>
            </a:r>
            <a:r>
              <a:rPr lang="fr-FR" b="1" dirty="0">
                <a:solidFill>
                  <a:srgbClr val="000000"/>
                </a:solidFill>
                <a:latin typeface="Century Gothic" panose="020B0502020202020204" pitchFamily="34" charset="0"/>
              </a:rPr>
              <a:t> vs simple </a:t>
            </a:r>
            <a:r>
              <a:rPr lang="fr-FR" b="1" dirty="0" err="1">
                <a:solidFill>
                  <a:srgbClr val="000000"/>
                </a:solidFill>
                <a:latin typeface="Century Gothic" panose="020B0502020202020204" pitchFamily="34" charset="0"/>
              </a:rPr>
              <a:t>past</a:t>
            </a:r>
            <a:endParaRPr lang="en-GB" i="1"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585677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3.2 Semaine 6">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6</a:t>
            </a:r>
            <a:endParaRPr lang="en-US" sz="2000" dirty="0">
              <a:solidFill>
                <a:schemeClr val="bg1"/>
              </a:solidFill>
            </a:endParaRPr>
          </a:p>
        </p:txBody>
      </p:sp>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70</a:t>
            </a:r>
          </a:p>
        </p:txBody>
      </p:sp>
      <p:sp>
        <p:nvSpPr>
          <p:cNvPr id="35" name="Rectangle 34">
            <a:extLst>
              <a:ext uri="{FF2B5EF4-FFF2-40B4-BE49-F238E27FC236}">
                <a16:creationId xmlns:a16="http://schemas.microsoft.com/office/drawing/2014/main" id="{033FA656-AED3-A944-9EBB-F84AF5CB196F}"/>
              </a:ext>
            </a:extLst>
          </p:cNvPr>
          <p:cNvSpPr/>
          <p:nvPr/>
        </p:nvSpPr>
        <p:spPr>
          <a:xfrm>
            <a:off x="108000" y="592867"/>
            <a:ext cx="2882520"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Irregular</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past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participles</a:t>
            </a:r>
            <a:endParaRPr lang="en-GB" i="1" dirty="0">
              <a:solidFill>
                <a:srgbClr val="00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3C467B-571F-5540-BB62-E6A12286E0D6}"/>
              </a:ext>
            </a:extLst>
          </p:cNvPr>
          <p:cNvSpPr/>
          <p:nvPr/>
        </p:nvSpPr>
        <p:spPr>
          <a:xfrm>
            <a:off x="108000" y="1018273"/>
            <a:ext cx="6676200" cy="2277547"/>
          </a:xfrm>
          <a:prstGeom prst="rect">
            <a:avLst/>
          </a:prstGeom>
        </p:spPr>
        <p:txBody>
          <a:bodyPr wrap="square">
            <a:spAutoFit/>
          </a:bodyPr>
          <a:lstStyle/>
          <a:p>
            <a:pPr lvl="0"/>
            <a:r>
              <a:rPr lang="en-GB" sz="1600" dirty="0">
                <a:latin typeface="Century Gothic" panose="020F0302020204030204"/>
              </a:rPr>
              <a:t>You already know </a:t>
            </a:r>
            <a:r>
              <a:rPr lang="en-GB" sz="1600" b="1" dirty="0">
                <a:latin typeface="Century Gothic" panose="020F0302020204030204"/>
              </a:rPr>
              <a:t>two irregular past participles </a:t>
            </a:r>
            <a:r>
              <a:rPr lang="en-GB" sz="1600" dirty="0">
                <a:latin typeface="Century Gothic" panose="020F0302020204030204"/>
              </a:rPr>
              <a:t>that do not follow the ‘remove –ER, add +É’ pattern. </a:t>
            </a:r>
          </a:p>
          <a:p>
            <a:pPr lvl="0"/>
            <a:endParaRPr lang="en-GB" sz="1000" dirty="0">
              <a:latin typeface="Century Gothic" panose="020F0302020204030204"/>
            </a:endParaRPr>
          </a:p>
          <a:p>
            <a:pPr lvl="0"/>
            <a:r>
              <a:rPr lang="en-GB" sz="1600" dirty="0">
                <a:latin typeface="Century Gothic" panose="020F0302020204030204"/>
              </a:rPr>
              <a:t>je </a:t>
            </a:r>
            <a:r>
              <a:rPr lang="en-GB" sz="1600" b="1" dirty="0" err="1">
                <a:latin typeface="Century Gothic" panose="020F0302020204030204"/>
              </a:rPr>
              <a:t>fais</a:t>
            </a:r>
            <a:r>
              <a:rPr lang="en-GB" sz="1600" dirty="0">
                <a:latin typeface="Century Gothic" panose="020F0302020204030204"/>
              </a:rPr>
              <a:t> (I do/make)		</a:t>
            </a:r>
            <a:r>
              <a:rPr lang="en-GB" sz="1600" dirty="0">
                <a:latin typeface="Century Gothic" panose="020F0302020204030204"/>
                <a:sym typeface="Wingdings" pitchFamily="2" charset="2"/>
              </a:rPr>
              <a:t> 	</a:t>
            </a:r>
            <a:r>
              <a:rPr lang="en-GB" sz="1600" dirty="0" err="1">
                <a:latin typeface="Century Gothic" panose="020F0302020204030204"/>
                <a:sym typeface="Wingdings" pitchFamily="2" charset="2"/>
              </a:rPr>
              <a:t>j’</a:t>
            </a:r>
            <a:r>
              <a:rPr lang="en-GB" sz="1600" b="1" dirty="0" err="1">
                <a:latin typeface="Century Gothic" panose="020F0302020204030204"/>
                <a:sym typeface="Wingdings" pitchFamily="2" charset="2"/>
              </a:rPr>
              <a:t>ai</a:t>
            </a:r>
            <a:r>
              <a:rPr lang="en-GB" sz="1600" b="1" dirty="0">
                <a:latin typeface="Century Gothic" panose="020F0302020204030204"/>
                <a:sym typeface="Wingdings" pitchFamily="2" charset="2"/>
              </a:rPr>
              <a:t> fait </a:t>
            </a:r>
            <a:r>
              <a:rPr lang="en-GB" sz="1600" dirty="0">
                <a:latin typeface="Century Gothic" panose="020F0302020204030204"/>
                <a:sym typeface="Wingdings" pitchFamily="2" charset="2"/>
              </a:rPr>
              <a:t>(I did, have done)</a:t>
            </a:r>
          </a:p>
          <a:p>
            <a:pPr lvl="0"/>
            <a:r>
              <a:rPr lang="en-GB" sz="1600" dirty="0" err="1">
                <a:latin typeface="Century Gothic" panose="020F0302020204030204"/>
                <a:sym typeface="Wingdings" pitchFamily="2" charset="2"/>
              </a:rPr>
              <a:t>elle</a:t>
            </a:r>
            <a:r>
              <a:rPr lang="en-GB" sz="1600" dirty="0">
                <a:latin typeface="Century Gothic" panose="020F0302020204030204"/>
                <a:sym typeface="Wingdings" pitchFamily="2" charset="2"/>
              </a:rPr>
              <a:t> </a:t>
            </a:r>
            <a:r>
              <a:rPr lang="en-GB" sz="1600" b="1" dirty="0" err="1">
                <a:latin typeface="Century Gothic" panose="020F0302020204030204"/>
                <a:sym typeface="Wingdings" pitchFamily="2" charset="2"/>
              </a:rPr>
              <a:t>dit</a:t>
            </a:r>
            <a:r>
              <a:rPr lang="en-GB" sz="1600" dirty="0">
                <a:latin typeface="Century Gothic" panose="020F0302020204030204"/>
                <a:sym typeface="Wingdings" pitchFamily="2" charset="2"/>
              </a:rPr>
              <a:t> (she says/is saying)		</a:t>
            </a:r>
            <a:r>
              <a:rPr lang="en-GB" sz="1600" dirty="0" err="1">
                <a:latin typeface="Century Gothic" panose="020F0302020204030204"/>
                <a:sym typeface="Wingdings" pitchFamily="2" charset="2"/>
              </a:rPr>
              <a:t>elle</a:t>
            </a:r>
            <a:r>
              <a:rPr lang="en-GB" sz="1600" dirty="0">
                <a:latin typeface="Century Gothic" panose="020F0302020204030204"/>
                <a:sym typeface="Wingdings" pitchFamily="2" charset="2"/>
              </a:rPr>
              <a:t> </a:t>
            </a:r>
            <a:r>
              <a:rPr lang="en-GB" sz="1600" b="1" dirty="0">
                <a:latin typeface="Century Gothic" panose="020F0302020204030204"/>
                <a:sym typeface="Wingdings" pitchFamily="2" charset="2"/>
              </a:rPr>
              <a:t>a </a:t>
            </a:r>
            <a:r>
              <a:rPr lang="en-GB" sz="1600" b="1" dirty="0" err="1">
                <a:latin typeface="Century Gothic" panose="020F0302020204030204"/>
                <a:sym typeface="Wingdings" pitchFamily="2" charset="2"/>
              </a:rPr>
              <a:t>dit</a:t>
            </a:r>
            <a:r>
              <a:rPr lang="en-GB" sz="1600" b="1" dirty="0">
                <a:latin typeface="Century Gothic" panose="020F0302020204030204"/>
                <a:sym typeface="Wingdings" pitchFamily="2" charset="2"/>
              </a:rPr>
              <a:t> </a:t>
            </a:r>
            <a:r>
              <a:rPr lang="en-GB" sz="1600" dirty="0">
                <a:latin typeface="Century Gothic" panose="020F0302020204030204"/>
                <a:sym typeface="Wingdings" pitchFamily="2" charset="2"/>
              </a:rPr>
              <a:t>(she said, has said)</a:t>
            </a:r>
          </a:p>
          <a:p>
            <a:pPr lvl="0"/>
            <a:endParaRPr lang="en-GB" sz="1000" dirty="0">
              <a:latin typeface="Century Gothic" panose="020F0302020204030204"/>
              <a:sym typeface="Wingdings" pitchFamily="2" charset="2"/>
            </a:endParaRPr>
          </a:p>
          <a:p>
            <a:pPr lvl="0"/>
            <a:r>
              <a:rPr lang="en-GB" sz="1600" dirty="0">
                <a:latin typeface="Century Gothic" panose="020F0302020204030204"/>
                <a:sym typeface="Wingdings" pitchFamily="2" charset="2"/>
              </a:rPr>
              <a:t>Here are two more:</a:t>
            </a:r>
          </a:p>
          <a:p>
            <a:pPr lvl="0"/>
            <a:endParaRPr lang="en-GB" sz="1000" dirty="0">
              <a:latin typeface="Century Gothic" panose="020F0302020204030204"/>
              <a:sym typeface="Wingdings" pitchFamily="2" charset="2"/>
            </a:endParaRPr>
          </a:p>
          <a:p>
            <a:pPr lvl="0"/>
            <a:r>
              <a:rPr lang="en-GB" sz="1600" dirty="0">
                <a:latin typeface="Century Gothic" panose="020F0302020204030204"/>
                <a:sym typeface="Wingdings" pitchFamily="2" charset="2"/>
              </a:rPr>
              <a:t>je </a:t>
            </a:r>
            <a:r>
              <a:rPr lang="en-GB" sz="1600" b="1" dirty="0" err="1">
                <a:latin typeface="Century Gothic" panose="020F0302020204030204"/>
                <a:sym typeface="Wingdings" pitchFamily="2" charset="2"/>
              </a:rPr>
              <a:t>bois</a:t>
            </a:r>
            <a:r>
              <a:rPr lang="en-GB" sz="1600" dirty="0">
                <a:latin typeface="Century Gothic" panose="020F0302020204030204"/>
                <a:sym typeface="Wingdings" pitchFamily="2" charset="2"/>
              </a:rPr>
              <a:t> (I drink/am drinking)	 	</a:t>
            </a:r>
            <a:r>
              <a:rPr lang="en-GB" sz="1600" dirty="0" err="1">
                <a:latin typeface="Century Gothic" panose="020F0302020204030204"/>
                <a:sym typeface="Wingdings" pitchFamily="2" charset="2"/>
              </a:rPr>
              <a:t>j’</a:t>
            </a:r>
            <a:r>
              <a:rPr lang="en-GB" sz="1600" b="1" dirty="0" err="1">
                <a:latin typeface="Century Gothic" panose="020F0302020204030204"/>
                <a:sym typeface="Wingdings" pitchFamily="2" charset="2"/>
              </a:rPr>
              <a:t>ai</a:t>
            </a:r>
            <a:r>
              <a:rPr lang="en-GB" sz="1600" b="1" dirty="0">
                <a:latin typeface="Century Gothic" panose="020F0302020204030204"/>
                <a:sym typeface="Wingdings" pitchFamily="2" charset="2"/>
              </a:rPr>
              <a:t> </a:t>
            </a:r>
            <a:r>
              <a:rPr lang="en-GB" sz="1600" b="1" dirty="0" err="1">
                <a:latin typeface="Century Gothic" panose="020F0302020204030204"/>
                <a:sym typeface="Wingdings" pitchFamily="2" charset="2"/>
              </a:rPr>
              <a:t>bu</a:t>
            </a:r>
            <a:r>
              <a:rPr lang="en-GB" sz="1600" b="1" dirty="0">
                <a:latin typeface="Century Gothic" panose="020F0302020204030204"/>
                <a:sym typeface="Wingdings" pitchFamily="2" charset="2"/>
              </a:rPr>
              <a:t> </a:t>
            </a:r>
            <a:r>
              <a:rPr lang="en-GB" sz="1600" dirty="0">
                <a:latin typeface="Century Gothic" panose="020F0302020204030204"/>
                <a:sym typeface="Wingdings" pitchFamily="2" charset="2"/>
              </a:rPr>
              <a:t>(I </a:t>
            </a:r>
            <a:r>
              <a:rPr lang="en-GB" sz="1600" dirty="0" err="1">
                <a:latin typeface="Century Gothic" panose="020F0302020204030204"/>
                <a:sym typeface="Wingdings" pitchFamily="2" charset="2"/>
              </a:rPr>
              <a:t>dran</a:t>
            </a:r>
            <a:r>
              <a:rPr lang="en-GB" sz="1600" dirty="0">
                <a:latin typeface="Century Gothic" panose="020F0302020204030204"/>
                <a:sym typeface="Wingdings" pitchFamily="2" charset="2"/>
              </a:rPr>
              <a:t>, have drunk)</a:t>
            </a:r>
          </a:p>
          <a:p>
            <a:pPr lvl="0"/>
            <a:r>
              <a:rPr lang="en-GB" sz="1600" dirty="0" err="1">
                <a:latin typeface="Century Gothic" panose="020F0302020204030204"/>
                <a:sym typeface="Wingdings" pitchFamily="2" charset="2"/>
              </a:rPr>
              <a:t>elle</a:t>
            </a:r>
            <a:r>
              <a:rPr lang="en-GB" sz="1600" dirty="0">
                <a:latin typeface="Century Gothic" panose="020F0302020204030204"/>
                <a:sym typeface="Wingdings" pitchFamily="2" charset="2"/>
              </a:rPr>
              <a:t> </a:t>
            </a:r>
            <a:r>
              <a:rPr lang="en-GB" sz="1600" b="1" dirty="0">
                <a:latin typeface="Century Gothic" panose="020F0302020204030204"/>
                <a:sym typeface="Wingdings" pitchFamily="2" charset="2"/>
              </a:rPr>
              <a:t>a</a:t>
            </a:r>
            <a:r>
              <a:rPr lang="en-GB" sz="1600" dirty="0">
                <a:latin typeface="Century Gothic" panose="020F0302020204030204"/>
                <a:sym typeface="Wingdings" pitchFamily="2" charset="2"/>
              </a:rPr>
              <a:t> (she has)			</a:t>
            </a:r>
            <a:r>
              <a:rPr lang="en-GB" sz="1600" dirty="0" err="1">
                <a:latin typeface="Century Gothic" panose="020F0302020204030204"/>
                <a:sym typeface="Wingdings" pitchFamily="2" charset="2"/>
              </a:rPr>
              <a:t>elle</a:t>
            </a:r>
            <a:r>
              <a:rPr lang="en-GB" sz="1600" dirty="0">
                <a:latin typeface="Century Gothic" panose="020F0302020204030204"/>
                <a:sym typeface="Wingdings" pitchFamily="2" charset="2"/>
              </a:rPr>
              <a:t> </a:t>
            </a:r>
            <a:r>
              <a:rPr lang="en-GB" sz="1600" b="1" dirty="0">
                <a:latin typeface="Century Gothic" panose="020F0302020204030204"/>
                <a:sym typeface="Wingdings" pitchFamily="2" charset="2"/>
              </a:rPr>
              <a:t>a </a:t>
            </a:r>
            <a:r>
              <a:rPr lang="en-GB" sz="1600" b="1" dirty="0" err="1">
                <a:latin typeface="Century Gothic" panose="020F0302020204030204"/>
                <a:sym typeface="Wingdings" pitchFamily="2" charset="2"/>
              </a:rPr>
              <a:t>eu</a:t>
            </a:r>
            <a:r>
              <a:rPr lang="en-GB" sz="1600" b="1" dirty="0">
                <a:latin typeface="Century Gothic" panose="020F0302020204030204"/>
                <a:sym typeface="Wingdings" pitchFamily="2" charset="2"/>
              </a:rPr>
              <a:t> </a:t>
            </a:r>
            <a:r>
              <a:rPr lang="en-GB" sz="1600" dirty="0">
                <a:latin typeface="Century Gothic" panose="020F0302020204030204"/>
                <a:sym typeface="Wingdings" pitchFamily="2" charset="2"/>
              </a:rPr>
              <a:t>(she had, has had)</a:t>
            </a:r>
            <a:endParaRPr lang="fr-FR" sz="1600" dirty="0">
              <a:latin typeface="Century Gothic" panose="020F0302020204030204"/>
            </a:endParaRPr>
          </a:p>
        </p:txBody>
      </p:sp>
      <p:sp>
        <p:nvSpPr>
          <p:cNvPr id="16" name="Rectangle 15">
            <a:extLst>
              <a:ext uri="{FF2B5EF4-FFF2-40B4-BE49-F238E27FC236}">
                <a16:creationId xmlns:a16="http://schemas.microsoft.com/office/drawing/2014/main" id="{E7E3C79D-D5DD-4A47-87BA-DE34A129C342}"/>
              </a:ext>
            </a:extLst>
          </p:cNvPr>
          <p:cNvSpPr/>
          <p:nvPr/>
        </p:nvSpPr>
        <p:spPr>
          <a:xfrm>
            <a:off x="134888" y="3351894"/>
            <a:ext cx="4703532" cy="369332"/>
          </a:xfrm>
          <a:prstGeom prst="rect">
            <a:avLst/>
          </a:prstGeom>
        </p:spPr>
        <p:txBody>
          <a:bodyPr wrap="none">
            <a:spAutoFit/>
          </a:bodyPr>
          <a:lstStyle/>
          <a:p>
            <a:pPr fontAlgn="base">
              <a:spcBef>
                <a:spcPct val="0"/>
              </a:spcBef>
              <a:spcAft>
                <a:spcPct val="0"/>
              </a:spcAft>
            </a:pPr>
            <a:r>
              <a:rPr lang="fr-FR" b="1" dirty="0">
                <a:solidFill>
                  <a:srgbClr val="000000"/>
                </a:solidFill>
                <a:latin typeface="Century Gothic" panose="020B0502020202020204" pitchFamily="34" charset="0"/>
              </a:rPr>
              <a:t>Questions: </a:t>
            </a:r>
            <a:r>
              <a:rPr lang="fr-FR" b="1" dirty="0" err="1">
                <a:solidFill>
                  <a:srgbClr val="000000"/>
                </a:solidFill>
                <a:latin typeface="Century Gothic" panose="020B0502020202020204" pitchFamily="34" charset="0"/>
              </a:rPr>
              <a:t>Present</a:t>
            </a:r>
            <a:r>
              <a:rPr lang="fr-FR" b="1" dirty="0">
                <a:solidFill>
                  <a:srgbClr val="000000"/>
                </a:solidFill>
                <a:latin typeface="Century Gothic" panose="020B0502020202020204" pitchFamily="34" charset="0"/>
              </a:rPr>
              <a:t> </a:t>
            </a:r>
            <a:r>
              <a:rPr lang="fr-FR" b="1" dirty="0" err="1">
                <a:solidFill>
                  <a:srgbClr val="000000"/>
                </a:solidFill>
                <a:latin typeface="Century Gothic" panose="020B0502020202020204" pitchFamily="34" charset="0"/>
              </a:rPr>
              <a:t>perfect</a:t>
            </a:r>
            <a:r>
              <a:rPr lang="fr-FR" b="1" dirty="0">
                <a:solidFill>
                  <a:srgbClr val="000000"/>
                </a:solidFill>
                <a:latin typeface="Century Gothic" panose="020B0502020202020204" pitchFamily="34" charset="0"/>
              </a:rPr>
              <a:t> vs simple </a:t>
            </a:r>
            <a:r>
              <a:rPr lang="fr-FR" b="1" dirty="0" err="1">
                <a:solidFill>
                  <a:srgbClr val="000000"/>
                </a:solidFill>
                <a:latin typeface="Century Gothic" panose="020B0502020202020204" pitchFamily="34" charset="0"/>
              </a:rPr>
              <a:t>past</a:t>
            </a:r>
            <a:endParaRPr lang="en-GB"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C5386536-6C01-0F4D-83AB-6FFD5524AA93}"/>
              </a:ext>
            </a:extLst>
          </p:cNvPr>
          <p:cNvSpPr/>
          <p:nvPr/>
        </p:nvSpPr>
        <p:spPr>
          <a:xfrm>
            <a:off x="134888" y="3777300"/>
            <a:ext cx="6835538" cy="2800767"/>
          </a:xfrm>
          <a:prstGeom prst="rect">
            <a:avLst/>
          </a:prstGeom>
        </p:spPr>
        <p:txBody>
          <a:bodyPr wrap="square">
            <a:spAutoFit/>
          </a:bodyPr>
          <a:lstStyle/>
          <a:p>
            <a:r>
              <a:rPr lang="en-GB" sz="1600" dirty="0">
                <a:latin typeface="Century Gothic" panose="020F0302020204030204"/>
              </a:rPr>
              <a:t>We use the </a:t>
            </a:r>
            <a:r>
              <a:rPr lang="en-GB" sz="1600" b="1" dirty="0">
                <a:latin typeface="Century Gothic" panose="020F0302020204030204"/>
              </a:rPr>
              <a:t>simple past </a:t>
            </a:r>
            <a:r>
              <a:rPr lang="en-GB" sz="1600" dirty="0">
                <a:latin typeface="Century Gothic" panose="020F0302020204030204"/>
              </a:rPr>
              <a:t>when we are asking about something which happened at a</a:t>
            </a:r>
            <a:r>
              <a:rPr lang="en-GB" sz="1600" b="1" dirty="0">
                <a:latin typeface="Century Gothic" panose="020F0302020204030204"/>
              </a:rPr>
              <a:t> specific time</a:t>
            </a:r>
            <a:r>
              <a:rPr lang="en-GB" sz="1600" dirty="0">
                <a:latin typeface="Century Gothic" panose="020F0302020204030204"/>
              </a:rPr>
              <a:t> (day, month, year):</a:t>
            </a:r>
          </a:p>
          <a:p>
            <a:pPr lvl="0"/>
            <a:endParaRPr lang="en-GB" sz="1600" dirty="0">
              <a:latin typeface="Century Gothic" panose="020F0302020204030204"/>
            </a:endParaRPr>
          </a:p>
          <a:p>
            <a:pPr lvl="0"/>
            <a:r>
              <a:rPr lang="en-GB" sz="1600" dirty="0">
                <a:latin typeface="Century Gothic" panose="020F0302020204030204"/>
              </a:rPr>
              <a:t>Est-</a:t>
            </a:r>
            <a:r>
              <a:rPr lang="en-GB" sz="1600" dirty="0" err="1">
                <a:latin typeface="Century Gothic" panose="020F0302020204030204"/>
              </a:rPr>
              <a:t>ce</a:t>
            </a:r>
            <a:r>
              <a:rPr lang="en-GB" sz="1600" dirty="0">
                <a:latin typeface="Century Gothic" panose="020F0302020204030204"/>
              </a:rPr>
              <a:t> que </a:t>
            </a:r>
            <a:r>
              <a:rPr lang="en-GB" sz="1600" dirty="0" err="1">
                <a:latin typeface="Century Gothic" panose="020F0302020204030204"/>
              </a:rPr>
              <a:t>tu</a:t>
            </a:r>
            <a:r>
              <a:rPr lang="en-GB" sz="1600" dirty="0">
                <a:latin typeface="Century Gothic" panose="020F0302020204030204"/>
              </a:rPr>
              <a:t> </a:t>
            </a:r>
            <a:r>
              <a:rPr lang="en-GB" sz="1600" b="1" dirty="0">
                <a:latin typeface="Century Gothic" panose="020F0302020204030204"/>
              </a:rPr>
              <a:t>as </a:t>
            </a:r>
            <a:r>
              <a:rPr lang="en-GB" sz="1600" b="1" dirty="0" err="1">
                <a:latin typeface="Century Gothic" panose="020F0302020204030204"/>
              </a:rPr>
              <a:t>bu</a:t>
            </a:r>
            <a:r>
              <a:rPr lang="en-GB" sz="1600" b="1" dirty="0">
                <a:latin typeface="Century Gothic" panose="020F0302020204030204"/>
              </a:rPr>
              <a:t> </a:t>
            </a:r>
            <a:r>
              <a:rPr lang="en-GB" sz="1600" dirty="0">
                <a:latin typeface="Century Gothic" panose="020F0302020204030204"/>
              </a:rPr>
              <a:t>de </a:t>
            </a:r>
            <a:r>
              <a:rPr lang="en-GB" sz="1600" dirty="0" err="1">
                <a:latin typeface="Century Gothic" panose="020F0302020204030204"/>
              </a:rPr>
              <a:t>l’eau</a:t>
            </a:r>
            <a:r>
              <a:rPr lang="en-GB" sz="1600" dirty="0">
                <a:latin typeface="Century Gothic" panose="020F0302020204030204"/>
              </a:rPr>
              <a:t> </a:t>
            </a:r>
            <a:r>
              <a:rPr lang="en-GB" sz="1600" b="1" dirty="0" err="1">
                <a:latin typeface="Century Gothic" panose="020F0302020204030204"/>
              </a:rPr>
              <a:t>hier</a:t>
            </a:r>
            <a:r>
              <a:rPr lang="en-GB" sz="1600" b="1" dirty="0">
                <a:latin typeface="Century Gothic" panose="020F0302020204030204"/>
              </a:rPr>
              <a:t> </a:t>
            </a:r>
            <a:r>
              <a:rPr lang="en-GB" sz="1600" dirty="0">
                <a:latin typeface="Century Gothic" panose="020F0302020204030204"/>
              </a:rPr>
              <a:t>?</a:t>
            </a:r>
            <a:r>
              <a:rPr lang="fr-FR" sz="1600" dirty="0">
                <a:latin typeface="Century Gothic" panose="020F0302020204030204"/>
              </a:rPr>
              <a:t>	</a:t>
            </a:r>
          </a:p>
          <a:p>
            <a:pPr lvl="0"/>
            <a:r>
              <a:rPr lang="fr-FR" sz="1600" b="1" dirty="0" err="1">
                <a:latin typeface="Century Gothic" panose="020F0302020204030204"/>
              </a:rPr>
              <a:t>Did</a:t>
            </a:r>
            <a:r>
              <a:rPr lang="fr-FR" sz="1600" b="1" dirty="0">
                <a:latin typeface="Century Gothic" panose="020F0302020204030204"/>
              </a:rPr>
              <a:t> </a:t>
            </a:r>
            <a:r>
              <a:rPr lang="fr-FR" sz="1600" b="1" dirty="0" err="1">
                <a:latin typeface="Century Gothic" panose="020F0302020204030204"/>
              </a:rPr>
              <a:t>you</a:t>
            </a:r>
            <a:r>
              <a:rPr lang="fr-FR" sz="1600" b="1" dirty="0">
                <a:latin typeface="Century Gothic" panose="020F0302020204030204"/>
              </a:rPr>
              <a:t> drink </a:t>
            </a:r>
            <a:r>
              <a:rPr lang="fr-FR" sz="1600" dirty="0" err="1">
                <a:latin typeface="Century Gothic" panose="020F0302020204030204"/>
              </a:rPr>
              <a:t>some</a:t>
            </a:r>
            <a:r>
              <a:rPr lang="fr-FR" sz="1600" dirty="0">
                <a:latin typeface="Century Gothic" panose="020F0302020204030204"/>
              </a:rPr>
              <a:t> water </a:t>
            </a:r>
            <a:r>
              <a:rPr lang="fr-FR" sz="1600" b="1" dirty="0" err="1">
                <a:latin typeface="Century Gothic" panose="020F0302020204030204"/>
              </a:rPr>
              <a:t>yesterday</a:t>
            </a:r>
            <a:r>
              <a:rPr lang="fr-FR" sz="1600" dirty="0">
                <a:latin typeface="Century Gothic" panose="020F0302020204030204"/>
              </a:rPr>
              <a:t>?</a:t>
            </a:r>
          </a:p>
          <a:p>
            <a:pPr lvl="0"/>
            <a:endParaRPr lang="fr-FR" sz="1600" dirty="0">
              <a:latin typeface="Century Gothic" panose="020F0302020204030204"/>
            </a:endParaRPr>
          </a:p>
          <a:p>
            <a:pPr lvl="0"/>
            <a:r>
              <a:rPr lang="en-GB" sz="1600" dirty="0">
                <a:latin typeface="Century Gothic" panose="020F0302020204030204"/>
              </a:rPr>
              <a:t>If we are asking about something </a:t>
            </a:r>
            <a:r>
              <a:rPr lang="en-GB" sz="1600" b="1" dirty="0">
                <a:latin typeface="Century Gothic" panose="020F0302020204030204"/>
              </a:rPr>
              <a:t>in general</a:t>
            </a:r>
            <a:r>
              <a:rPr lang="en-GB" sz="1600" dirty="0">
                <a:latin typeface="Century Gothic" panose="020F0302020204030204"/>
              </a:rPr>
              <a:t>, we can use either the </a:t>
            </a:r>
            <a:r>
              <a:rPr lang="en-GB" sz="1600" b="1" dirty="0">
                <a:latin typeface="Century Gothic" panose="020F0302020204030204"/>
              </a:rPr>
              <a:t>present perfect </a:t>
            </a:r>
            <a:r>
              <a:rPr lang="en-GB" sz="1600" dirty="0">
                <a:latin typeface="Century Gothic" panose="020F0302020204030204"/>
              </a:rPr>
              <a:t>or the </a:t>
            </a:r>
            <a:r>
              <a:rPr lang="en-GB" sz="1600" b="1" dirty="0">
                <a:latin typeface="Century Gothic" panose="020F0302020204030204"/>
              </a:rPr>
              <a:t>simple past</a:t>
            </a:r>
            <a:r>
              <a:rPr lang="en-GB" sz="1600" dirty="0">
                <a:latin typeface="Century Gothic" panose="020F0302020204030204"/>
              </a:rPr>
              <a:t>.  </a:t>
            </a:r>
          </a:p>
          <a:p>
            <a:pPr lvl="0"/>
            <a:endParaRPr lang="fr-FR" sz="1600" dirty="0">
              <a:latin typeface="Century Gothic" panose="020F0302020204030204"/>
            </a:endParaRPr>
          </a:p>
          <a:p>
            <a:pPr lvl="0"/>
            <a:r>
              <a:rPr lang="fr-FR" sz="1600" dirty="0">
                <a:latin typeface="Century Gothic" panose="020F0302020204030204"/>
              </a:rPr>
              <a:t>Est-ce que tu </a:t>
            </a:r>
            <a:r>
              <a:rPr lang="fr-FR" sz="1600" b="1" dirty="0">
                <a:latin typeface="Century Gothic" panose="020F0302020204030204"/>
              </a:rPr>
              <a:t>as bu </a:t>
            </a:r>
            <a:r>
              <a:rPr lang="fr-FR" sz="1600" dirty="0">
                <a:latin typeface="Century Gothic" panose="020F0302020204030204"/>
              </a:rPr>
              <a:t>de l’eau ?	</a:t>
            </a:r>
            <a:r>
              <a:rPr lang="fr-FR" sz="1600" b="1" dirty="0">
                <a:latin typeface="Century Gothic" panose="020F0302020204030204"/>
              </a:rPr>
              <a:t>Have </a:t>
            </a:r>
            <a:r>
              <a:rPr lang="fr-FR" sz="1600" b="1" dirty="0" err="1">
                <a:latin typeface="Century Gothic" panose="020F0302020204030204"/>
              </a:rPr>
              <a:t>you</a:t>
            </a:r>
            <a:r>
              <a:rPr lang="fr-FR" sz="1600" b="1" dirty="0">
                <a:latin typeface="Century Gothic" panose="020F0302020204030204"/>
              </a:rPr>
              <a:t> </a:t>
            </a:r>
            <a:r>
              <a:rPr lang="fr-FR" sz="1600" b="1" dirty="0" err="1">
                <a:latin typeface="Century Gothic" panose="020F0302020204030204"/>
              </a:rPr>
              <a:t>drunk</a:t>
            </a:r>
            <a:r>
              <a:rPr lang="fr-FR" sz="1600" b="1" dirty="0">
                <a:latin typeface="Century Gothic" panose="020F0302020204030204"/>
              </a:rPr>
              <a:t> </a:t>
            </a:r>
            <a:r>
              <a:rPr lang="fr-FR" sz="1600" dirty="0" err="1">
                <a:latin typeface="Century Gothic" panose="020F0302020204030204"/>
              </a:rPr>
              <a:t>some</a:t>
            </a:r>
            <a:r>
              <a:rPr lang="fr-FR" sz="1600" dirty="0">
                <a:latin typeface="Century Gothic" panose="020F0302020204030204"/>
              </a:rPr>
              <a:t> water? </a:t>
            </a:r>
          </a:p>
          <a:p>
            <a:pPr lvl="0"/>
            <a:r>
              <a:rPr lang="fr-FR" sz="1600" dirty="0">
                <a:latin typeface="Century Gothic" panose="020F0302020204030204"/>
              </a:rPr>
              <a:t>				</a:t>
            </a:r>
            <a:r>
              <a:rPr lang="fr-FR" sz="1600" b="1" dirty="0" err="1">
                <a:latin typeface="Century Gothic" panose="020F0302020204030204"/>
              </a:rPr>
              <a:t>Did</a:t>
            </a:r>
            <a:r>
              <a:rPr lang="fr-FR" sz="1600" b="1" dirty="0">
                <a:latin typeface="Century Gothic" panose="020F0302020204030204"/>
              </a:rPr>
              <a:t> </a:t>
            </a:r>
            <a:r>
              <a:rPr lang="fr-FR" sz="1600" b="1" dirty="0" err="1">
                <a:latin typeface="Century Gothic" panose="020F0302020204030204"/>
              </a:rPr>
              <a:t>you</a:t>
            </a:r>
            <a:r>
              <a:rPr lang="fr-FR" sz="1600" b="1" dirty="0">
                <a:latin typeface="Century Gothic" panose="020F0302020204030204"/>
              </a:rPr>
              <a:t> drink </a:t>
            </a:r>
            <a:r>
              <a:rPr lang="fr-FR" sz="1600" dirty="0" err="1">
                <a:latin typeface="Century Gothic" panose="020F0302020204030204"/>
              </a:rPr>
              <a:t>some</a:t>
            </a:r>
            <a:r>
              <a:rPr lang="fr-FR" sz="1600" dirty="0">
                <a:latin typeface="Century Gothic" panose="020F0302020204030204"/>
              </a:rPr>
              <a:t> water?</a:t>
            </a:r>
            <a:endParaRPr lang="en-GB" sz="1600" dirty="0">
              <a:latin typeface="Century Gothic" panose="020F0302020204030204"/>
            </a:endParaRPr>
          </a:p>
        </p:txBody>
      </p:sp>
      <p:pic>
        <p:nvPicPr>
          <p:cNvPr id="18" name="Picture 2" descr="Warning Sign Clip Art">
            <a:extLst>
              <a:ext uri="{FF2B5EF4-FFF2-40B4-BE49-F238E27FC236}">
                <a16:creationId xmlns:a16="http://schemas.microsoft.com/office/drawing/2014/main" id="{0D0F0099-8223-864D-B3C0-55D9408E77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14" y="6789361"/>
            <a:ext cx="802019" cy="6683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AFEF9E8-3A3A-0246-A7ED-97CBC70BF73D}"/>
              </a:ext>
            </a:extLst>
          </p:cNvPr>
          <p:cNvSpPr/>
          <p:nvPr/>
        </p:nvSpPr>
        <p:spPr>
          <a:xfrm>
            <a:off x="108000" y="7767324"/>
            <a:ext cx="6494076" cy="338554"/>
          </a:xfrm>
          <a:prstGeom prst="rect">
            <a:avLst/>
          </a:prstGeom>
        </p:spPr>
        <p:txBody>
          <a:bodyPr wrap="square">
            <a:spAutoFit/>
          </a:bodyPr>
          <a:lstStyle/>
          <a:p>
            <a:pPr lvl="0"/>
            <a:r>
              <a:rPr lang="en-GB" sz="1600" b="1" dirty="0">
                <a:latin typeface="Century Gothic" panose="020F0302020204030204"/>
              </a:rPr>
              <a:t>‘Tu as </a:t>
            </a:r>
            <a:r>
              <a:rPr lang="en-GB" sz="1600" b="1" dirty="0" err="1">
                <a:latin typeface="Century Gothic" panose="020F0302020204030204"/>
              </a:rPr>
              <a:t>bu</a:t>
            </a:r>
            <a:r>
              <a:rPr lang="en-GB" sz="1600" b="1" dirty="0">
                <a:latin typeface="Century Gothic" panose="020F0302020204030204"/>
              </a:rPr>
              <a:t> ?’ </a:t>
            </a:r>
            <a:r>
              <a:rPr lang="en-GB" sz="1600" dirty="0">
                <a:latin typeface="Century Gothic" panose="020F0302020204030204"/>
              </a:rPr>
              <a:t>means both </a:t>
            </a:r>
            <a:r>
              <a:rPr lang="en-GB" sz="1600" b="1" dirty="0">
                <a:latin typeface="Century Gothic" panose="020F0302020204030204"/>
              </a:rPr>
              <a:t>‘did you drink?’ </a:t>
            </a:r>
            <a:r>
              <a:rPr lang="en-GB" sz="1600" dirty="0">
                <a:latin typeface="Century Gothic" panose="020F0302020204030204"/>
              </a:rPr>
              <a:t>and </a:t>
            </a:r>
            <a:r>
              <a:rPr lang="en-GB" sz="1600" b="1" dirty="0">
                <a:latin typeface="Century Gothic" panose="020F0302020204030204"/>
              </a:rPr>
              <a:t>‘have you drunk?’.</a:t>
            </a:r>
          </a:p>
        </p:txBody>
      </p:sp>
      <p:pic>
        <p:nvPicPr>
          <p:cNvPr id="4" name="Picture 3" descr="A tap with a glass of water">
            <a:extLst>
              <a:ext uri="{FF2B5EF4-FFF2-40B4-BE49-F238E27FC236}">
                <a16:creationId xmlns:a16="http://schemas.microsoft.com/office/drawing/2014/main" id="{3F65B299-0908-9341-AF81-F03F1FD55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420" y="4266165"/>
            <a:ext cx="911518" cy="911518"/>
          </a:xfrm>
          <a:prstGeom prst="rect">
            <a:avLst/>
          </a:prstGeom>
        </p:spPr>
      </p:pic>
      <p:pic>
        <p:nvPicPr>
          <p:cNvPr id="6" name="Picture 5" descr="Question mark">
            <a:extLst>
              <a:ext uri="{FF2B5EF4-FFF2-40B4-BE49-F238E27FC236}">
                <a16:creationId xmlns:a16="http://schemas.microsoft.com/office/drawing/2014/main" id="{0B3847A1-C8DF-7442-8671-A447E4BFB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341" y="4266165"/>
            <a:ext cx="911518" cy="911518"/>
          </a:xfrm>
          <a:prstGeom prst="rect">
            <a:avLst/>
          </a:prstGeom>
        </p:spPr>
      </p:pic>
      <p:sp>
        <p:nvSpPr>
          <p:cNvPr id="14" name="TextBox 13">
            <a:extLst>
              <a:ext uri="{FF2B5EF4-FFF2-40B4-BE49-F238E27FC236}">
                <a16:creationId xmlns:a16="http://schemas.microsoft.com/office/drawing/2014/main" id="{CCCA2676-A83D-407C-BEC9-8C672D66014F}"/>
              </a:ext>
            </a:extLst>
          </p:cNvPr>
          <p:cNvSpPr txBox="1"/>
          <p:nvPr/>
        </p:nvSpPr>
        <p:spPr>
          <a:xfrm>
            <a:off x="1238547" y="6851121"/>
            <a:ext cx="4628220" cy="544830"/>
          </a:xfrm>
          <a:prstGeom prst="wedgeRoundRectCallout">
            <a:avLst>
              <a:gd name="adj1" fmla="val -38210"/>
              <a:gd name="adj2" fmla="val -27401"/>
              <a:gd name="adj3" fmla="val 16667"/>
            </a:avLst>
          </a:prstGeom>
          <a:solidFill>
            <a:schemeClr val="accent5"/>
          </a:solidFill>
          <a:ln>
            <a:solidFill>
              <a:schemeClr val="tx1"/>
            </a:solidFill>
          </a:ln>
        </p:spPr>
        <p:txBody>
          <a:bodyPr wrap="square" tIns="0" bIns="0" rtlCol="0">
            <a:spAutoFit/>
          </a:bodyPr>
          <a:lstStyle/>
          <a:p>
            <a:pPr algn="ctr"/>
            <a:r>
              <a:rPr lang="en-GB" sz="1600" b="1" dirty="0">
                <a:latin typeface="Century Gothic" panose="020F0302020204030204"/>
              </a:rPr>
              <a:t>Remember: </a:t>
            </a:r>
            <a:r>
              <a:rPr lang="en-GB" sz="1600" dirty="0">
                <a:latin typeface="Century Gothic" panose="020F0302020204030204"/>
              </a:rPr>
              <a:t>There is no French equivalent word for </a:t>
            </a:r>
            <a:r>
              <a:rPr lang="en-GB" sz="1600" b="1" dirty="0">
                <a:latin typeface="Century Gothic" panose="020F0302020204030204"/>
              </a:rPr>
              <a:t>‘did’ </a:t>
            </a:r>
            <a:r>
              <a:rPr lang="en-GB" sz="1600" dirty="0">
                <a:latin typeface="Century Gothic" panose="020F0302020204030204"/>
              </a:rPr>
              <a:t>in a question.</a:t>
            </a:r>
            <a:endParaRPr lang="en-GB" sz="1600" b="1" dirty="0">
              <a:latin typeface="Century Gothic" panose="020F0302020204030204"/>
            </a:endParaRPr>
          </a:p>
        </p:txBody>
      </p:sp>
    </p:spTree>
    <p:extLst>
      <p:ext uri="{BB962C8B-B14F-4D97-AF65-F5344CB8AC3E}">
        <p14:creationId xmlns:p14="http://schemas.microsoft.com/office/powerpoint/2010/main" val="2738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8836A-D3D2-A048-A444-4CB5340B679C}"/>
              </a:ext>
            </a:extLst>
          </p:cNvPr>
          <p:cNvSpPr>
            <a:spLocks noGrp="1"/>
          </p:cNvSpPr>
          <p:nvPr>
            <p:ph type="title"/>
          </p:nvPr>
        </p:nvSpPr>
        <p:spPr>
          <a:xfrm>
            <a:off x="108000" y="144000"/>
            <a:ext cx="4561056" cy="236824"/>
          </a:xfrm>
        </p:spPr>
        <p:txBody>
          <a:bodyPr>
            <a:noAutofit/>
          </a:bodyPr>
          <a:lstStyle/>
          <a:p>
            <a:r>
              <a:rPr lang="en-GB" altLang="en-US" sz="2400" b="1" dirty="0">
                <a:solidFill>
                  <a:prstClr val="black"/>
                </a:solidFill>
                <a:latin typeface="Century Gothic" panose="020B0502020202020204" pitchFamily="34" charset="0"/>
              </a:rPr>
              <a:t>Sounds of the language</a:t>
            </a:r>
            <a:endParaRPr lang="en-US" sz="2400" dirty="0"/>
          </a:p>
        </p:txBody>
      </p:sp>
      <p:sp>
        <p:nvSpPr>
          <p:cNvPr id="7" name="Rectangle 6"/>
          <p:cNvSpPr/>
          <p:nvPr/>
        </p:nvSpPr>
        <p:spPr>
          <a:xfrm>
            <a:off x="108000" y="422441"/>
            <a:ext cx="6738300" cy="1600438"/>
          </a:xfrm>
          <a:prstGeom prst="rect">
            <a:avLst/>
          </a:prstGeom>
        </p:spPr>
        <p:txBody>
          <a:bodyPr wrap="square">
            <a:spAutoFit/>
          </a:bodyPr>
          <a:lstStyle/>
          <a:p>
            <a:r>
              <a:rPr lang="en-GB" sz="1400" dirty="0">
                <a:solidFill>
                  <a:prstClr val="black"/>
                </a:solidFill>
                <a:latin typeface="Century Gothic" panose="020B0502020202020204" pitchFamily="34" charset="0"/>
              </a:rPr>
              <a:t>The Year 8 ‘Sounds of the language’ cycle revisits existing knowledge of SSC (Sound-spelling correspondences) and liaison patterns taught in Year 7, adding to this stress syllabification exercises to draw attention to cross-linguistic differences in stress patterns, and fifteen new SSC. </a:t>
            </a:r>
          </a:p>
          <a:p>
            <a:endParaRPr lang="en-GB" sz="1400" dirty="0">
              <a:solidFill>
                <a:prstClr val="black"/>
              </a:solidFill>
              <a:latin typeface="Century Gothic" panose="020B0502020202020204" pitchFamily="34" charset="0"/>
            </a:endParaRPr>
          </a:p>
          <a:p>
            <a:r>
              <a:rPr lang="en-GB" sz="1400" dirty="0">
                <a:solidFill>
                  <a:prstClr val="black"/>
                </a:solidFill>
                <a:latin typeface="Century Gothic" panose="020B0502020202020204" pitchFamily="34" charset="0"/>
              </a:rPr>
              <a:t>Learning these SSC will help you to pronounce written French more confidently and to recognise and spell words you hear. </a:t>
            </a:r>
          </a:p>
        </p:txBody>
      </p:sp>
      <p:sp>
        <p:nvSpPr>
          <p:cNvPr id="97"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nchorCtr="0"/>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prstClr val="black"/>
                </a:solidFill>
                <a:latin typeface="Century Gothic" panose="020B0502020202020204" pitchFamily="34" charset="0"/>
              </a:rPr>
              <a:t>3</a:t>
            </a:r>
          </a:p>
        </p:txBody>
      </p:sp>
      <p:sp>
        <p:nvSpPr>
          <p:cNvPr id="35" name="TextBox 34"/>
          <p:cNvSpPr txBox="1"/>
          <p:nvPr/>
        </p:nvSpPr>
        <p:spPr>
          <a:xfrm rot="10800000" flipV="1">
            <a:off x="1201234" y="2740536"/>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h</a:t>
            </a:r>
            <a:r>
              <a:rPr lang="en-GB" sz="2000" dirty="0" err="1">
                <a:solidFill>
                  <a:prstClr val="black"/>
                </a:solidFill>
                <a:latin typeface="Century Gothic" panose="020B0502020202020204" pitchFamily="34" charset="0"/>
                <a:cs typeface="Arial" panose="020B0604020202020204" pitchFamily="34" charset="0"/>
              </a:rPr>
              <a:t>ô</a:t>
            </a:r>
            <a:r>
              <a:rPr lang="en-GB" sz="2000" dirty="0" err="1">
                <a:solidFill>
                  <a:prstClr val="black"/>
                </a:solidFill>
                <a:latin typeface="Century Gothic" panose="020B0502020202020204" pitchFamily="34" charset="0"/>
                <a:cs typeface="Calibri" panose="020F0502020204030204" pitchFamily="34" charset="0"/>
              </a:rPr>
              <a:t>tel</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6" name="TextBox 35"/>
          <p:cNvSpPr txBox="1"/>
          <p:nvPr/>
        </p:nvSpPr>
        <p:spPr>
          <a:xfrm rot="10800000" flipV="1">
            <a:off x="2326913" y="2740536"/>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h</a:t>
            </a:r>
            <a:r>
              <a:rPr lang="en-GB" sz="2000" dirty="0" err="1">
                <a:solidFill>
                  <a:prstClr val="black"/>
                </a:solidFill>
                <a:latin typeface="Century Gothic" panose="020B0502020202020204" pitchFamily="34" charset="0"/>
                <a:cs typeface="Arial" panose="020B0604020202020204" pitchFamily="34" charset="0"/>
              </a:rPr>
              <a:t>ôpital</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7" name="TextBox 36"/>
          <p:cNvSpPr txBox="1"/>
          <p:nvPr/>
        </p:nvSpPr>
        <p:spPr>
          <a:xfrm rot="10800000" flipV="1">
            <a:off x="3452592" y="2740536"/>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histoire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8" name="TextBox 37"/>
          <p:cNvSpPr txBox="1"/>
          <p:nvPr/>
        </p:nvSpPr>
        <p:spPr>
          <a:xfrm rot="10800000" flipV="1">
            <a:off x="4578271" y="2740536"/>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hiver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9" name="TextBox 38"/>
          <p:cNvSpPr txBox="1"/>
          <p:nvPr/>
        </p:nvSpPr>
        <p:spPr>
          <a:xfrm rot="10800000" flipV="1">
            <a:off x="5703950" y="2740536"/>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huit</a:t>
            </a:r>
            <a:endParaRPr lang="en-GB" sz="2000" strike="sngStrike" dirty="0">
              <a:solidFill>
                <a:prstClr val="black"/>
              </a:solidFill>
              <a:latin typeface="Century Gothic" panose="020B0502020202020204" pitchFamily="34" charset="0"/>
              <a:cs typeface="Calibri" panose="020F0502020204030204" pitchFamily="34" charset="0"/>
            </a:endParaRPr>
          </a:p>
        </p:txBody>
      </p:sp>
      <p:pic>
        <p:nvPicPr>
          <p:cNvPr id="86" name="Picture 85" descr="hotel">
            <a:extLst>
              <a:ext uri="{FF2B5EF4-FFF2-40B4-BE49-F238E27FC236}">
                <a16:creationId xmlns:a16="http://schemas.microsoft.com/office/drawing/2014/main" id="{23ACCA1E-2E62-436E-87F2-AE0F4FFEF4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595"/>
          <a:stretch/>
        </p:blipFill>
        <p:spPr>
          <a:xfrm>
            <a:off x="1555094" y="2045760"/>
            <a:ext cx="450746" cy="836709"/>
          </a:xfrm>
          <a:prstGeom prst="rect">
            <a:avLst/>
          </a:prstGeom>
        </p:spPr>
      </p:pic>
      <p:pic>
        <p:nvPicPr>
          <p:cNvPr id="87" name="Picture 86" descr="hospital">
            <a:extLst>
              <a:ext uri="{FF2B5EF4-FFF2-40B4-BE49-F238E27FC236}">
                <a16:creationId xmlns:a16="http://schemas.microsoft.com/office/drawing/2014/main" id="{5219B908-B7E6-4416-B761-E6BF47FB72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4762"/>
          <a:stretch/>
        </p:blipFill>
        <p:spPr>
          <a:xfrm>
            <a:off x="2545040" y="2150587"/>
            <a:ext cx="820486" cy="617318"/>
          </a:xfrm>
          <a:prstGeom prst="rect">
            <a:avLst/>
          </a:prstGeom>
        </p:spPr>
      </p:pic>
      <p:sp>
        <p:nvSpPr>
          <p:cNvPr id="13" name="Rectangle 12">
            <a:extLst>
              <a:ext uri="{FF2B5EF4-FFF2-40B4-BE49-F238E27FC236}">
                <a16:creationId xmlns:a16="http://schemas.microsoft.com/office/drawing/2014/main" id="{0E874F9B-2755-41A9-A844-7410BFCC67D1}"/>
              </a:ext>
            </a:extLst>
          </p:cNvPr>
          <p:cNvSpPr/>
          <p:nvPr/>
        </p:nvSpPr>
        <p:spPr>
          <a:xfrm>
            <a:off x="3494245" y="2141025"/>
            <a:ext cx="1136850" cy="707886"/>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[history,</a:t>
            </a:r>
          </a:p>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story]</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90" name="Picture 89" descr="snowflake">
            <a:extLst>
              <a:ext uri="{FF2B5EF4-FFF2-40B4-BE49-F238E27FC236}">
                <a16:creationId xmlns:a16="http://schemas.microsoft.com/office/drawing/2014/main" id="{F74A257B-59EC-4F06-9D49-03A68E2B79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5563" y="2141025"/>
            <a:ext cx="561171" cy="644408"/>
          </a:xfrm>
          <a:prstGeom prst="rect">
            <a:avLst/>
          </a:prstGeom>
        </p:spPr>
      </p:pic>
      <p:sp>
        <p:nvSpPr>
          <p:cNvPr id="91" name="Rectangle 90" descr="the number 8">
            <a:extLst>
              <a:ext uri="{FF2B5EF4-FFF2-40B4-BE49-F238E27FC236}">
                <a16:creationId xmlns:a16="http://schemas.microsoft.com/office/drawing/2014/main" id="{2B227541-4340-4B7A-BB62-547D36CE3463}"/>
              </a:ext>
            </a:extLst>
          </p:cNvPr>
          <p:cNvSpPr/>
          <p:nvPr/>
        </p:nvSpPr>
        <p:spPr>
          <a:xfrm>
            <a:off x="5906686" y="2110247"/>
            <a:ext cx="724573" cy="769441"/>
          </a:xfrm>
          <a:prstGeom prst="rect">
            <a:avLst/>
          </a:prstGeom>
          <a:noFill/>
        </p:spPr>
        <p:txBody>
          <a:bodyPr wrap="squar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8</a:t>
            </a:r>
            <a:endParaRPr lang="en-US" sz="1600" b="0" cap="none" spc="0" dirty="0">
              <a:ln w="0"/>
              <a:solidFill>
                <a:schemeClr val="accent1"/>
              </a:solidFill>
              <a:effectLst>
                <a:outerShdw blurRad="38100" dist="25400" dir="5400000" algn="ctr" rotWithShape="0">
                  <a:srgbClr val="6E747A">
                    <a:alpha val="43000"/>
                  </a:srgbClr>
                </a:outerShdw>
              </a:effectLst>
            </a:endParaRPr>
          </a:p>
        </p:txBody>
      </p:sp>
      <p:grpSp>
        <p:nvGrpSpPr>
          <p:cNvPr id="2" name="Group 1" descr="Picture of an hourglass ">
            <a:extLst>
              <a:ext uri="{FF2B5EF4-FFF2-40B4-BE49-F238E27FC236}">
                <a16:creationId xmlns:a16="http://schemas.microsoft.com/office/drawing/2014/main" id="{9F58AFC9-1DE4-C040-B416-4AC7F0254CA1}"/>
              </a:ext>
            </a:extLst>
          </p:cNvPr>
          <p:cNvGrpSpPr/>
          <p:nvPr/>
        </p:nvGrpSpPr>
        <p:grpSpPr>
          <a:xfrm>
            <a:off x="136264" y="2136187"/>
            <a:ext cx="972000" cy="914032"/>
            <a:chOff x="136264" y="2105813"/>
            <a:chExt cx="972000" cy="914032"/>
          </a:xfrm>
        </p:grpSpPr>
        <p:sp>
          <p:nvSpPr>
            <p:cNvPr id="84" name="Rectangle 83">
              <a:extLst>
                <a:ext uri="{FF2B5EF4-FFF2-40B4-BE49-F238E27FC236}">
                  <a16:creationId xmlns:a16="http://schemas.microsoft.com/office/drawing/2014/main" id="{3BFD1C87-F359-6044-9854-6A1BF2F0423B}"/>
                </a:ext>
              </a:extLst>
            </p:cNvPr>
            <p:cNvSpPr/>
            <p:nvPr/>
          </p:nvSpPr>
          <p:spPr>
            <a:xfrm>
              <a:off x="136264" y="2105813"/>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TextBox 84">
              <a:extLst>
                <a:ext uri="{FF2B5EF4-FFF2-40B4-BE49-F238E27FC236}">
                  <a16:creationId xmlns:a16="http://schemas.microsoft.com/office/drawing/2014/main" id="{81910E26-B563-3D4B-8222-FEF57546B966}"/>
                </a:ext>
              </a:extLst>
            </p:cNvPr>
            <p:cNvSpPr txBox="1"/>
            <p:nvPr/>
          </p:nvSpPr>
          <p:spPr>
            <a:xfrm>
              <a:off x="176337" y="2120783"/>
              <a:ext cx="92974" cy="369332"/>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h</a:t>
              </a:r>
            </a:p>
            <a:p>
              <a:endParaRPr lang="en-US" sz="1200" b="1" dirty="0">
                <a:solidFill>
                  <a:srgbClr val="104F76"/>
                </a:solidFill>
                <a:latin typeface="Century Gothic" panose="020B0502020202020204" pitchFamily="34" charset="0"/>
              </a:endParaRPr>
            </a:p>
          </p:txBody>
        </p:sp>
        <p:sp>
          <p:nvSpPr>
            <p:cNvPr id="88" name="TextBox 87">
              <a:extLst>
                <a:ext uri="{FF2B5EF4-FFF2-40B4-BE49-F238E27FC236}">
                  <a16:creationId xmlns:a16="http://schemas.microsoft.com/office/drawing/2014/main" id="{CF4E482F-A8A9-3942-AF08-466EA6DB7A1C}"/>
                </a:ext>
              </a:extLst>
            </p:cNvPr>
            <p:cNvSpPr txBox="1"/>
            <p:nvPr/>
          </p:nvSpPr>
          <p:spPr>
            <a:xfrm>
              <a:off x="151318" y="2816857"/>
              <a:ext cx="944585" cy="184666"/>
            </a:xfrm>
            <a:prstGeom prst="rect">
              <a:avLst/>
            </a:prstGeom>
            <a:noFill/>
          </p:spPr>
          <p:txBody>
            <a:bodyPr wrap="square" lIns="0" tIns="0" rIns="0" bIns="0" rtlCol="0">
              <a:spAutoFit/>
            </a:bodyPr>
            <a:lstStyle/>
            <a:p>
              <a:pPr algn="ctr"/>
              <a:r>
                <a:rPr lang="en-US" sz="1200" b="1" dirty="0" err="1">
                  <a:solidFill>
                    <a:srgbClr val="EE6000"/>
                  </a:solidFill>
                  <a:latin typeface="Century Gothic" panose="020B0502020202020204" pitchFamily="34" charset="0"/>
                </a:rPr>
                <a:t>h</a:t>
              </a:r>
              <a:r>
                <a:rPr lang="en-US" sz="1200" dirty="0" err="1">
                  <a:solidFill>
                    <a:srgbClr val="104F76"/>
                  </a:solidFill>
                  <a:latin typeface="Century Gothic" panose="020B0502020202020204" pitchFamily="34" charset="0"/>
                </a:rPr>
                <a:t>eure</a:t>
              </a:r>
              <a:endParaRPr lang="en-US" sz="1200" dirty="0">
                <a:solidFill>
                  <a:srgbClr val="104F76"/>
                </a:solidFill>
                <a:latin typeface="Century Gothic" panose="020B0502020202020204" pitchFamily="34" charset="0"/>
              </a:endParaRPr>
            </a:p>
          </p:txBody>
        </p:sp>
        <p:pic>
          <p:nvPicPr>
            <p:cNvPr id="92" name="Picture 2" descr="hourglass">
              <a:extLst>
                <a:ext uri="{FF2B5EF4-FFF2-40B4-BE49-F238E27FC236}">
                  <a16:creationId xmlns:a16="http://schemas.microsoft.com/office/drawing/2014/main" id="{D6E2984F-092F-904A-A634-BA92094C3B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70" y="2188730"/>
              <a:ext cx="373387" cy="628127"/>
            </a:xfrm>
            <a:prstGeom prst="rect">
              <a:avLst/>
            </a:prstGeom>
            <a:noFill/>
            <a:extLst>
              <a:ext uri="{909E8E84-426E-40DD-AFC4-6F175D3DCCD1}">
                <a14:hiddenFill xmlns:a14="http://schemas.microsoft.com/office/drawing/2010/main">
                  <a:solidFill>
                    <a:srgbClr val="FFFFFF"/>
                  </a:solidFill>
                </a14:hiddenFill>
              </a:ext>
            </a:extLst>
          </p:spPr>
        </p:pic>
      </p:grpSp>
      <p:sp>
        <p:nvSpPr>
          <p:cNvPr id="117" name="TextBox 116"/>
          <p:cNvSpPr txBox="1"/>
          <p:nvPr/>
        </p:nvSpPr>
        <p:spPr>
          <a:xfrm rot="10800000" flipV="1">
            <a:off x="1227603" y="3783371"/>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camp</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18" name="TextBox 117"/>
          <p:cNvSpPr txBox="1"/>
          <p:nvPr/>
        </p:nvSpPr>
        <p:spPr>
          <a:xfrm rot="10800000" flipV="1">
            <a:off x="2297314" y="3826357"/>
            <a:ext cx="1173434" cy="338554"/>
          </a:xfrm>
          <a:prstGeom prst="rect">
            <a:avLst/>
          </a:prstGeom>
          <a:noFill/>
        </p:spPr>
        <p:txBody>
          <a:bodyPr wrap="square" rtlCol="0">
            <a:spAutoFit/>
          </a:bodyPr>
          <a:lstStyle/>
          <a:p>
            <a:pPr algn="ctr" fontAlgn="base">
              <a:spcBef>
                <a:spcPct val="0"/>
              </a:spcBef>
              <a:spcAft>
                <a:spcPct val="0"/>
              </a:spcAft>
              <a:defRPr/>
            </a:pPr>
            <a:r>
              <a:rPr lang="en-GB" sz="1600" dirty="0">
                <a:solidFill>
                  <a:prstClr val="black"/>
                </a:solidFill>
                <a:latin typeface="Century Gothic" panose="020B0502020202020204" pitchFamily="34" charset="0"/>
                <a:cs typeface="Calibri" panose="020F0502020204030204" pitchFamily="34" charset="0"/>
              </a:rPr>
              <a:t>ensemble</a:t>
            </a:r>
            <a:endParaRPr lang="en-GB" sz="1600" strike="sngStrike" dirty="0">
              <a:solidFill>
                <a:prstClr val="black"/>
              </a:solidFill>
              <a:latin typeface="Century Gothic" panose="020B0502020202020204" pitchFamily="34" charset="0"/>
              <a:cs typeface="Calibri" panose="020F0502020204030204" pitchFamily="34" charset="0"/>
            </a:endParaRPr>
          </a:p>
        </p:txBody>
      </p:sp>
      <p:sp>
        <p:nvSpPr>
          <p:cNvPr id="119" name="TextBox 118"/>
          <p:cNvSpPr txBox="1"/>
          <p:nvPr/>
        </p:nvSpPr>
        <p:spPr>
          <a:xfrm rot="10800000" flipV="1">
            <a:off x="3445075" y="3749947"/>
            <a:ext cx="1173434" cy="523220"/>
          </a:xfrm>
          <a:prstGeom prst="rect">
            <a:avLst/>
          </a:prstGeom>
          <a:noFill/>
        </p:spPr>
        <p:txBody>
          <a:bodyPr wrap="square" rtlCol="0">
            <a:spAutoFit/>
          </a:bodyPr>
          <a:lstStyle/>
          <a:p>
            <a:pPr algn="ctr" fontAlgn="base">
              <a:spcBef>
                <a:spcPct val="0"/>
              </a:spcBef>
              <a:spcAft>
                <a:spcPct val="0"/>
              </a:spcAft>
              <a:defRPr/>
            </a:pPr>
            <a:r>
              <a:rPr lang="en-GB" sz="1400" dirty="0" err="1">
                <a:solidFill>
                  <a:prstClr val="black"/>
                </a:solidFill>
                <a:latin typeface="Century Gothic" panose="020B0502020202020204" pitchFamily="34" charset="0"/>
                <a:cs typeface="Calibri" panose="020F0502020204030204" pitchFamily="34" charset="0"/>
              </a:rPr>
              <a:t>ressembler</a:t>
            </a:r>
            <a:r>
              <a:rPr lang="en-GB" sz="1400" dirty="0">
                <a:solidFill>
                  <a:prstClr val="black"/>
                </a:solidFill>
                <a:latin typeface="Century Gothic" panose="020B0502020202020204" pitchFamily="34" charset="0"/>
                <a:cs typeface="Calibri" panose="020F0502020204030204" pitchFamily="34" charset="0"/>
              </a:rPr>
              <a:t> (à)</a:t>
            </a:r>
            <a:endParaRPr lang="en-GB" sz="1400" strike="sngStrike" dirty="0">
              <a:solidFill>
                <a:prstClr val="black"/>
              </a:solidFill>
              <a:latin typeface="Century Gothic" panose="020B0502020202020204" pitchFamily="34" charset="0"/>
              <a:cs typeface="Calibri" panose="020F0502020204030204" pitchFamily="34" charset="0"/>
            </a:endParaRPr>
          </a:p>
        </p:txBody>
      </p:sp>
      <p:sp>
        <p:nvSpPr>
          <p:cNvPr id="120" name="TextBox 119"/>
          <p:cNvSpPr txBox="1"/>
          <p:nvPr/>
        </p:nvSpPr>
        <p:spPr>
          <a:xfrm rot="10800000" flipV="1">
            <a:off x="4593864" y="3825231"/>
            <a:ext cx="1173434" cy="338554"/>
          </a:xfrm>
          <a:prstGeom prst="rect">
            <a:avLst/>
          </a:prstGeom>
          <a:noFill/>
        </p:spPr>
        <p:txBody>
          <a:bodyPr wrap="square" rtlCol="0">
            <a:spAutoFit/>
          </a:bodyPr>
          <a:lstStyle/>
          <a:p>
            <a:pPr algn="ctr" fontAlgn="base">
              <a:spcBef>
                <a:spcPct val="0"/>
              </a:spcBef>
              <a:spcAft>
                <a:spcPct val="0"/>
              </a:spcAft>
              <a:defRPr/>
            </a:pPr>
            <a:r>
              <a:rPr lang="en-GB" sz="1600" dirty="0" err="1">
                <a:solidFill>
                  <a:prstClr val="black"/>
                </a:solidFill>
                <a:latin typeface="Century Gothic" panose="020B0502020202020204" pitchFamily="34" charset="0"/>
                <a:cs typeface="Calibri" panose="020F0502020204030204" pitchFamily="34" charset="0"/>
              </a:rPr>
              <a:t>printemps</a:t>
            </a:r>
            <a:endParaRPr lang="en-GB" sz="1600" strike="sngStrike" dirty="0">
              <a:solidFill>
                <a:prstClr val="black"/>
              </a:solidFill>
              <a:latin typeface="Century Gothic" panose="020B0502020202020204" pitchFamily="34" charset="0"/>
              <a:cs typeface="Calibri" panose="020F0502020204030204" pitchFamily="34" charset="0"/>
            </a:endParaRPr>
          </a:p>
        </p:txBody>
      </p:sp>
      <p:sp>
        <p:nvSpPr>
          <p:cNvPr id="121" name="TextBox 120"/>
          <p:cNvSpPr txBox="1"/>
          <p:nvPr/>
        </p:nvSpPr>
        <p:spPr>
          <a:xfrm rot="10800000" flipV="1">
            <a:off x="5715951" y="3825231"/>
            <a:ext cx="1173434" cy="338554"/>
          </a:xfrm>
          <a:prstGeom prst="rect">
            <a:avLst/>
          </a:prstGeom>
          <a:noFill/>
        </p:spPr>
        <p:txBody>
          <a:bodyPr wrap="square" rtlCol="0">
            <a:spAutoFit/>
          </a:bodyPr>
          <a:lstStyle/>
          <a:p>
            <a:pPr fontAlgn="base">
              <a:spcBef>
                <a:spcPct val="0"/>
              </a:spcBef>
              <a:spcAft>
                <a:spcPct val="0"/>
              </a:spcAft>
            </a:pPr>
            <a:r>
              <a:rPr lang="en-GB" sz="1600" dirty="0" err="1">
                <a:solidFill>
                  <a:prstClr val="black"/>
                </a:solidFill>
                <a:latin typeface="Century Gothic" panose="020B0502020202020204" pitchFamily="34" charset="0"/>
                <a:cs typeface="Calibri" panose="020F0502020204030204" pitchFamily="34" charset="0"/>
              </a:rPr>
              <a:t>chambre</a:t>
            </a:r>
            <a:endParaRPr lang="en-GB" sz="1600" dirty="0">
              <a:solidFill>
                <a:prstClr val="black"/>
              </a:solidFill>
              <a:latin typeface="Century Gothic" panose="020B0502020202020204" pitchFamily="34" charset="0"/>
              <a:cs typeface="Calibri" panose="020F0502020204030204" pitchFamily="34" charset="0"/>
            </a:endParaRPr>
          </a:p>
        </p:txBody>
      </p:sp>
      <p:pic>
        <p:nvPicPr>
          <p:cNvPr id="102" name="Picture 2" descr="Picture of a tent">
            <a:extLst>
              <a:ext uri="{FF2B5EF4-FFF2-40B4-BE49-F238E27FC236}">
                <a16:creationId xmlns:a16="http://schemas.microsoft.com/office/drawing/2014/main" id="{10938EA6-784F-42E5-8F62-14CBAFE7DD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67654" y="3379693"/>
            <a:ext cx="947749" cy="47387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Picture of a messy bedroom">
            <a:extLst>
              <a:ext uri="{FF2B5EF4-FFF2-40B4-BE49-F238E27FC236}">
                <a16:creationId xmlns:a16="http://schemas.microsoft.com/office/drawing/2014/main" id="{3826E2FC-9CA6-482F-BE54-2C410285F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7298" y="3124578"/>
            <a:ext cx="960248" cy="694180"/>
          </a:xfrm>
          <a:prstGeom prst="rect">
            <a:avLst/>
          </a:prstGeom>
        </p:spPr>
      </p:pic>
      <p:sp>
        <p:nvSpPr>
          <p:cNvPr id="21" name="Rectangle 20">
            <a:extLst>
              <a:ext uri="{FF2B5EF4-FFF2-40B4-BE49-F238E27FC236}">
                <a16:creationId xmlns:a16="http://schemas.microsoft.com/office/drawing/2014/main" id="{CB61B7C8-8DBE-4E4F-9696-C222AF4727B4}"/>
              </a:ext>
            </a:extLst>
          </p:cNvPr>
          <p:cNvSpPr/>
          <p:nvPr/>
        </p:nvSpPr>
        <p:spPr>
          <a:xfrm>
            <a:off x="2188701" y="3334861"/>
            <a:ext cx="1276311"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[together]</a:t>
            </a:r>
            <a:endParaRPr lang="en-GB" sz="3600" b="1" dirty="0">
              <a:solidFill>
                <a:prstClr val="black"/>
              </a:solidFill>
              <a:latin typeface="Century Gothic" panose="020B050202020202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C26BEE60-98C5-4AB1-B317-937D59ED366E}"/>
              </a:ext>
            </a:extLst>
          </p:cNvPr>
          <p:cNvSpPr/>
          <p:nvPr/>
        </p:nvSpPr>
        <p:spPr>
          <a:xfrm>
            <a:off x="3305750" y="3334012"/>
            <a:ext cx="1556836"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 look like]</a:t>
            </a:r>
            <a:endParaRPr lang="en-GB" sz="3600" b="1" dirty="0">
              <a:solidFill>
                <a:prstClr val="black"/>
              </a:solidFill>
              <a:latin typeface="Century Gothic" panose="020B050202020202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C7293AD3-34E0-49FC-9E6B-80B2205F286B}"/>
              </a:ext>
            </a:extLst>
          </p:cNvPr>
          <p:cNvSpPr/>
          <p:nvPr/>
        </p:nvSpPr>
        <p:spPr>
          <a:xfrm>
            <a:off x="4693640" y="3335631"/>
            <a:ext cx="1005403"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[spring]</a:t>
            </a:r>
            <a:endParaRPr lang="en-GB" sz="3600" b="1" dirty="0">
              <a:solidFill>
                <a:prstClr val="black"/>
              </a:solidFill>
              <a:latin typeface="Century Gothic" panose="020B0502020202020204" pitchFamily="34" charset="0"/>
              <a:cs typeface="Calibri" panose="020F0502020204030204" pitchFamily="34" charset="0"/>
            </a:endParaRPr>
          </a:p>
        </p:txBody>
      </p:sp>
      <p:grpSp>
        <p:nvGrpSpPr>
          <p:cNvPr id="4" name="Group 3" descr="Picture of a clock">
            <a:extLst>
              <a:ext uri="{FF2B5EF4-FFF2-40B4-BE49-F238E27FC236}">
                <a16:creationId xmlns:a16="http://schemas.microsoft.com/office/drawing/2014/main" id="{F4984481-0ADD-2D43-A77F-78F0D845144B}"/>
              </a:ext>
            </a:extLst>
          </p:cNvPr>
          <p:cNvGrpSpPr/>
          <p:nvPr/>
        </p:nvGrpSpPr>
        <p:grpSpPr>
          <a:xfrm>
            <a:off x="136264" y="3241856"/>
            <a:ext cx="972000" cy="914032"/>
            <a:chOff x="139046" y="3123729"/>
            <a:chExt cx="972000" cy="914032"/>
          </a:xfrm>
        </p:grpSpPr>
        <p:sp>
          <p:nvSpPr>
            <p:cNvPr id="19" name="Rectangle 18">
              <a:extLst>
                <a:ext uri="{FF2B5EF4-FFF2-40B4-BE49-F238E27FC236}">
                  <a16:creationId xmlns:a16="http://schemas.microsoft.com/office/drawing/2014/main" id="{8779F9AD-B552-4EDB-9A81-9A52A7157774}"/>
                </a:ext>
              </a:extLst>
            </p:cNvPr>
            <p:cNvSpPr/>
            <p:nvPr/>
          </p:nvSpPr>
          <p:spPr>
            <a:xfrm>
              <a:off x="139046" y="3123729"/>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TextBox 92">
              <a:extLst>
                <a:ext uri="{FF2B5EF4-FFF2-40B4-BE49-F238E27FC236}">
                  <a16:creationId xmlns:a16="http://schemas.microsoft.com/office/drawing/2014/main" id="{A947B602-BF36-2649-B1A6-DFFB054B3281}"/>
                </a:ext>
              </a:extLst>
            </p:cNvPr>
            <p:cNvSpPr txBox="1"/>
            <p:nvPr/>
          </p:nvSpPr>
          <p:spPr>
            <a:xfrm>
              <a:off x="172489" y="3147649"/>
              <a:ext cx="557845" cy="184666"/>
            </a:xfrm>
            <a:prstGeom prst="rect">
              <a:avLst/>
            </a:prstGeom>
            <a:noFill/>
          </p:spPr>
          <p:txBody>
            <a:bodyPr wrap="none" lIns="0" tIns="0" rIns="0" bIns="0" rtlCol="0">
              <a:spAutoFit/>
            </a:bodyPr>
            <a:lstStyle/>
            <a:p>
              <a:r>
                <a:rPr lang="en-US" sz="1200" b="1" dirty="0" err="1">
                  <a:solidFill>
                    <a:srgbClr val="104F76"/>
                  </a:solidFill>
                  <a:latin typeface="Century Gothic" panose="020B0502020202020204" pitchFamily="34" charset="0"/>
                </a:rPr>
                <a:t>em</a:t>
              </a:r>
              <a:r>
                <a:rPr lang="en-US" sz="1200" b="1" dirty="0">
                  <a:solidFill>
                    <a:srgbClr val="104F76"/>
                  </a:solidFill>
                  <a:latin typeface="Century Gothic" panose="020B0502020202020204" pitchFamily="34" charset="0"/>
                </a:rPr>
                <a:t>/am</a:t>
              </a:r>
            </a:p>
          </p:txBody>
        </p:sp>
        <p:sp>
          <p:nvSpPr>
            <p:cNvPr id="94" name="TextBox 93">
              <a:extLst>
                <a:ext uri="{FF2B5EF4-FFF2-40B4-BE49-F238E27FC236}">
                  <a16:creationId xmlns:a16="http://schemas.microsoft.com/office/drawing/2014/main" id="{A0DF6B5A-A699-5D48-BB1C-83EB3329D8E4}"/>
                </a:ext>
              </a:extLst>
            </p:cNvPr>
            <p:cNvSpPr txBox="1"/>
            <p:nvPr/>
          </p:nvSpPr>
          <p:spPr>
            <a:xfrm>
              <a:off x="145079" y="3840546"/>
              <a:ext cx="944585" cy="184666"/>
            </a:xfrm>
            <a:prstGeom prst="rect">
              <a:avLst/>
            </a:prstGeom>
            <a:noFill/>
          </p:spPr>
          <p:txBody>
            <a:bodyPr wrap="square" lIns="0" tIns="0" rIns="0" bIns="0" rtlCol="0">
              <a:spAutoFit/>
            </a:bodyPr>
            <a:lstStyle/>
            <a:p>
              <a:pPr algn="ctr"/>
              <a:r>
                <a:rPr lang="en-US" sz="1200" dirty="0">
                  <a:solidFill>
                    <a:srgbClr val="104F76"/>
                  </a:solidFill>
                  <a:latin typeface="Century Gothic" panose="020B0502020202020204" pitchFamily="34" charset="0"/>
                </a:rPr>
                <a:t>t</a:t>
              </a:r>
              <a:r>
                <a:rPr lang="en-US" sz="1200" b="1" dirty="0">
                  <a:solidFill>
                    <a:srgbClr val="EE6000"/>
                  </a:solidFill>
                  <a:latin typeface="Century Gothic" panose="020B0502020202020204" pitchFamily="34" charset="0"/>
                </a:rPr>
                <a:t>em</a:t>
              </a:r>
              <a:r>
                <a:rPr lang="en-US" sz="1200" dirty="0">
                  <a:solidFill>
                    <a:srgbClr val="104F76"/>
                  </a:solidFill>
                  <a:latin typeface="Century Gothic" panose="020B0502020202020204" pitchFamily="34" charset="0"/>
                </a:rPr>
                <a:t>ps</a:t>
              </a:r>
            </a:p>
          </p:txBody>
        </p:sp>
        <p:pic>
          <p:nvPicPr>
            <p:cNvPr id="95" name="Picture 2" descr="clock face">
              <a:extLst>
                <a:ext uri="{FF2B5EF4-FFF2-40B4-BE49-F238E27FC236}">
                  <a16:creationId xmlns:a16="http://schemas.microsoft.com/office/drawing/2014/main" id="{4973DE96-948E-424D-B7B7-26DE4D244D1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14552" y="3349992"/>
              <a:ext cx="407441" cy="407441"/>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0C0B0C1D-28B5-E645-AFA0-9A37213F30B7}"/>
                </a:ext>
              </a:extLst>
            </p:cNvPr>
            <p:cNvSpPr txBox="1"/>
            <p:nvPr/>
          </p:nvSpPr>
          <p:spPr>
            <a:xfrm>
              <a:off x="149744" y="3751971"/>
              <a:ext cx="944585" cy="123111"/>
            </a:xfrm>
            <a:prstGeom prst="rect">
              <a:avLst/>
            </a:prstGeom>
            <a:noFill/>
          </p:spPr>
          <p:txBody>
            <a:bodyPr wrap="square" lIns="0" tIns="0" rIns="0" bIns="0" rtlCol="0">
              <a:spAutoFit/>
            </a:bodyPr>
            <a:lstStyle/>
            <a:p>
              <a:pPr algn="ctr"/>
              <a:r>
                <a:rPr lang="en-US" sz="800" dirty="0">
                  <a:solidFill>
                    <a:srgbClr val="104F76"/>
                  </a:solidFill>
                  <a:latin typeface="Century Gothic" panose="020B0502020202020204" pitchFamily="34" charset="0"/>
                </a:rPr>
                <a:t>[time]</a:t>
              </a:r>
            </a:p>
          </p:txBody>
        </p:sp>
      </p:grpSp>
      <p:sp>
        <p:nvSpPr>
          <p:cNvPr id="123" name="TextBox 122"/>
          <p:cNvSpPr txBox="1"/>
          <p:nvPr/>
        </p:nvSpPr>
        <p:spPr>
          <a:xfrm rot="10800000" flipV="1">
            <a:off x="1062646" y="4921032"/>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grimper</a:t>
            </a:r>
            <a:endParaRPr lang="en-GB" sz="2000" dirty="0">
              <a:solidFill>
                <a:prstClr val="black"/>
              </a:solidFill>
              <a:latin typeface="Century Gothic" panose="020B0502020202020204" pitchFamily="34" charset="0"/>
              <a:cs typeface="Calibri" panose="020F0502020204030204" pitchFamily="34" charset="0"/>
            </a:endParaRPr>
          </a:p>
        </p:txBody>
      </p:sp>
      <p:sp>
        <p:nvSpPr>
          <p:cNvPr id="124" name="TextBox 123"/>
          <p:cNvSpPr txBox="1"/>
          <p:nvPr/>
        </p:nvSpPr>
        <p:spPr>
          <a:xfrm rot="10800000" flipV="1">
            <a:off x="2027337" y="4920488"/>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simple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25" name="TextBox 124"/>
          <p:cNvSpPr txBox="1"/>
          <p:nvPr/>
        </p:nvSpPr>
        <p:spPr>
          <a:xfrm rot="10800000" flipV="1">
            <a:off x="3018034" y="4920488"/>
            <a:ext cx="1406153"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important</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26" name="TextBox 125"/>
          <p:cNvSpPr txBox="1"/>
          <p:nvPr/>
        </p:nvSpPr>
        <p:spPr>
          <a:xfrm rot="10800000" flipV="1">
            <a:off x="4308698" y="4920488"/>
            <a:ext cx="1486086"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impossible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27" name="TextBox 126"/>
          <p:cNvSpPr txBox="1"/>
          <p:nvPr/>
        </p:nvSpPr>
        <p:spPr>
          <a:xfrm rot="10800000" flipV="1">
            <a:off x="5597192" y="4920939"/>
            <a:ext cx="1388975" cy="400110"/>
          </a:xfrm>
          <a:prstGeom prst="rect">
            <a:avLst/>
          </a:prstGeom>
          <a:noFill/>
        </p:spPr>
        <p:txBody>
          <a:bodyPr wrap="square" rtlCol="0">
            <a:spAutoFit/>
          </a:bodyPr>
          <a:lstStyle/>
          <a:p>
            <a:pPr algn="ctr" fontAlgn="base">
              <a:spcBef>
                <a:spcPct val="0"/>
              </a:spcBef>
              <a:spcAft>
                <a:spcPct val="0"/>
              </a:spcAft>
            </a:pPr>
            <a:r>
              <a:rPr lang="en-GB" sz="2000" dirty="0" err="1">
                <a:solidFill>
                  <a:prstClr val="black"/>
                </a:solidFill>
                <a:latin typeface="Century Gothic" panose="020B0502020202020204" pitchFamily="34" charset="0"/>
                <a:cs typeface="Calibri" panose="020F0502020204030204" pitchFamily="34" charset="0"/>
              </a:rPr>
              <a:t>imprimer</a:t>
            </a:r>
            <a:endParaRPr lang="en-GB" sz="2000" dirty="0">
              <a:solidFill>
                <a:prstClr val="black"/>
              </a:solidFill>
              <a:latin typeface="Century Gothic" panose="020B0502020202020204" pitchFamily="34" charset="0"/>
              <a:cs typeface="Calibri" panose="020F0502020204030204" pitchFamily="34" charset="0"/>
            </a:endParaRPr>
          </a:p>
        </p:txBody>
      </p:sp>
      <p:pic>
        <p:nvPicPr>
          <p:cNvPr id="169" name="Picture 168" descr="Picture of a person climbing">
            <a:extLst>
              <a:ext uri="{FF2B5EF4-FFF2-40B4-BE49-F238E27FC236}">
                <a16:creationId xmlns:a16="http://schemas.microsoft.com/office/drawing/2014/main" id="{ED42BD5E-9DA6-4392-9446-5A7087C827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7321" y="4257099"/>
            <a:ext cx="734219" cy="734219"/>
          </a:xfrm>
          <a:prstGeom prst="rect">
            <a:avLst/>
          </a:prstGeom>
        </p:spPr>
      </p:pic>
      <p:pic>
        <p:nvPicPr>
          <p:cNvPr id="170" name="Picture 169" descr="Picture of a printer">
            <a:extLst>
              <a:ext uri="{FF2B5EF4-FFF2-40B4-BE49-F238E27FC236}">
                <a16:creationId xmlns:a16="http://schemas.microsoft.com/office/drawing/2014/main" id="{F6C8619F-3BEF-4927-9947-F7398EEA45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8333" y="4323702"/>
            <a:ext cx="651962" cy="630931"/>
          </a:xfrm>
          <a:prstGeom prst="rect">
            <a:avLst/>
          </a:prstGeom>
        </p:spPr>
      </p:pic>
      <p:sp>
        <p:nvSpPr>
          <p:cNvPr id="27" name="Rectangle 26">
            <a:extLst>
              <a:ext uri="{FF2B5EF4-FFF2-40B4-BE49-F238E27FC236}">
                <a16:creationId xmlns:a16="http://schemas.microsoft.com/office/drawing/2014/main" id="{AC994CA4-A5CC-4F2A-A551-59BEBCB7BB4D}"/>
              </a:ext>
            </a:extLst>
          </p:cNvPr>
          <p:cNvSpPr/>
          <p:nvPr/>
        </p:nvSpPr>
        <p:spPr>
          <a:xfrm>
            <a:off x="2052911" y="4445671"/>
            <a:ext cx="1061509"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[simple]</a:t>
            </a:r>
            <a:endParaRPr lang="en-GB" sz="3600" b="1" dirty="0">
              <a:solidFill>
                <a:prstClr val="black"/>
              </a:solidFill>
              <a:latin typeface="Century Gothic" panose="020B050202020202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4929D7C6-F4D1-4792-B88F-5D4DFEA3A6EA}"/>
              </a:ext>
            </a:extLst>
          </p:cNvPr>
          <p:cNvSpPr/>
          <p:nvPr/>
        </p:nvSpPr>
        <p:spPr>
          <a:xfrm>
            <a:off x="3039140" y="4446215"/>
            <a:ext cx="1406154"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[important]</a:t>
            </a:r>
          </a:p>
        </p:txBody>
      </p:sp>
      <p:sp>
        <p:nvSpPr>
          <p:cNvPr id="29" name="Rectangle 28">
            <a:extLst>
              <a:ext uri="{FF2B5EF4-FFF2-40B4-BE49-F238E27FC236}">
                <a16:creationId xmlns:a16="http://schemas.microsoft.com/office/drawing/2014/main" id="{09CC8A44-DB7C-4512-9E15-591FA9FD5636}"/>
              </a:ext>
            </a:extLst>
          </p:cNvPr>
          <p:cNvSpPr/>
          <p:nvPr/>
        </p:nvSpPr>
        <p:spPr>
          <a:xfrm>
            <a:off x="4345927" y="4446295"/>
            <a:ext cx="1518365"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[impossible]</a:t>
            </a:r>
          </a:p>
        </p:txBody>
      </p:sp>
      <p:grpSp>
        <p:nvGrpSpPr>
          <p:cNvPr id="5" name="Group 4" descr="Picture of a hungry emoticon ">
            <a:extLst>
              <a:ext uri="{FF2B5EF4-FFF2-40B4-BE49-F238E27FC236}">
                <a16:creationId xmlns:a16="http://schemas.microsoft.com/office/drawing/2014/main" id="{D4F49F8B-6C5B-2043-804A-337A6A37B63C}"/>
              </a:ext>
            </a:extLst>
          </p:cNvPr>
          <p:cNvGrpSpPr/>
          <p:nvPr/>
        </p:nvGrpSpPr>
        <p:grpSpPr>
          <a:xfrm>
            <a:off x="136264" y="4332104"/>
            <a:ext cx="972000" cy="914032"/>
            <a:chOff x="137673" y="4112634"/>
            <a:chExt cx="972000" cy="914032"/>
          </a:xfrm>
        </p:grpSpPr>
        <p:sp>
          <p:nvSpPr>
            <p:cNvPr id="52" name="Rectangle 51">
              <a:extLst>
                <a:ext uri="{FF2B5EF4-FFF2-40B4-BE49-F238E27FC236}">
                  <a16:creationId xmlns:a16="http://schemas.microsoft.com/office/drawing/2014/main" id="{59DC8775-841A-407F-9A01-3CC72FEB66FE}"/>
                </a:ext>
              </a:extLst>
            </p:cNvPr>
            <p:cNvSpPr/>
            <p:nvPr/>
          </p:nvSpPr>
          <p:spPr>
            <a:xfrm>
              <a:off x="137673" y="4112634"/>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TextBox 97">
              <a:extLst>
                <a:ext uri="{FF2B5EF4-FFF2-40B4-BE49-F238E27FC236}">
                  <a16:creationId xmlns:a16="http://schemas.microsoft.com/office/drawing/2014/main" id="{D11BEBEA-23EF-6545-BA15-D5D39B357ACB}"/>
                </a:ext>
              </a:extLst>
            </p:cNvPr>
            <p:cNvSpPr txBox="1"/>
            <p:nvPr/>
          </p:nvSpPr>
          <p:spPr>
            <a:xfrm>
              <a:off x="164192" y="4118874"/>
              <a:ext cx="533800"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aim/</a:t>
              </a:r>
              <a:r>
                <a:rPr lang="en-US" sz="1200" b="1" dirty="0" err="1">
                  <a:solidFill>
                    <a:srgbClr val="104F76"/>
                  </a:solidFill>
                  <a:latin typeface="Century Gothic" panose="020B0502020202020204" pitchFamily="34" charset="0"/>
                </a:rPr>
                <a:t>im</a:t>
              </a:r>
              <a:endParaRPr lang="en-US" sz="1200" b="1" dirty="0">
                <a:solidFill>
                  <a:srgbClr val="104F76"/>
                </a:solidFill>
                <a:latin typeface="Century Gothic" panose="020B0502020202020204" pitchFamily="34" charset="0"/>
              </a:endParaRPr>
            </a:p>
          </p:txBody>
        </p:sp>
        <p:sp>
          <p:nvSpPr>
            <p:cNvPr id="99" name="TextBox 98">
              <a:extLst>
                <a:ext uri="{FF2B5EF4-FFF2-40B4-BE49-F238E27FC236}">
                  <a16:creationId xmlns:a16="http://schemas.microsoft.com/office/drawing/2014/main" id="{1EB755A6-B487-6D4C-B6F1-43A3F5CAF695}"/>
                </a:ext>
              </a:extLst>
            </p:cNvPr>
            <p:cNvSpPr txBox="1"/>
            <p:nvPr/>
          </p:nvSpPr>
          <p:spPr>
            <a:xfrm>
              <a:off x="150119" y="4832759"/>
              <a:ext cx="944585" cy="184666"/>
            </a:xfrm>
            <a:prstGeom prst="rect">
              <a:avLst/>
            </a:prstGeom>
            <a:noFill/>
          </p:spPr>
          <p:txBody>
            <a:bodyPr wrap="square" lIns="0" tIns="0" rIns="0" bIns="0" rtlCol="0">
              <a:spAutoFit/>
            </a:bodyPr>
            <a:lstStyle/>
            <a:p>
              <a:pPr algn="ctr"/>
              <a:r>
                <a:rPr lang="en-US" sz="1200" dirty="0" err="1">
                  <a:solidFill>
                    <a:srgbClr val="104F76"/>
                  </a:solidFill>
                  <a:latin typeface="Century Gothic" panose="020B0502020202020204" pitchFamily="34" charset="0"/>
                </a:rPr>
                <a:t>f</a:t>
              </a:r>
              <a:r>
                <a:rPr lang="en-US" sz="1200" b="1" dirty="0" err="1">
                  <a:solidFill>
                    <a:srgbClr val="EE6000"/>
                  </a:solidFill>
                  <a:latin typeface="Century Gothic" panose="020B0502020202020204" pitchFamily="34" charset="0"/>
                </a:rPr>
                <a:t>aim</a:t>
              </a:r>
              <a:endParaRPr lang="en-US" sz="1200" dirty="0">
                <a:solidFill>
                  <a:srgbClr val="104F76"/>
                </a:solidFill>
                <a:latin typeface="Century Gothic" panose="020B0502020202020204" pitchFamily="34" charset="0"/>
              </a:endParaRPr>
            </a:p>
          </p:txBody>
        </p:sp>
        <p:pic>
          <p:nvPicPr>
            <p:cNvPr id="100" name="Picture 2" descr="Hunger Eat Hungry - Free image on Pixabayhungry emoji">
              <a:extLst>
                <a:ext uri="{FF2B5EF4-FFF2-40B4-BE49-F238E27FC236}">
                  <a16:creationId xmlns:a16="http://schemas.microsoft.com/office/drawing/2014/main" id="{188A4F49-594A-DA42-AC0A-A5842B73E43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1803" y="4307261"/>
              <a:ext cx="804250" cy="506007"/>
            </a:xfrm>
            <a:prstGeom prst="rect">
              <a:avLst/>
            </a:prstGeom>
            <a:noFill/>
            <a:extLst>
              <a:ext uri="{909E8E84-426E-40DD-AFC4-6F175D3DCCD1}">
                <a14:hiddenFill xmlns:a14="http://schemas.microsoft.com/office/drawing/2010/main">
                  <a:solidFill>
                    <a:srgbClr val="FFFFFF"/>
                  </a:solidFill>
                </a14:hiddenFill>
              </a:ext>
            </a:extLst>
          </p:spPr>
        </p:pic>
      </p:grpSp>
      <p:sp>
        <p:nvSpPr>
          <p:cNvPr id="133" name="TextBox 132"/>
          <p:cNvSpPr txBox="1"/>
          <p:nvPr/>
        </p:nvSpPr>
        <p:spPr>
          <a:xfrm rot="10800000" flipV="1">
            <a:off x="1196059" y="5986669"/>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ombre</a:t>
            </a:r>
          </a:p>
        </p:txBody>
      </p:sp>
      <p:sp>
        <p:nvSpPr>
          <p:cNvPr id="134" name="TextBox 133"/>
          <p:cNvSpPr txBox="1"/>
          <p:nvPr/>
        </p:nvSpPr>
        <p:spPr>
          <a:xfrm rot="10800000" flipV="1">
            <a:off x="2283651" y="6032836"/>
            <a:ext cx="1311572" cy="307777"/>
          </a:xfrm>
          <a:prstGeom prst="rect">
            <a:avLst/>
          </a:prstGeom>
          <a:noFill/>
        </p:spPr>
        <p:txBody>
          <a:bodyPr wrap="square" rtlCol="0">
            <a:spAutoFit/>
          </a:bodyPr>
          <a:lstStyle/>
          <a:p>
            <a:pPr algn="ctr" fontAlgn="base">
              <a:spcBef>
                <a:spcPct val="0"/>
              </a:spcBef>
              <a:spcAft>
                <a:spcPct val="0"/>
              </a:spcAft>
              <a:defRPr/>
            </a:pPr>
            <a:r>
              <a:rPr lang="en-GB" sz="1400" dirty="0" err="1">
                <a:solidFill>
                  <a:prstClr val="black"/>
                </a:solidFill>
                <a:latin typeface="Century Gothic" panose="020B0502020202020204" pitchFamily="34" charset="0"/>
                <a:cs typeface="Calibri" panose="020F0502020204030204" pitchFamily="34" charset="0"/>
              </a:rPr>
              <a:t>comprendre</a:t>
            </a:r>
            <a:endParaRPr lang="en-GB" sz="1400" strike="sngStrike" dirty="0">
              <a:solidFill>
                <a:prstClr val="black"/>
              </a:solidFill>
              <a:latin typeface="Century Gothic" panose="020B0502020202020204" pitchFamily="34" charset="0"/>
              <a:cs typeface="Calibri" panose="020F0502020204030204" pitchFamily="34" charset="0"/>
            </a:endParaRPr>
          </a:p>
        </p:txBody>
      </p:sp>
      <p:sp>
        <p:nvSpPr>
          <p:cNvPr id="135" name="TextBox 134"/>
          <p:cNvSpPr txBox="1"/>
          <p:nvPr/>
        </p:nvSpPr>
        <p:spPr>
          <a:xfrm rot="10800000" flipV="1">
            <a:off x="3567035" y="5985239"/>
            <a:ext cx="1173434"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compte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36" name="TextBox 135"/>
          <p:cNvSpPr txBox="1"/>
          <p:nvPr/>
        </p:nvSpPr>
        <p:spPr>
          <a:xfrm rot="10800000" flipV="1">
            <a:off x="4665601" y="5985239"/>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tomber</a:t>
            </a:r>
            <a:endParaRPr lang="en-GB" sz="2000" dirty="0">
              <a:solidFill>
                <a:prstClr val="black"/>
              </a:solidFill>
              <a:latin typeface="Century Gothic" panose="020B0502020202020204" pitchFamily="34" charset="0"/>
              <a:cs typeface="Calibri" panose="020F0502020204030204" pitchFamily="34" charset="0"/>
            </a:endParaRPr>
          </a:p>
        </p:txBody>
      </p:sp>
      <p:sp>
        <p:nvSpPr>
          <p:cNvPr id="137" name="TextBox 136"/>
          <p:cNvSpPr txBox="1"/>
          <p:nvPr/>
        </p:nvSpPr>
        <p:spPr>
          <a:xfrm rot="10800000" flipV="1">
            <a:off x="5655114" y="5986669"/>
            <a:ext cx="1202886" cy="400110"/>
          </a:xfrm>
          <a:prstGeom prst="rect">
            <a:avLst/>
          </a:prstGeom>
          <a:noFill/>
        </p:spPr>
        <p:txBody>
          <a:bodyPr wrap="square" rtlCol="0">
            <a:spAutoFit/>
          </a:bodyPr>
          <a:lstStyle/>
          <a:p>
            <a:pPr algn="ctr" fontAlgn="base">
              <a:spcBef>
                <a:spcPct val="0"/>
              </a:spcBef>
              <a:spcAft>
                <a:spcPct val="0"/>
              </a:spcAft>
            </a:pPr>
            <a:r>
              <a:rPr lang="en-GB" sz="2000" dirty="0">
                <a:solidFill>
                  <a:prstClr val="black"/>
                </a:solidFill>
                <a:latin typeface="Century Gothic" panose="020B0502020202020204" pitchFamily="34" charset="0"/>
                <a:cs typeface="Calibri" panose="020F0502020204030204" pitchFamily="34" charset="0"/>
              </a:rPr>
              <a:t>combat</a:t>
            </a:r>
          </a:p>
        </p:txBody>
      </p:sp>
      <p:sp>
        <p:nvSpPr>
          <p:cNvPr id="142" name="Rectangle 141"/>
          <p:cNvSpPr/>
          <p:nvPr/>
        </p:nvSpPr>
        <p:spPr>
          <a:xfrm>
            <a:off x="2164574" y="5305074"/>
            <a:ext cx="1519968" cy="646331"/>
          </a:xfrm>
          <a:prstGeom prst="rect">
            <a:avLst/>
          </a:prstGeom>
        </p:spPr>
        <p:txBody>
          <a:bodyPr wrap="squar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a:t>
            </a:r>
          </a:p>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understand]</a:t>
            </a:r>
          </a:p>
        </p:txBody>
      </p:sp>
      <p:sp>
        <p:nvSpPr>
          <p:cNvPr id="143" name="Rectangle 142"/>
          <p:cNvSpPr/>
          <p:nvPr/>
        </p:nvSpPr>
        <p:spPr>
          <a:xfrm>
            <a:off x="4739946" y="5567768"/>
            <a:ext cx="941283"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 fall]</a:t>
            </a:r>
          </a:p>
        </p:txBody>
      </p:sp>
      <p:pic>
        <p:nvPicPr>
          <p:cNvPr id="182" name="Picture 181" descr="Picture of a dog's shadow">
            <a:extLst>
              <a:ext uri="{FF2B5EF4-FFF2-40B4-BE49-F238E27FC236}">
                <a16:creationId xmlns:a16="http://schemas.microsoft.com/office/drawing/2014/main" id="{62FD8ED1-3E79-469A-90CD-6B48731252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0433" y="5345524"/>
            <a:ext cx="757095" cy="747709"/>
          </a:xfrm>
          <a:prstGeom prst="rect">
            <a:avLst/>
          </a:prstGeom>
        </p:spPr>
      </p:pic>
      <p:sp>
        <p:nvSpPr>
          <p:cNvPr id="183" name="Right Arrow 13" descr="Arrow pointing to a shadow">
            <a:extLst>
              <a:ext uri="{FF2B5EF4-FFF2-40B4-BE49-F238E27FC236}">
                <a16:creationId xmlns:a16="http://schemas.microsoft.com/office/drawing/2014/main" id="{BB30AF87-7E29-4CF0-B3B3-7D7B8B646769}"/>
              </a:ext>
            </a:extLst>
          </p:cNvPr>
          <p:cNvSpPr/>
          <p:nvPr/>
        </p:nvSpPr>
        <p:spPr>
          <a:xfrm rot="8500885">
            <a:off x="1832800" y="5692519"/>
            <a:ext cx="417855" cy="1471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A7BA96F-3115-41BF-A0A9-7B7EDBC439F9}"/>
              </a:ext>
            </a:extLst>
          </p:cNvPr>
          <p:cNvSpPr/>
          <p:nvPr/>
        </p:nvSpPr>
        <p:spPr>
          <a:xfrm>
            <a:off x="3558274" y="5569741"/>
            <a:ext cx="1271502"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[account]</a:t>
            </a:r>
          </a:p>
        </p:txBody>
      </p:sp>
      <p:pic>
        <p:nvPicPr>
          <p:cNvPr id="185" name="Picture 184" descr="people fighting">
            <a:extLst>
              <a:ext uri="{FF2B5EF4-FFF2-40B4-BE49-F238E27FC236}">
                <a16:creationId xmlns:a16="http://schemas.microsoft.com/office/drawing/2014/main" id="{0158A3F8-C687-4780-B347-A934A3B0506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6994" b="2750"/>
          <a:stretch/>
        </p:blipFill>
        <p:spPr>
          <a:xfrm>
            <a:off x="5892733" y="5417773"/>
            <a:ext cx="757095" cy="584284"/>
          </a:xfrm>
          <a:prstGeom prst="rect">
            <a:avLst/>
          </a:prstGeom>
        </p:spPr>
      </p:pic>
      <p:grpSp>
        <p:nvGrpSpPr>
          <p:cNvPr id="8" name="Group 7" descr="Picture of a name tag ">
            <a:extLst>
              <a:ext uri="{FF2B5EF4-FFF2-40B4-BE49-F238E27FC236}">
                <a16:creationId xmlns:a16="http://schemas.microsoft.com/office/drawing/2014/main" id="{DCFEDCE1-D054-E740-B077-BC403199A16A}"/>
              </a:ext>
            </a:extLst>
          </p:cNvPr>
          <p:cNvGrpSpPr/>
          <p:nvPr/>
        </p:nvGrpSpPr>
        <p:grpSpPr>
          <a:xfrm>
            <a:off x="136264" y="5388910"/>
            <a:ext cx="972000" cy="914032"/>
            <a:chOff x="136264" y="5388910"/>
            <a:chExt cx="972000" cy="914032"/>
          </a:xfrm>
        </p:grpSpPr>
        <p:sp>
          <p:nvSpPr>
            <p:cNvPr id="101" name="Rectangle 100">
              <a:extLst>
                <a:ext uri="{FF2B5EF4-FFF2-40B4-BE49-F238E27FC236}">
                  <a16:creationId xmlns:a16="http://schemas.microsoft.com/office/drawing/2014/main" id="{99AD19C3-2614-E940-9BD3-D7CDE0EBE652}"/>
                </a:ext>
              </a:extLst>
            </p:cNvPr>
            <p:cNvSpPr/>
            <p:nvPr/>
          </p:nvSpPr>
          <p:spPr>
            <a:xfrm>
              <a:off x="136264" y="5388910"/>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TextBox 103">
              <a:extLst>
                <a:ext uri="{FF2B5EF4-FFF2-40B4-BE49-F238E27FC236}">
                  <a16:creationId xmlns:a16="http://schemas.microsoft.com/office/drawing/2014/main" id="{3B055095-BC25-EE41-A70F-5446BD2B649B}"/>
                </a:ext>
              </a:extLst>
            </p:cNvPr>
            <p:cNvSpPr txBox="1"/>
            <p:nvPr/>
          </p:nvSpPr>
          <p:spPr>
            <a:xfrm>
              <a:off x="165958" y="5395150"/>
              <a:ext cx="242054"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om</a:t>
              </a:r>
            </a:p>
          </p:txBody>
        </p:sp>
        <p:sp>
          <p:nvSpPr>
            <p:cNvPr id="105" name="TextBox 104">
              <a:extLst>
                <a:ext uri="{FF2B5EF4-FFF2-40B4-BE49-F238E27FC236}">
                  <a16:creationId xmlns:a16="http://schemas.microsoft.com/office/drawing/2014/main" id="{9C6A04F6-A65A-4346-A69B-888FD4F1D4AC}"/>
                </a:ext>
              </a:extLst>
            </p:cNvPr>
            <p:cNvSpPr txBox="1"/>
            <p:nvPr/>
          </p:nvSpPr>
          <p:spPr>
            <a:xfrm>
              <a:off x="148710" y="6109035"/>
              <a:ext cx="944585" cy="184666"/>
            </a:xfrm>
            <a:prstGeom prst="rect">
              <a:avLst/>
            </a:prstGeom>
            <a:noFill/>
          </p:spPr>
          <p:txBody>
            <a:bodyPr wrap="square" lIns="0" tIns="0" rIns="0" bIns="0" rtlCol="0">
              <a:spAutoFit/>
            </a:bodyPr>
            <a:lstStyle/>
            <a:p>
              <a:pPr algn="ctr"/>
              <a:r>
                <a:rPr lang="en-US" sz="1200" dirty="0">
                  <a:solidFill>
                    <a:srgbClr val="104F76"/>
                  </a:solidFill>
                  <a:latin typeface="Century Gothic" panose="020B0502020202020204" pitchFamily="34" charset="0"/>
                </a:rPr>
                <a:t>n</a:t>
              </a:r>
              <a:r>
                <a:rPr lang="en-US" sz="1200" b="1" dirty="0">
                  <a:solidFill>
                    <a:srgbClr val="EE6000"/>
                  </a:solidFill>
                  <a:latin typeface="Century Gothic" panose="020B0502020202020204" pitchFamily="34" charset="0"/>
                </a:rPr>
                <a:t>om</a:t>
              </a:r>
              <a:endParaRPr lang="en-US" sz="1200" dirty="0">
                <a:solidFill>
                  <a:srgbClr val="104F76"/>
                </a:solidFill>
                <a:latin typeface="Century Gothic" panose="020B0502020202020204" pitchFamily="34" charset="0"/>
              </a:endParaRPr>
            </a:p>
          </p:txBody>
        </p:sp>
        <p:grpSp>
          <p:nvGrpSpPr>
            <p:cNvPr id="108" name="Group 107" descr="name tag with the name Nathalie">
              <a:extLst>
                <a:ext uri="{FF2B5EF4-FFF2-40B4-BE49-F238E27FC236}">
                  <a16:creationId xmlns:a16="http://schemas.microsoft.com/office/drawing/2014/main" id="{91CB7C6A-5A54-BC43-9C7B-3B3621534742}"/>
                </a:ext>
              </a:extLst>
            </p:cNvPr>
            <p:cNvGrpSpPr/>
            <p:nvPr/>
          </p:nvGrpSpPr>
          <p:grpSpPr>
            <a:xfrm>
              <a:off x="333354" y="5462282"/>
              <a:ext cx="543189" cy="646331"/>
              <a:chOff x="4747039" y="1091162"/>
              <a:chExt cx="2738448" cy="3942123"/>
            </a:xfrm>
          </p:grpSpPr>
          <p:pic>
            <p:nvPicPr>
              <p:cNvPr id="109" name="Picture 2" descr="name tag">
                <a:extLst>
                  <a:ext uri="{FF2B5EF4-FFF2-40B4-BE49-F238E27FC236}">
                    <a16:creationId xmlns:a16="http://schemas.microsoft.com/office/drawing/2014/main" id="{5EFA9497-1B9B-324A-A50B-30F7664DB0AE}"/>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2526" r="32740"/>
              <a:stretch/>
            </p:blipFill>
            <p:spPr bwMode="auto">
              <a:xfrm>
                <a:off x="4747039" y="1091162"/>
                <a:ext cx="2738448" cy="3942123"/>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1E737CE8-614F-CB4F-A91F-895B28558791}"/>
                  </a:ext>
                </a:extLst>
              </p:cNvPr>
              <p:cNvSpPr txBox="1"/>
              <p:nvPr/>
            </p:nvSpPr>
            <p:spPr>
              <a:xfrm>
                <a:off x="5109397" y="3255469"/>
                <a:ext cx="2013733" cy="1314043"/>
              </a:xfrm>
              <a:prstGeom prst="rect">
                <a:avLst/>
              </a:prstGeom>
              <a:noFill/>
            </p:spPr>
            <p:txBody>
              <a:bodyPr wrap="square" rtlCol="0">
                <a:spAutoFit/>
              </a:bodyPr>
              <a:lstStyle/>
              <a:p>
                <a:pPr algn="ctr"/>
                <a:r>
                  <a:rPr lang="en-GB" sz="400" dirty="0">
                    <a:solidFill>
                      <a:schemeClr val="accent1">
                        <a:lumMod val="50000"/>
                      </a:schemeClr>
                    </a:solidFill>
                    <a:latin typeface="Century Gothic" panose="020B0502020202020204" pitchFamily="34" charset="0"/>
                  </a:rPr>
                  <a:t>Nathalie</a:t>
                </a:r>
              </a:p>
              <a:p>
                <a:pPr algn="ctr"/>
                <a:r>
                  <a:rPr lang="en-GB" sz="400" dirty="0" err="1">
                    <a:solidFill>
                      <a:schemeClr val="accent1">
                        <a:lumMod val="50000"/>
                      </a:schemeClr>
                    </a:solidFill>
                    <a:latin typeface="Century Gothic" panose="020B0502020202020204" pitchFamily="34" charset="0"/>
                  </a:rPr>
                  <a:t>Lefèvre</a:t>
                </a:r>
                <a:endParaRPr lang="en-GB" sz="400" dirty="0">
                  <a:solidFill>
                    <a:schemeClr val="accent1">
                      <a:lumMod val="50000"/>
                    </a:schemeClr>
                  </a:solidFill>
                  <a:latin typeface="Century Gothic" panose="020B0502020202020204" pitchFamily="34" charset="0"/>
                </a:endParaRPr>
              </a:p>
            </p:txBody>
          </p:sp>
        </p:grpSp>
      </p:grpSp>
      <p:sp>
        <p:nvSpPr>
          <p:cNvPr id="144" name="TextBox 143"/>
          <p:cNvSpPr txBox="1"/>
          <p:nvPr/>
        </p:nvSpPr>
        <p:spPr>
          <a:xfrm rot="10800000" flipV="1">
            <a:off x="1200251" y="7209965"/>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lundi</a:t>
            </a:r>
            <a:endParaRPr lang="en-GB" sz="2000" dirty="0">
              <a:solidFill>
                <a:prstClr val="black"/>
              </a:solidFill>
              <a:latin typeface="Century Gothic" panose="020B0502020202020204" pitchFamily="34" charset="0"/>
              <a:cs typeface="Calibri" panose="020F0502020204030204" pitchFamily="34" charset="0"/>
            </a:endParaRPr>
          </a:p>
        </p:txBody>
      </p:sp>
      <p:sp>
        <p:nvSpPr>
          <p:cNvPr id="145" name="TextBox 144"/>
          <p:cNvSpPr txBox="1"/>
          <p:nvPr/>
        </p:nvSpPr>
        <p:spPr>
          <a:xfrm rot="10800000" flipV="1">
            <a:off x="2230419" y="7210051"/>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aucun</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46" name="TextBox 145"/>
          <p:cNvSpPr txBox="1"/>
          <p:nvPr/>
        </p:nvSpPr>
        <p:spPr>
          <a:xfrm rot="10800000" flipV="1">
            <a:off x="3314944" y="7210051"/>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chacun</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47" name="TextBox 146"/>
          <p:cNvSpPr txBox="1"/>
          <p:nvPr/>
        </p:nvSpPr>
        <p:spPr>
          <a:xfrm rot="10800000" flipV="1">
            <a:off x="4426353" y="7209965"/>
            <a:ext cx="1412681"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commun</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48" name="TextBox 147"/>
          <p:cNvSpPr txBox="1"/>
          <p:nvPr/>
        </p:nvSpPr>
        <p:spPr>
          <a:xfrm rot="10800000" flipV="1">
            <a:off x="5634915" y="7210051"/>
            <a:ext cx="1173434" cy="400110"/>
          </a:xfrm>
          <a:prstGeom prst="rect">
            <a:avLst/>
          </a:prstGeom>
          <a:noFill/>
        </p:spPr>
        <p:txBody>
          <a:bodyPr wrap="square" rtlCol="0">
            <a:spAutoFit/>
          </a:bodyPr>
          <a:lstStyle/>
          <a:p>
            <a:pPr algn="ctr" fontAlgn="base">
              <a:spcBef>
                <a:spcPct val="0"/>
              </a:spcBef>
              <a:spcAft>
                <a:spcPct val="0"/>
              </a:spcAft>
            </a:pPr>
            <a:r>
              <a:rPr lang="en-GB" sz="2000" dirty="0">
                <a:solidFill>
                  <a:prstClr val="black"/>
                </a:solidFill>
                <a:latin typeface="Century Gothic" panose="020B0502020202020204" pitchFamily="34" charset="0"/>
                <a:cs typeface="Calibri" panose="020F0502020204030204" pitchFamily="34" charset="0"/>
              </a:rPr>
              <a:t>parfum</a:t>
            </a:r>
          </a:p>
        </p:txBody>
      </p:sp>
      <p:sp>
        <p:nvSpPr>
          <p:cNvPr id="158" name="Rectangle 157"/>
          <p:cNvSpPr/>
          <p:nvPr/>
        </p:nvSpPr>
        <p:spPr>
          <a:xfrm>
            <a:off x="2325517" y="6708860"/>
            <a:ext cx="982961"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[none]</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90" name="Picture 189" descr="Monday on the calendar">
            <a:extLst>
              <a:ext uri="{FF2B5EF4-FFF2-40B4-BE49-F238E27FC236}">
                <a16:creationId xmlns:a16="http://schemas.microsoft.com/office/drawing/2014/main" id="{5B28763B-B15F-4915-9647-35979BB8B7F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6816" t="37396" r="31964" b="35376"/>
          <a:stretch/>
        </p:blipFill>
        <p:spPr>
          <a:xfrm>
            <a:off x="1295016" y="6496412"/>
            <a:ext cx="924283" cy="806112"/>
          </a:xfrm>
          <a:prstGeom prst="rect">
            <a:avLst/>
          </a:prstGeom>
        </p:spPr>
      </p:pic>
      <p:sp>
        <p:nvSpPr>
          <p:cNvPr id="43" name="Rectangle 42">
            <a:extLst>
              <a:ext uri="{FF2B5EF4-FFF2-40B4-BE49-F238E27FC236}">
                <a16:creationId xmlns:a16="http://schemas.microsoft.com/office/drawing/2014/main" id="{DA707BA0-FC6F-418A-8F0B-E32E8BC8BBAD}"/>
              </a:ext>
            </a:extLst>
          </p:cNvPr>
          <p:cNvSpPr/>
          <p:nvPr/>
        </p:nvSpPr>
        <p:spPr>
          <a:xfrm>
            <a:off x="3386949" y="6708860"/>
            <a:ext cx="998992"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[each]</a:t>
            </a:r>
            <a:endParaRPr lang="en-GB" sz="4000" b="1" dirty="0">
              <a:solidFill>
                <a:prstClr val="black"/>
              </a:solidFill>
              <a:latin typeface="Century Gothic" panose="020B050202020202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5A734CB4-EE59-4378-B230-38F7BC51D23A}"/>
              </a:ext>
            </a:extLst>
          </p:cNvPr>
          <p:cNvSpPr/>
          <p:nvPr/>
        </p:nvSpPr>
        <p:spPr>
          <a:xfrm>
            <a:off x="4382002" y="6708860"/>
            <a:ext cx="1473480"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[common]</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93" name="Picture 192" descr="perfume bottle">
            <a:extLst>
              <a:ext uri="{FF2B5EF4-FFF2-40B4-BE49-F238E27FC236}">
                <a16:creationId xmlns:a16="http://schemas.microsoft.com/office/drawing/2014/main" id="{B049022D-D889-425B-BFAA-82F62D33933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7397" t="71011" r="29822" b="-1542"/>
          <a:stretch/>
        </p:blipFill>
        <p:spPr>
          <a:xfrm>
            <a:off x="5841159" y="6370711"/>
            <a:ext cx="913489" cy="964677"/>
          </a:xfrm>
          <a:prstGeom prst="rect">
            <a:avLst/>
          </a:prstGeom>
        </p:spPr>
      </p:pic>
      <p:grpSp>
        <p:nvGrpSpPr>
          <p:cNvPr id="10" name="Group 9" descr="Number 1">
            <a:extLst>
              <a:ext uri="{FF2B5EF4-FFF2-40B4-BE49-F238E27FC236}">
                <a16:creationId xmlns:a16="http://schemas.microsoft.com/office/drawing/2014/main" id="{BE99A813-7377-0B44-AC7A-74EEEE0553DE}"/>
              </a:ext>
            </a:extLst>
          </p:cNvPr>
          <p:cNvGrpSpPr/>
          <p:nvPr/>
        </p:nvGrpSpPr>
        <p:grpSpPr>
          <a:xfrm>
            <a:off x="136264" y="6533420"/>
            <a:ext cx="972000" cy="914032"/>
            <a:chOff x="143771" y="6294622"/>
            <a:chExt cx="972000" cy="914032"/>
          </a:xfrm>
        </p:grpSpPr>
        <p:sp>
          <p:nvSpPr>
            <p:cNvPr id="111" name="Rectangle 110">
              <a:extLst>
                <a:ext uri="{FF2B5EF4-FFF2-40B4-BE49-F238E27FC236}">
                  <a16:creationId xmlns:a16="http://schemas.microsoft.com/office/drawing/2014/main" id="{440DAB27-15A4-6842-9DEE-036A8B75981C}"/>
                </a:ext>
              </a:extLst>
            </p:cNvPr>
            <p:cNvSpPr/>
            <p:nvPr/>
          </p:nvSpPr>
          <p:spPr>
            <a:xfrm>
              <a:off x="143771" y="6294622"/>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TextBox 111">
              <a:extLst>
                <a:ext uri="{FF2B5EF4-FFF2-40B4-BE49-F238E27FC236}">
                  <a16:creationId xmlns:a16="http://schemas.microsoft.com/office/drawing/2014/main" id="{47E857C8-1CDD-8C49-BB1B-06D37CE0E13C}"/>
                </a:ext>
              </a:extLst>
            </p:cNvPr>
            <p:cNvSpPr txBox="1"/>
            <p:nvPr/>
          </p:nvSpPr>
          <p:spPr>
            <a:xfrm>
              <a:off x="173465" y="6300862"/>
              <a:ext cx="493725"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um/un</a:t>
              </a:r>
            </a:p>
          </p:txBody>
        </p:sp>
        <p:sp>
          <p:nvSpPr>
            <p:cNvPr id="113" name="TextBox 112">
              <a:extLst>
                <a:ext uri="{FF2B5EF4-FFF2-40B4-BE49-F238E27FC236}">
                  <a16:creationId xmlns:a16="http://schemas.microsoft.com/office/drawing/2014/main" id="{30C9E984-7301-5549-98A6-7ECD9A5B8AF7}"/>
                </a:ext>
              </a:extLst>
            </p:cNvPr>
            <p:cNvSpPr txBox="1"/>
            <p:nvPr/>
          </p:nvSpPr>
          <p:spPr>
            <a:xfrm>
              <a:off x="156217" y="7014747"/>
              <a:ext cx="944585" cy="184666"/>
            </a:xfrm>
            <a:prstGeom prst="rect">
              <a:avLst/>
            </a:prstGeom>
            <a:noFill/>
          </p:spPr>
          <p:txBody>
            <a:bodyPr wrap="square" lIns="0" tIns="0" rIns="0" bIns="0" rtlCol="0">
              <a:spAutoFit/>
            </a:bodyPr>
            <a:lstStyle/>
            <a:p>
              <a:pPr algn="ctr"/>
              <a:r>
                <a:rPr lang="en-US" sz="1200" b="1" dirty="0">
                  <a:solidFill>
                    <a:srgbClr val="EE6000"/>
                  </a:solidFill>
                  <a:latin typeface="Century Gothic" panose="020B0502020202020204" pitchFamily="34" charset="0"/>
                </a:rPr>
                <a:t>un</a:t>
              </a:r>
              <a:endParaRPr lang="en-US" sz="1200" dirty="0">
                <a:solidFill>
                  <a:srgbClr val="104F76"/>
                </a:solidFill>
                <a:latin typeface="Century Gothic" panose="020B0502020202020204" pitchFamily="34" charset="0"/>
              </a:endParaRPr>
            </a:p>
          </p:txBody>
        </p:sp>
        <p:sp>
          <p:nvSpPr>
            <p:cNvPr id="122" name="Rectangle 121" descr="the number one">
              <a:extLst>
                <a:ext uri="{FF2B5EF4-FFF2-40B4-BE49-F238E27FC236}">
                  <a16:creationId xmlns:a16="http://schemas.microsoft.com/office/drawing/2014/main" id="{974A5009-9FCE-214C-97E2-B0E45BEB9D4D}"/>
                </a:ext>
              </a:extLst>
            </p:cNvPr>
            <p:cNvSpPr/>
            <p:nvPr/>
          </p:nvSpPr>
          <p:spPr>
            <a:xfrm>
              <a:off x="468220" y="6389809"/>
              <a:ext cx="320577" cy="646331"/>
            </a:xfrm>
            <a:prstGeom prst="rect">
              <a:avLst/>
            </a:prstGeom>
            <a:noFill/>
          </p:spPr>
          <p:txBody>
            <a:bodyPr wrap="square" lIns="91440" tIns="45720" rIns="91440" bIns="45720">
              <a:spAutoFit/>
            </a:bodyPr>
            <a:lstStyle/>
            <a:p>
              <a:pPr algn="ctr"/>
              <a:r>
                <a:rPr lang="en-US" sz="3600" b="1" cap="none" spc="0" dirty="0">
                  <a:ln w="0"/>
                  <a:solidFill>
                    <a:schemeClr val="accent1">
                      <a:lumMod val="50000"/>
                    </a:schemeClr>
                  </a:solidFill>
                  <a:effectLst>
                    <a:reflection blurRad="6350" stA="53000" endA="300" endPos="35500" dir="5400000" sy="-90000" algn="bl" rotWithShape="0"/>
                  </a:effectLst>
                  <a:latin typeface="Century Gothic" panose="020B0502020202020204" pitchFamily="34" charset="0"/>
                </a:rPr>
                <a:t>1</a:t>
              </a:r>
            </a:p>
          </p:txBody>
        </p:sp>
      </p:grpSp>
      <p:sp>
        <p:nvSpPr>
          <p:cNvPr id="72" name="TextBox 71">
            <a:extLst>
              <a:ext uri="{FF2B5EF4-FFF2-40B4-BE49-F238E27FC236}">
                <a16:creationId xmlns:a16="http://schemas.microsoft.com/office/drawing/2014/main" id="{238B195D-1269-F34F-ABF0-B06EE14B7709}"/>
              </a:ext>
            </a:extLst>
          </p:cNvPr>
          <p:cNvSpPr txBox="1"/>
          <p:nvPr/>
        </p:nvSpPr>
        <p:spPr>
          <a:xfrm rot="10800000" flipV="1">
            <a:off x="1198102" y="8155791"/>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frère</a:t>
            </a:r>
          </a:p>
        </p:txBody>
      </p:sp>
      <p:sp>
        <p:nvSpPr>
          <p:cNvPr id="73" name="TextBox 72">
            <a:extLst>
              <a:ext uri="{FF2B5EF4-FFF2-40B4-BE49-F238E27FC236}">
                <a16:creationId xmlns:a16="http://schemas.microsoft.com/office/drawing/2014/main" id="{B55AD099-A3F1-6349-8160-8365E5FCD0D5}"/>
              </a:ext>
            </a:extLst>
          </p:cNvPr>
          <p:cNvSpPr txBox="1"/>
          <p:nvPr/>
        </p:nvSpPr>
        <p:spPr>
          <a:xfrm rot="10800000" flipV="1">
            <a:off x="2224180" y="8154550"/>
            <a:ext cx="143687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moderne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F9B10255-46F3-A247-AC1B-6BB5F4634213}"/>
              </a:ext>
            </a:extLst>
          </p:cNvPr>
          <p:cNvSpPr txBox="1"/>
          <p:nvPr/>
        </p:nvSpPr>
        <p:spPr>
          <a:xfrm rot="10800000" flipV="1">
            <a:off x="3393045" y="8154550"/>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être</a:t>
            </a:r>
            <a:endParaRPr lang="en-GB" strike="sngStrike" dirty="0">
              <a:solidFill>
                <a:prstClr val="black"/>
              </a:solidFill>
              <a:latin typeface="Century Gothic" panose="020B050202020202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6C286891-E26F-7440-B975-F3F403E0817B}"/>
              </a:ext>
            </a:extLst>
          </p:cNvPr>
          <p:cNvSpPr txBox="1"/>
          <p:nvPr/>
        </p:nvSpPr>
        <p:spPr>
          <a:xfrm rot="10800000" flipV="1">
            <a:off x="4489074" y="8154550"/>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parler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428BC09E-EA7B-5F4B-910C-1B3504FC53FD}"/>
              </a:ext>
            </a:extLst>
          </p:cNvPr>
          <p:cNvSpPr txBox="1"/>
          <p:nvPr/>
        </p:nvSpPr>
        <p:spPr>
          <a:xfrm rot="10800000" flipV="1">
            <a:off x="5585104" y="8154550"/>
            <a:ext cx="1173434" cy="400110"/>
          </a:xfrm>
          <a:prstGeom prst="rect">
            <a:avLst/>
          </a:prstGeom>
          <a:noFill/>
        </p:spPr>
        <p:txBody>
          <a:bodyPr wrap="square" rtlCol="0">
            <a:spAutoFit/>
          </a:bodyPr>
          <a:lstStyle/>
          <a:p>
            <a:pPr algn="ctr" fontAlgn="base">
              <a:spcBef>
                <a:spcPct val="0"/>
              </a:spcBef>
              <a:spcAft>
                <a:spcPct val="0"/>
              </a:spcAft>
            </a:pPr>
            <a:r>
              <a:rPr lang="en-GB" sz="2000" dirty="0">
                <a:solidFill>
                  <a:prstClr val="black"/>
                </a:solidFill>
                <a:latin typeface="Century Gothic" panose="020B0502020202020204" pitchFamily="34" charset="0"/>
                <a:cs typeface="Calibri" panose="020F0502020204030204" pitchFamily="34" charset="0"/>
              </a:rPr>
              <a:t>triste</a:t>
            </a:r>
          </a:p>
        </p:txBody>
      </p:sp>
      <p:sp>
        <p:nvSpPr>
          <p:cNvPr id="77" name="Rectangle 76">
            <a:extLst>
              <a:ext uri="{FF2B5EF4-FFF2-40B4-BE49-F238E27FC236}">
                <a16:creationId xmlns:a16="http://schemas.microsoft.com/office/drawing/2014/main" id="{53207BC7-B438-1F44-A878-1CBC3D445587}"/>
              </a:ext>
            </a:extLst>
          </p:cNvPr>
          <p:cNvSpPr/>
          <p:nvPr/>
        </p:nvSpPr>
        <p:spPr>
          <a:xfrm>
            <a:off x="2306422" y="7761273"/>
            <a:ext cx="1207382"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[modern]</a:t>
            </a:r>
            <a:endParaRPr lang="en-GB" sz="3600" b="1" dirty="0">
              <a:solidFill>
                <a:prstClr val="black"/>
              </a:solidFill>
              <a:latin typeface="Century Gothic" panose="020B0502020202020204" pitchFamily="34" charset="0"/>
              <a:cs typeface="Calibri" panose="020F0502020204030204" pitchFamily="34" charset="0"/>
            </a:endParaRPr>
          </a:p>
        </p:txBody>
      </p:sp>
      <p:sp>
        <p:nvSpPr>
          <p:cNvPr id="78" name="Rectangle 77">
            <a:extLst>
              <a:ext uri="{FF2B5EF4-FFF2-40B4-BE49-F238E27FC236}">
                <a16:creationId xmlns:a16="http://schemas.microsoft.com/office/drawing/2014/main" id="{7FDB5324-FA31-864E-B6C3-BB418E4B42B4}"/>
              </a:ext>
            </a:extLst>
          </p:cNvPr>
          <p:cNvSpPr/>
          <p:nvPr/>
        </p:nvSpPr>
        <p:spPr>
          <a:xfrm>
            <a:off x="3515566" y="7762661"/>
            <a:ext cx="912429"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 be]</a:t>
            </a:r>
          </a:p>
        </p:txBody>
      </p:sp>
      <p:sp>
        <p:nvSpPr>
          <p:cNvPr id="79" name="Rectangle 78">
            <a:extLst>
              <a:ext uri="{FF2B5EF4-FFF2-40B4-BE49-F238E27FC236}">
                <a16:creationId xmlns:a16="http://schemas.microsoft.com/office/drawing/2014/main" id="{6646711F-7A69-A14D-83C3-6F037CD05957}"/>
              </a:ext>
            </a:extLst>
          </p:cNvPr>
          <p:cNvSpPr/>
          <p:nvPr/>
        </p:nvSpPr>
        <p:spPr>
          <a:xfrm>
            <a:off x="1236130" y="7762661"/>
            <a:ext cx="1133644"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[brother]</a:t>
            </a:r>
            <a:endParaRPr lang="en-GB" sz="3600" b="1" dirty="0">
              <a:solidFill>
                <a:prstClr val="black"/>
              </a:solidFill>
              <a:latin typeface="Century Gothic" panose="020B0502020202020204" pitchFamily="34" charset="0"/>
              <a:cs typeface="Calibri" panose="020F0502020204030204" pitchFamily="34" charset="0"/>
            </a:endParaRPr>
          </a:p>
        </p:txBody>
      </p:sp>
      <p:pic>
        <p:nvPicPr>
          <p:cNvPr id="80" name="Picture 79" descr="two people talking">
            <a:extLst>
              <a:ext uri="{FF2B5EF4-FFF2-40B4-BE49-F238E27FC236}">
                <a16:creationId xmlns:a16="http://schemas.microsoft.com/office/drawing/2014/main" id="{A9E75FFA-173B-D044-B34E-540C2130CFA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27558" y="7594093"/>
            <a:ext cx="883927" cy="732685"/>
          </a:xfrm>
          <a:prstGeom prst="rect">
            <a:avLst/>
          </a:prstGeom>
        </p:spPr>
      </p:pic>
      <p:pic>
        <p:nvPicPr>
          <p:cNvPr id="81" name="Picture 80" descr="sad face">
            <a:extLst>
              <a:ext uri="{FF2B5EF4-FFF2-40B4-BE49-F238E27FC236}">
                <a16:creationId xmlns:a16="http://schemas.microsoft.com/office/drawing/2014/main" id="{048F5202-4354-F34A-9663-0BB8F6DCA50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23827" y="7688955"/>
            <a:ext cx="506570" cy="506570"/>
          </a:xfrm>
          <a:prstGeom prst="rect">
            <a:avLst/>
          </a:prstGeom>
        </p:spPr>
      </p:pic>
      <p:grpSp>
        <p:nvGrpSpPr>
          <p:cNvPr id="11" name="Group 10" descr="Road">
            <a:extLst>
              <a:ext uri="{FF2B5EF4-FFF2-40B4-BE49-F238E27FC236}">
                <a16:creationId xmlns:a16="http://schemas.microsoft.com/office/drawing/2014/main" id="{DD0F4AC8-42B0-E447-978E-CE4490C5F8B1}"/>
              </a:ext>
            </a:extLst>
          </p:cNvPr>
          <p:cNvGrpSpPr/>
          <p:nvPr/>
        </p:nvGrpSpPr>
        <p:grpSpPr>
          <a:xfrm>
            <a:off x="136264" y="7617981"/>
            <a:ext cx="972000" cy="914032"/>
            <a:chOff x="145666" y="7515466"/>
            <a:chExt cx="972000" cy="914032"/>
          </a:xfrm>
        </p:grpSpPr>
        <p:sp>
          <p:nvSpPr>
            <p:cNvPr id="128" name="Rectangle 127">
              <a:extLst>
                <a:ext uri="{FF2B5EF4-FFF2-40B4-BE49-F238E27FC236}">
                  <a16:creationId xmlns:a16="http://schemas.microsoft.com/office/drawing/2014/main" id="{DE7CF9C9-8E85-7347-B7F3-3F23BF10164E}"/>
                </a:ext>
              </a:extLst>
            </p:cNvPr>
            <p:cNvSpPr/>
            <p:nvPr/>
          </p:nvSpPr>
          <p:spPr>
            <a:xfrm>
              <a:off x="145666" y="7515466"/>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TextBox 128">
              <a:extLst>
                <a:ext uri="{FF2B5EF4-FFF2-40B4-BE49-F238E27FC236}">
                  <a16:creationId xmlns:a16="http://schemas.microsoft.com/office/drawing/2014/main" id="{3F230E11-02AE-AE4F-B6C3-CEDB9DFF5294}"/>
                </a:ext>
              </a:extLst>
            </p:cNvPr>
            <p:cNvSpPr txBox="1"/>
            <p:nvPr/>
          </p:nvSpPr>
          <p:spPr>
            <a:xfrm>
              <a:off x="200560" y="7521706"/>
              <a:ext cx="49694"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r</a:t>
              </a:r>
            </a:p>
          </p:txBody>
        </p:sp>
        <p:sp>
          <p:nvSpPr>
            <p:cNvPr id="130" name="TextBox 129">
              <a:extLst>
                <a:ext uri="{FF2B5EF4-FFF2-40B4-BE49-F238E27FC236}">
                  <a16:creationId xmlns:a16="http://schemas.microsoft.com/office/drawing/2014/main" id="{9CDF9F96-885C-0F46-A167-E0FEEE0C1F4D}"/>
                </a:ext>
              </a:extLst>
            </p:cNvPr>
            <p:cNvSpPr txBox="1"/>
            <p:nvPr/>
          </p:nvSpPr>
          <p:spPr>
            <a:xfrm>
              <a:off x="158112" y="8235591"/>
              <a:ext cx="944585" cy="184666"/>
            </a:xfrm>
            <a:prstGeom prst="rect">
              <a:avLst/>
            </a:prstGeom>
            <a:noFill/>
          </p:spPr>
          <p:txBody>
            <a:bodyPr wrap="square" lIns="0" tIns="0" rIns="0" bIns="0" rtlCol="0">
              <a:spAutoFit/>
            </a:bodyPr>
            <a:lstStyle/>
            <a:p>
              <a:pPr algn="ctr"/>
              <a:r>
                <a:rPr lang="en-US" sz="1200" b="1" dirty="0">
                  <a:solidFill>
                    <a:srgbClr val="EE6000"/>
                  </a:solidFill>
                  <a:latin typeface="Century Gothic" panose="020B0502020202020204" pitchFamily="34" charset="0"/>
                </a:rPr>
                <a:t>r</a:t>
              </a:r>
              <a:r>
                <a:rPr lang="en-US" sz="1200" dirty="0">
                  <a:solidFill>
                    <a:srgbClr val="104F76"/>
                  </a:solidFill>
                  <a:latin typeface="Century Gothic" panose="020B0502020202020204" pitchFamily="34" charset="0"/>
                </a:rPr>
                <a:t>ue</a:t>
              </a:r>
            </a:p>
          </p:txBody>
        </p:sp>
        <p:grpSp>
          <p:nvGrpSpPr>
            <p:cNvPr id="132" name="Group 131" descr="arrow pointing to street in front of house">
              <a:extLst>
                <a:ext uri="{FF2B5EF4-FFF2-40B4-BE49-F238E27FC236}">
                  <a16:creationId xmlns:a16="http://schemas.microsoft.com/office/drawing/2014/main" id="{309DCE35-FF44-BF42-B7DC-E9BFF49C7078}"/>
                </a:ext>
              </a:extLst>
            </p:cNvPr>
            <p:cNvGrpSpPr/>
            <p:nvPr/>
          </p:nvGrpSpPr>
          <p:grpSpPr>
            <a:xfrm>
              <a:off x="225737" y="7737873"/>
              <a:ext cx="801083" cy="479326"/>
              <a:chOff x="3663055" y="1524644"/>
              <a:chExt cx="4311456" cy="2721606"/>
            </a:xfrm>
          </p:grpSpPr>
          <p:pic>
            <p:nvPicPr>
              <p:cNvPr id="138" name="Picture 2" descr="arrow pointing to street in front of house">
                <a:extLst>
                  <a:ext uri="{FF2B5EF4-FFF2-40B4-BE49-F238E27FC236}">
                    <a16:creationId xmlns:a16="http://schemas.microsoft.com/office/drawing/2014/main" id="{E9BA224E-9F37-EB47-B165-C4CFD30EA01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p:blipFill>
            <p:spPr bwMode="auto">
              <a:xfrm>
                <a:off x="3663055" y="1524644"/>
                <a:ext cx="4311456" cy="2721606"/>
              </a:xfrm>
              <a:prstGeom prst="rect">
                <a:avLst/>
              </a:prstGeom>
              <a:noFill/>
              <a:extLst>
                <a:ext uri="{909E8E84-426E-40DD-AFC4-6F175D3DCCD1}">
                  <a14:hiddenFill xmlns:a14="http://schemas.microsoft.com/office/drawing/2010/main">
                    <a:solidFill>
                      <a:srgbClr val="FFFFFF"/>
                    </a:solidFill>
                  </a14:hiddenFill>
                </a:ext>
              </a:extLst>
            </p:spPr>
          </p:pic>
          <p:sp>
            <p:nvSpPr>
              <p:cNvPr id="139" name="Arrow: Down 2">
                <a:extLst>
                  <a:ext uri="{FF2B5EF4-FFF2-40B4-BE49-F238E27FC236}">
                    <a16:creationId xmlns:a16="http://schemas.microsoft.com/office/drawing/2014/main" id="{63F3C62E-CF99-C34C-B1BB-0E8116D73908}"/>
                  </a:ext>
                </a:extLst>
              </p:cNvPr>
              <p:cNvSpPr/>
              <p:nvPr/>
            </p:nvSpPr>
            <p:spPr>
              <a:xfrm rot="2386879">
                <a:off x="6833635" y="2512504"/>
                <a:ext cx="583509" cy="16002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grpSp>
    </p:spTree>
    <p:extLst>
      <p:ext uri="{BB962C8B-B14F-4D97-AF65-F5344CB8AC3E}">
        <p14:creationId xmlns:p14="http://schemas.microsoft.com/office/powerpoint/2010/main" val="367051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0043AD-9515-40F2-9FA9-58076CDACDD8}"/>
              </a:ext>
            </a:extLst>
          </p:cNvPr>
          <p:cNvSpPr/>
          <p:nvPr/>
        </p:nvSpPr>
        <p:spPr>
          <a:xfrm>
            <a:off x="5013176" y="107504"/>
            <a:ext cx="1656184" cy="428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Grammaire</a:t>
            </a:r>
            <a:endParaRPr lang="en-GB" dirty="0">
              <a:solidFill>
                <a:srgbClr val="000000"/>
              </a:solidFill>
              <a:latin typeface="Century Gothic" panose="020B0502020202020204" pitchFamily="34" charset="0"/>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71</a:t>
            </a:r>
          </a:p>
        </p:txBody>
      </p:sp>
      <p:sp>
        <p:nvSpPr>
          <p:cNvPr id="35" name="Rectangle 34">
            <a:extLst>
              <a:ext uri="{FF2B5EF4-FFF2-40B4-BE49-F238E27FC236}">
                <a16:creationId xmlns:a16="http://schemas.microsoft.com/office/drawing/2014/main" id="{033FA656-AED3-A944-9EBB-F84AF5CB196F}"/>
              </a:ext>
            </a:extLst>
          </p:cNvPr>
          <p:cNvSpPr/>
          <p:nvPr/>
        </p:nvSpPr>
        <p:spPr>
          <a:xfrm>
            <a:off x="108000" y="107504"/>
            <a:ext cx="3635932" cy="369332"/>
          </a:xfrm>
          <a:prstGeom prst="rect">
            <a:avLst/>
          </a:prstGeom>
        </p:spPr>
        <p:txBody>
          <a:bodyPr wrap="none">
            <a:spAutoFit/>
          </a:bodyPr>
          <a:lstStyle/>
          <a:p>
            <a:pPr fontAlgn="base">
              <a:spcBef>
                <a:spcPct val="0"/>
              </a:spcBef>
              <a:spcAft>
                <a:spcPct val="0"/>
              </a:spcAft>
            </a:pPr>
            <a:r>
              <a:rPr lang="fr-FR" b="1" dirty="0" err="1">
                <a:solidFill>
                  <a:srgbClr val="000000"/>
                </a:solidFill>
                <a:latin typeface="Century Gothic" panose="020B0502020202020204" pitchFamily="34" charset="0"/>
              </a:rPr>
              <a:t>Verbs</a:t>
            </a:r>
            <a:r>
              <a:rPr lang="fr-FR" b="1" dirty="0">
                <a:solidFill>
                  <a:srgbClr val="000000"/>
                </a:solidFill>
                <a:latin typeface="Century Gothic" panose="020B0502020202020204" pitchFamily="34" charset="0"/>
              </a:rPr>
              <a:t> like </a:t>
            </a:r>
            <a:r>
              <a:rPr lang="fr-FR" b="1" i="1" dirty="0">
                <a:solidFill>
                  <a:srgbClr val="000000"/>
                </a:solidFill>
                <a:latin typeface="Century Gothic" panose="020B0502020202020204" pitchFamily="34" charset="0"/>
              </a:rPr>
              <a:t>prendre</a:t>
            </a:r>
            <a:r>
              <a:rPr lang="fr-FR" b="1" dirty="0">
                <a:solidFill>
                  <a:srgbClr val="000000"/>
                </a:solidFill>
                <a:latin typeface="Century Gothic" panose="020B0502020202020204" pitchFamily="34" charset="0"/>
              </a:rPr>
              <a:t> in the </a:t>
            </a:r>
            <a:r>
              <a:rPr lang="fr-FR" b="1" dirty="0" err="1">
                <a:solidFill>
                  <a:srgbClr val="000000"/>
                </a:solidFill>
                <a:latin typeface="Century Gothic" panose="020B0502020202020204" pitchFamily="34" charset="0"/>
              </a:rPr>
              <a:t>past</a:t>
            </a:r>
            <a:r>
              <a:rPr lang="fr-FR" b="1" dirty="0">
                <a:solidFill>
                  <a:srgbClr val="000000"/>
                </a:solidFill>
                <a:latin typeface="Century Gothic" panose="020B0502020202020204" pitchFamily="34" charset="0"/>
              </a:rPr>
              <a:t> </a:t>
            </a:r>
            <a:endParaRPr lang="en-GB" i="1" dirty="0">
              <a:solidFill>
                <a:srgbClr val="000000"/>
              </a:solidFill>
              <a:latin typeface="Century Gothic" panose="020B0502020202020204" pitchFamily="34" charset="0"/>
            </a:endParaRPr>
          </a:p>
        </p:txBody>
      </p:sp>
      <p:sp>
        <p:nvSpPr>
          <p:cNvPr id="36" name="Rectangle 35">
            <a:extLst>
              <a:ext uri="{FF2B5EF4-FFF2-40B4-BE49-F238E27FC236}">
                <a16:creationId xmlns:a16="http://schemas.microsoft.com/office/drawing/2014/main" id="{B33C467B-571F-5540-BB62-E6A12286E0D6}"/>
              </a:ext>
            </a:extLst>
          </p:cNvPr>
          <p:cNvSpPr/>
          <p:nvPr/>
        </p:nvSpPr>
        <p:spPr>
          <a:xfrm>
            <a:off x="107999" y="535904"/>
            <a:ext cx="7074036" cy="3170099"/>
          </a:xfrm>
          <a:prstGeom prst="rect">
            <a:avLst/>
          </a:prstGeom>
        </p:spPr>
        <p:txBody>
          <a:bodyPr wrap="square">
            <a:spAutoFit/>
          </a:bodyPr>
          <a:lstStyle/>
          <a:p>
            <a:pPr lvl="0"/>
            <a:r>
              <a:rPr lang="en-GB" sz="1600" dirty="0">
                <a:latin typeface="Century Gothic" panose="020F0302020204030204"/>
              </a:rPr>
              <a:t>The past participle of </a:t>
            </a:r>
            <a:r>
              <a:rPr lang="en-GB" sz="1600" b="1" dirty="0">
                <a:latin typeface="Century Gothic" panose="020F0302020204030204"/>
              </a:rPr>
              <a:t>prendre </a:t>
            </a:r>
            <a:r>
              <a:rPr lang="en-GB" sz="1600" dirty="0">
                <a:latin typeface="Century Gothic" panose="020F0302020204030204"/>
              </a:rPr>
              <a:t>is </a:t>
            </a:r>
            <a:r>
              <a:rPr lang="en-GB" sz="1600" b="1" dirty="0">
                <a:latin typeface="Century Gothic" panose="020F0302020204030204"/>
              </a:rPr>
              <a:t>pris</a:t>
            </a:r>
            <a:r>
              <a:rPr lang="en-GB" sz="1600" dirty="0">
                <a:latin typeface="Century Gothic" panose="020F0302020204030204"/>
              </a:rPr>
              <a:t>:</a:t>
            </a:r>
            <a:endParaRPr lang="en-GB" sz="1600" b="1" dirty="0">
              <a:latin typeface="Century Gothic" panose="020F0302020204030204"/>
            </a:endParaRPr>
          </a:p>
          <a:p>
            <a:pPr lvl="0"/>
            <a:endParaRPr lang="en-GB" sz="1000" dirty="0">
              <a:latin typeface="Century Gothic" panose="020F0302020204030204"/>
            </a:endParaRPr>
          </a:p>
          <a:p>
            <a:pPr lvl="0"/>
            <a:r>
              <a:rPr lang="en-GB" sz="1600" dirty="0">
                <a:latin typeface="Century Gothic" panose="020F0302020204030204"/>
              </a:rPr>
              <a:t>je </a:t>
            </a:r>
            <a:r>
              <a:rPr lang="en-GB" sz="1600" b="1" dirty="0" err="1">
                <a:latin typeface="Century Gothic" panose="020F0302020204030204"/>
              </a:rPr>
              <a:t>prends</a:t>
            </a:r>
            <a:r>
              <a:rPr lang="en-GB" sz="1600" dirty="0">
                <a:latin typeface="Century Gothic" panose="020F0302020204030204"/>
              </a:rPr>
              <a:t> (I take, am taking)	</a:t>
            </a:r>
            <a:r>
              <a:rPr lang="en-GB" sz="1600" dirty="0" err="1">
                <a:latin typeface="Century Gothic" panose="020F0302020204030204"/>
              </a:rPr>
              <a:t>j’</a:t>
            </a:r>
            <a:r>
              <a:rPr lang="en-GB" sz="1600" b="1" dirty="0" err="1">
                <a:latin typeface="Century Gothic" panose="020F0302020204030204"/>
              </a:rPr>
              <a:t>ai</a:t>
            </a:r>
            <a:r>
              <a:rPr lang="en-GB" sz="1600" b="1" dirty="0">
                <a:latin typeface="Century Gothic" panose="020F0302020204030204"/>
              </a:rPr>
              <a:t> pris </a:t>
            </a:r>
            <a:r>
              <a:rPr lang="en-GB" sz="1600" dirty="0">
                <a:latin typeface="Century Gothic" panose="020F0302020204030204"/>
              </a:rPr>
              <a:t>(I took, have taken)</a:t>
            </a:r>
          </a:p>
          <a:p>
            <a:pPr lvl="0"/>
            <a:endParaRPr lang="en-GB" sz="1000" dirty="0">
              <a:latin typeface="Century Gothic" panose="020F0302020204030204"/>
            </a:endParaRPr>
          </a:p>
          <a:p>
            <a:pPr lvl="0"/>
            <a:r>
              <a:rPr lang="en-GB" sz="1600" dirty="0">
                <a:latin typeface="Century Gothic" panose="020F0302020204030204"/>
              </a:rPr>
              <a:t>With other verbs like ‘prendre’, the past participle ends in ‘-pris’:</a:t>
            </a:r>
          </a:p>
          <a:p>
            <a:pPr lvl="0"/>
            <a:endParaRPr lang="en-GB" sz="1000" dirty="0">
              <a:latin typeface="Century Gothic" panose="020F0302020204030204"/>
            </a:endParaRPr>
          </a:p>
          <a:p>
            <a:pPr lvl="0"/>
            <a:r>
              <a:rPr lang="en-GB" sz="1600" dirty="0" err="1">
                <a:latin typeface="Century Gothic" panose="020F0302020204030204"/>
              </a:rPr>
              <a:t>tu</a:t>
            </a:r>
            <a:r>
              <a:rPr lang="en-GB" sz="1600" dirty="0">
                <a:latin typeface="Century Gothic" panose="020F0302020204030204"/>
              </a:rPr>
              <a:t> </a:t>
            </a:r>
            <a:r>
              <a:rPr lang="en-GB" sz="1600" b="1" dirty="0" err="1">
                <a:latin typeface="Century Gothic" panose="020F0302020204030204"/>
              </a:rPr>
              <a:t>apprends</a:t>
            </a:r>
            <a:r>
              <a:rPr lang="en-GB" sz="1600" dirty="0">
                <a:latin typeface="Century Gothic" panose="020F0302020204030204"/>
              </a:rPr>
              <a:t> 			</a:t>
            </a:r>
            <a:r>
              <a:rPr lang="en-GB" sz="1600" dirty="0" err="1">
                <a:latin typeface="Century Gothic" panose="020F0302020204030204"/>
              </a:rPr>
              <a:t>tu</a:t>
            </a:r>
            <a:r>
              <a:rPr lang="en-GB" sz="1600" dirty="0">
                <a:latin typeface="Century Gothic" panose="020F0302020204030204"/>
              </a:rPr>
              <a:t> </a:t>
            </a:r>
            <a:r>
              <a:rPr lang="en-GB" sz="1600" b="1" dirty="0">
                <a:latin typeface="Century Gothic" panose="020F0302020204030204"/>
              </a:rPr>
              <a:t>as </a:t>
            </a:r>
            <a:r>
              <a:rPr lang="en-GB" sz="1600" b="1" dirty="0" err="1">
                <a:latin typeface="Century Gothic" panose="020F0302020204030204"/>
              </a:rPr>
              <a:t>appris</a:t>
            </a:r>
            <a:r>
              <a:rPr lang="en-GB" sz="1600" b="1" dirty="0">
                <a:latin typeface="Century Gothic" panose="020F0302020204030204"/>
              </a:rPr>
              <a:t> </a:t>
            </a:r>
          </a:p>
          <a:p>
            <a:pPr lvl="0"/>
            <a:r>
              <a:rPr lang="en-GB" sz="1600" dirty="0">
                <a:latin typeface="Century Gothic" panose="020F0302020204030204"/>
              </a:rPr>
              <a:t>(you learn, are learning)		(you learnt, have learnt)</a:t>
            </a:r>
          </a:p>
          <a:p>
            <a:pPr lvl="0"/>
            <a:endParaRPr lang="en-GB" sz="1000" dirty="0">
              <a:latin typeface="Century Gothic" panose="020F0302020204030204"/>
            </a:endParaRPr>
          </a:p>
          <a:p>
            <a:pPr lvl="0"/>
            <a:r>
              <a:rPr lang="en-GB" sz="1600" dirty="0">
                <a:latin typeface="Century Gothic" panose="020F0302020204030204"/>
              </a:rPr>
              <a:t>il </a:t>
            </a:r>
            <a:r>
              <a:rPr lang="en-GB" sz="1600" b="1" dirty="0" err="1">
                <a:latin typeface="Century Gothic" panose="020F0302020204030204"/>
              </a:rPr>
              <a:t>comprend</a:t>
            </a:r>
            <a:r>
              <a:rPr lang="en-GB" sz="1600" dirty="0">
                <a:latin typeface="Century Gothic" panose="020F0302020204030204"/>
              </a:rPr>
              <a:t>			il </a:t>
            </a:r>
            <a:r>
              <a:rPr lang="en-GB" sz="1600" b="1" dirty="0">
                <a:latin typeface="Century Gothic" panose="020F0302020204030204"/>
              </a:rPr>
              <a:t>a </a:t>
            </a:r>
            <a:r>
              <a:rPr lang="en-GB" sz="1600" b="1" dirty="0" err="1">
                <a:latin typeface="Century Gothic" panose="020F0302020204030204"/>
              </a:rPr>
              <a:t>compris</a:t>
            </a:r>
            <a:endParaRPr lang="en-GB" sz="1600" b="1" dirty="0">
              <a:latin typeface="Century Gothic" panose="020F0302020204030204"/>
            </a:endParaRPr>
          </a:p>
          <a:p>
            <a:pPr lvl="0"/>
            <a:r>
              <a:rPr lang="en-GB" sz="1600" dirty="0">
                <a:latin typeface="Century Gothic" panose="020F0302020204030204"/>
              </a:rPr>
              <a:t>(he understands, is understanding)	(he understood,</a:t>
            </a:r>
          </a:p>
          <a:p>
            <a:pPr lvl="0"/>
            <a:r>
              <a:rPr lang="en-GB" sz="1600" dirty="0">
                <a:latin typeface="Century Gothic" panose="020F0302020204030204"/>
              </a:rPr>
              <a:t>				 has understood)</a:t>
            </a:r>
          </a:p>
          <a:p>
            <a:pPr lvl="0"/>
            <a:endParaRPr lang="en-GB" sz="1600" dirty="0">
              <a:latin typeface="Century Gothic" panose="020F0302020204030204"/>
            </a:endParaRPr>
          </a:p>
          <a:p>
            <a:pPr lvl="0"/>
            <a:r>
              <a:rPr lang="en-GB" sz="1600" dirty="0">
                <a:latin typeface="Century Gothic" panose="020F0302020204030204"/>
              </a:rPr>
              <a:t>	</a:t>
            </a:r>
          </a:p>
        </p:txBody>
      </p:sp>
      <p:graphicFrame>
        <p:nvGraphicFramePr>
          <p:cNvPr id="18" name="Table 17">
            <a:extLst>
              <a:ext uri="{FF2B5EF4-FFF2-40B4-BE49-F238E27FC236}">
                <a16:creationId xmlns:a16="http://schemas.microsoft.com/office/drawing/2014/main" id="{5D84872B-84ED-E541-8570-465D4C817FE0}"/>
              </a:ext>
            </a:extLst>
          </p:cNvPr>
          <p:cNvGraphicFramePr>
            <a:graphicFrameLocks noGrp="1"/>
          </p:cNvGraphicFramePr>
          <p:nvPr>
            <p:extLst>
              <p:ext uri="{D42A27DB-BD31-4B8C-83A1-F6EECF244321}">
                <p14:modId xmlns:p14="http://schemas.microsoft.com/office/powerpoint/2010/main" val="2196853644"/>
              </p:ext>
            </p:extLst>
          </p:nvPr>
        </p:nvGraphicFramePr>
        <p:xfrm>
          <a:off x="107999" y="3961484"/>
          <a:ext cx="4564313" cy="4724160"/>
        </p:xfrm>
        <a:graphic>
          <a:graphicData uri="http://schemas.openxmlformats.org/drawingml/2006/table">
            <a:tbl>
              <a:tblPr>
                <a:tableStyleId>{5940675A-B579-460E-94D1-54222C63F5DA}</a:tableStyleId>
              </a:tblPr>
              <a:tblGrid>
                <a:gridCol w="754675">
                  <a:extLst>
                    <a:ext uri="{9D8B030D-6E8A-4147-A177-3AD203B41FA5}">
                      <a16:colId xmlns:a16="http://schemas.microsoft.com/office/drawing/2014/main" val="2510458304"/>
                    </a:ext>
                  </a:extLst>
                </a:gridCol>
                <a:gridCol w="1865925">
                  <a:extLst>
                    <a:ext uri="{9D8B030D-6E8A-4147-A177-3AD203B41FA5}">
                      <a16:colId xmlns:a16="http://schemas.microsoft.com/office/drawing/2014/main" val="2576834893"/>
                    </a:ext>
                  </a:extLst>
                </a:gridCol>
                <a:gridCol w="1943713">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bu</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drank, drunk (pp)</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eu</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had (pp)</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pris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took, taken (pp)</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l’accident (m)</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accident</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bras</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arm</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jambe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leg</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mal</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ache</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maladie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illness</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petit-déjeuner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breakfast</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photo</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photo</a:t>
                      </a:r>
                    </a:p>
                  </a:txBody>
                  <a:tcPr marL="90000" marR="90000" marT="46800" marB="46800" anchor="b"/>
                </a:tc>
                <a:extLst>
                  <a:ext uri="{0D108BD9-81ED-4DB2-BD59-A6C34878D82A}">
                    <a16:rowId xmlns:a16="http://schemas.microsoft.com/office/drawing/2014/main" val="165043242"/>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déjà</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already, yet</a:t>
                      </a:r>
                    </a:p>
                  </a:txBody>
                  <a:tcPr marL="90000" marR="90000" marT="46800" marB="46800" anchor="b"/>
                </a:tc>
                <a:extLst>
                  <a:ext uri="{0D108BD9-81ED-4DB2-BD59-A6C34878D82A}">
                    <a16:rowId xmlns:a16="http://schemas.microsoft.com/office/drawing/2014/main" val="1589289006"/>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pas encore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not yet</a:t>
                      </a:r>
                    </a:p>
                  </a:txBody>
                  <a:tcPr marL="90000" marR="90000" marT="46800" marB="46800" anchor="b"/>
                </a:tc>
                <a:extLst>
                  <a:ext uri="{0D108BD9-81ED-4DB2-BD59-A6C34878D82A}">
                    <a16:rowId xmlns:a16="http://schemas.microsoft.com/office/drawing/2014/main" val="2895098412"/>
                  </a:ext>
                </a:extLst>
              </a:tr>
              <a:tr h="182809">
                <a:tc>
                  <a:txBody>
                    <a:bodyPr/>
                    <a:lstStyle/>
                    <a:p>
                      <a:pPr algn="ctr"/>
                      <a:r>
                        <a:rPr lang="en-GB" sz="1600" i="1" dirty="0">
                          <a:effectLst/>
                          <a:latin typeface="Century Gothic" panose="020B0502020202020204" pitchFamily="34" charset="0"/>
                        </a:rPr>
                        <a:t>adv</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ensuite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next</a:t>
                      </a:r>
                    </a:p>
                  </a:txBody>
                  <a:tcPr marL="90000" marR="90000" marT="46800" marB="46800" anchor="b"/>
                </a:tc>
                <a:extLst>
                  <a:ext uri="{0D108BD9-81ED-4DB2-BD59-A6C34878D82A}">
                    <a16:rowId xmlns:a16="http://schemas.microsoft.com/office/drawing/2014/main" val="1814031029"/>
                  </a:ext>
                </a:extLst>
              </a:tr>
              <a:tr h="182809">
                <a:tc>
                  <a:txBody>
                    <a:bodyPr/>
                    <a:lstStyle/>
                    <a:p>
                      <a:pPr algn="ctr"/>
                      <a:r>
                        <a:rPr lang="en-GB" sz="1600" i="1" dirty="0">
                          <a:effectLst/>
                          <a:latin typeface="Century Gothic" panose="020B0502020202020204" pitchFamily="34" charset="0"/>
                        </a:rPr>
                        <a:t>other</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avoir mal</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hurt, be sore</a:t>
                      </a:r>
                    </a:p>
                  </a:txBody>
                  <a:tcPr marL="90000" marR="90000" marT="46800" marB="46800" anchor="b"/>
                </a:tc>
                <a:extLst>
                  <a:ext uri="{0D108BD9-81ED-4DB2-BD59-A6C34878D82A}">
                    <a16:rowId xmlns:a16="http://schemas.microsoft.com/office/drawing/2014/main" val="2130960439"/>
                  </a:ext>
                </a:extLst>
              </a:tr>
            </a:tbl>
          </a:graphicData>
        </a:graphic>
      </p:graphicFrame>
      <p:sp>
        <p:nvSpPr>
          <p:cNvPr id="19" name="Rectangle 18">
            <a:extLst>
              <a:ext uri="{FF2B5EF4-FFF2-40B4-BE49-F238E27FC236}">
                <a16:creationId xmlns:a16="http://schemas.microsoft.com/office/drawing/2014/main" id="{75F72048-DCFB-FD43-BD7A-92F12ACFEAD0}"/>
              </a:ext>
            </a:extLst>
          </p:cNvPr>
          <p:cNvSpPr/>
          <p:nvPr/>
        </p:nvSpPr>
        <p:spPr>
          <a:xfrm>
            <a:off x="107999" y="3374405"/>
            <a:ext cx="5551220" cy="423931"/>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pic>
        <p:nvPicPr>
          <p:cNvPr id="5" name="Picture 4" descr="Broken foot">
            <a:extLst>
              <a:ext uri="{FF2B5EF4-FFF2-40B4-BE49-F238E27FC236}">
                <a16:creationId xmlns:a16="http://schemas.microsoft.com/office/drawing/2014/main" id="{85128236-D0FC-0441-AF2B-F9EBE6B5D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10371">
            <a:off x="4929579" y="3537384"/>
            <a:ext cx="1628965" cy="1628965"/>
          </a:xfrm>
          <a:prstGeom prst="rect">
            <a:avLst/>
          </a:prstGeom>
        </p:spPr>
      </p:pic>
      <p:pic>
        <p:nvPicPr>
          <p:cNvPr id="7" name="Picture 6" descr="Emoji with thermometer in their mouth">
            <a:extLst>
              <a:ext uri="{FF2B5EF4-FFF2-40B4-BE49-F238E27FC236}">
                <a16:creationId xmlns:a16="http://schemas.microsoft.com/office/drawing/2014/main" id="{B47AAE12-A241-B248-A1A3-26A251220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3508" y="4944308"/>
            <a:ext cx="1935855" cy="1935855"/>
          </a:xfrm>
          <a:prstGeom prst="rect">
            <a:avLst/>
          </a:prstGeom>
        </p:spPr>
      </p:pic>
      <p:pic>
        <p:nvPicPr>
          <p:cNvPr id="4" name="Picture 3" descr="QR code">
            <a:extLst>
              <a:ext uri="{FF2B5EF4-FFF2-40B4-BE49-F238E27FC236}">
                <a16:creationId xmlns:a16="http://schemas.microsoft.com/office/drawing/2014/main" id="{26366460-4FCB-466C-BEF6-D177ACE74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4453" y="6639439"/>
            <a:ext cx="1291590" cy="1291590"/>
          </a:xfrm>
          <a:prstGeom prst="rect">
            <a:avLst/>
          </a:prstGeom>
        </p:spPr>
      </p:pic>
      <p:sp>
        <p:nvSpPr>
          <p:cNvPr id="8" name="Rounded Rectangle 7">
            <a:extLst>
              <a:ext uri="{FF2B5EF4-FFF2-40B4-BE49-F238E27FC236}">
                <a16:creationId xmlns:a16="http://schemas.microsoft.com/office/drawing/2014/main" id="{6C9CCD28-818C-6E45-B791-F27E90F8B01B}"/>
              </a:ext>
            </a:extLst>
          </p:cNvPr>
          <p:cNvSpPr/>
          <p:nvPr/>
        </p:nvSpPr>
        <p:spPr>
          <a:xfrm>
            <a:off x="5209056" y="7888490"/>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8.3.1.6 &amp; 8.2.2.3</a:t>
            </a:r>
          </a:p>
          <a:p>
            <a:pPr algn="ctr"/>
            <a:endParaRPr lang="en-GB" sz="1400" b="1" dirty="0">
              <a:solidFill>
                <a:srgbClr val="000000"/>
              </a:solidFill>
              <a:latin typeface="Century Gothic" panose="020B0502020202020204" pitchFamily="34" charset="0"/>
            </a:endParaRPr>
          </a:p>
        </p:txBody>
      </p:sp>
      <p:sp>
        <p:nvSpPr>
          <p:cNvPr id="2" name="Title 1">
            <a:extLst>
              <a:ext uri="{FF2B5EF4-FFF2-40B4-BE49-F238E27FC236}">
                <a16:creationId xmlns:a16="http://schemas.microsoft.com/office/drawing/2014/main" id="{7AB26712-0F3F-3B48-BF18-0A61181278B3}"/>
              </a:ext>
            </a:extLst>
          </p:cNvPr>
          <p:cNvSpPr>
            <a:spLocks noGrp="1"/>
          </p:cNvSpPr>
          <p:nvPr>
            <p:ph type="title"/>
          </p:nvPr>
        </p:nvSpPr>
        <p:spPr>
          <a:xfrm>
            <a:off x="82343" y="3387536"/>
            <a:ext cx="5551220" cy="369332"/>
          </a:xfrm>
        </p:spPr>
        <p:txBody>
          <a:bodyPr/>
          <a:lstStyle/>
          <a:p>
            <a:pPr rtl="0" eaLnBrk="1" fontAlgn="base" latinLnBrk="0" hangingPunct="1"/>
            <a:r>
              <a:rPr lang="en-GB" sz="2000" b="1" kern="1200" dirty="0">
                <a:solidFill>
                  <a:srgbClr val="FFFFFF"/>
                </a:solidFill>
                <a:effectLst/>
                <a:latin typeface="Century Gothic" panose="020B0502020202020204" pitchFamily="34" charset="0"/>
                <a:ea typeface="+mn-ea"/>
                <a:cs typeface="+mn-cs"/>
              </a:rPr>
              <a:t>Asking about what you did and have done</a:t>
            </a:r>
            <a:endParaRPr lang="en-GB" dirty="0">
              <a:effectLst/>
            </a:endParaRPr>
          </a:p>
        </p:txBody>
      </p:sp>
    </p:spTree>
    <p:extLst>
      <p:ext uri="{BB962C8B-B14F-4D97-AF65-F5344CB8AC3E}">
        <p14:creationId xmlns:p14="http://schemas.microsoft.com/office/powerpoint/2010/main" val="2676126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Grey rectangle with text: T3.2 Semaine 7">
            <a:extLst>
              <a:ext uri="{FF2B5EF4-FFF2-40B4-BE49-F238E27FC236}">
                <a16:creationId xmlns:a16="http://schemas.microsoft.com/office/drawing/2014/main" id="{62EBD834-1E2D-44FA-960B-D5E01CB2C65F}"/>
              </a:ext>
            </a:extLst>
          </p:cNvPr>
          <p:cNvSpPr/>
          <p:nvPr/>
        </p:nvSpPr>
        <p:spPr>
          <a:xfrm>
            <a:off x="172381" y="145318"/>
            <a:ext cx="2016224" cy="432048"/>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sz="2000" b="1" dirty="0">
              <a:solidFill>
                <a:srgbClr val="FFFFFF"/>
              </a:solidFill>
              <a:latin typeface="Century Gothic" panose="020B0502020202020204" pitchFamily="34" charset="0"/>
            </a:endParaRPr>
          </a:p>
        </p:txBody>
      </p:sp>
      <p:sp>
        <p:nvSpPr>
          <p:cNvPr id="8" name="Title 7">
            <a:extLst>
              <a:ext uri="{FF2B5EF4-FFF2-40B4-BE49-F238E27FC236}">
                <a16:creationId xmlns:a16="http://schemas.microsoft.com/office/drawing/2014/main" id="{BE51F4CC-7361-0041-BF00-86818922701A}"/>
              </a:ext>
            </a:extLst>
          </p:cNvPr>
          <p:cNvSpPr>
            <a:spLocks noGrp="1"/>
          </p:cNvSpPr>
          <p:nvPr>
            <p:ph type="title"/>
          </p:nvPr>
        </p:nvSpPr>
        <p:spPr>
          <a:xfrm>
            <a:off x="108000" y="147854"/>
            <a:ext cx="2091458" cy="411815"/>
          </a:xfrm>
        </p:spPr>
        <p:txBody>
          <a:bodyPr/>
          <a:lstStyle/>
          <a:p>
            <a:r>
              <a:rPr lang="en-GB" sz="2000" b="1" dirty="0">
                <a:solidFill>
                  <a:schemeClr val="bg1"/>
                </a:solidFill>
                <a:latin typeface="Century Gothic" panose="020B0502020202020204" pitchFamily="34" charset="0"/>
              </a:rPr>
              <a:t>T3.2 </a:t>
            </a:r>
            <a:r>
              <a:rPr lang="en-GB" sz="2000" b="1" dirty="0" err="1">
                <a:solidFill>
                  <a:schemeClr val="bg1"/>
                </a:solidFill>
                <a:latin typeface="Century Gothic" panose="020B0502020202020204" pitchFamily="34" charset="0"/>
              </a:rPr>
              <a:t>Semaine</a:t>
            </a:r>
            <a:r>
              <a:rPr lang="en-GB" sz="2000" b="1" dirty="0">
                <a:solidFill>
                  <a:schemeClr val="bg1"/>
                </a:solidFill>
                <a:latin typeface="Century Gothic" panose="020B0502020202020204" pitchFamily="34" charset="0"/>
              </a:rPr>
              <a:t> 7</a:t>
            </a:r>
            <a:endParaRPr lang="en-US" sz="2000" dirty="0">
              <a:solidFill>
                <a:schemeClr val="bg1"/>
              </a:solidFill>
            </a:endParaRPr>
          </a:p>
        </p:txBody>
      </p:sp>
      <p:sp>
        <p:nvSpPr>
          <p:cNvPr id="11" name="Slide Number Placeholder 1">
            <a:extLst>
              <a:ext uri="{FF2B5EF4-FFF2-40B4-BE49-F238E27FC236}">
                <a16:creationId xmlns:a16="http://schemas.microsoft.com/office/drawing/2014/main" id="{E0B4F96D-EFC7-F442-8176-A20BAD514F8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72</a:t>
            </a:r>
          </a:p>
        </p:txBody>
      </p:sp>
      <p:graphicFrame>
        <p:nvGraphicFramePr>
          <p:cNvPr id="12" name="Table 11">
            <a:extLst>
              <a:ext uri="{FF2B5EF4-FFF2-40B4-BE49-F238E27FC236}">
                <a16:creationId xmlns:a16="http://schemas.microsoft.com/office/drawing/2014/main" id="{C805DC3A-BC6C-A04F-9755-47FE111DC557}"/>
              </a:ext>
            </a:extLst>
          </p:cNvPr>
          <p:cNvGraphicFramePr>
            <a:graphicFrameLocks noGrp="1"/>
          </p:cNvGraphicFramePr>
          <p:nvPr>
            <p:extLst>
              <p:ext uri="{D42A27DB-BD31-4B8C-83A1-F6EECF244321}">
                <p14:modId xmlns:p14="http://schemas.microsoft.com/office/powerpoint/2010/main" val="318091730"/>
              </p:ext>
            </p:extLst>
          </p:nvPr>
        </p:nvGraphicFramePr>
        <p:xfrm>
          <a:off x="919038" y="3193468"/>
          <a:ext cx="5019925" cy="3711840"/>
        </p:xfrm>
        <a:graphic>
          <a:graphicData uri="http://schemas.openxmlformats.org/drawingml/2006/table">
            <a:tbl>
              <a:tblPr>
                <a:tableStyleId>{5940675A-B579-460E-94D1-54222C63F5DA}</a:tableStyleId>
              </a:tblPr>
              <a:tblGrid>
                <a:gridCol w="754675">
                  <a:extLst>
                    <a:ext uri="{9D8B030D-6E8A-4147-A177-3AD203B41FA5}">
                      <a16:colId xmlns:a16="http://schemas.microsoft.com/office/drawing/2014/main" val="2510458304"/>
                    </a:ext>
                  </a:extLst>
                </a:gridCol>
                <a:gridCol w="1389675">
                  <a:extLst>
                    <a:ext uri="{9D8B030D-6E8A-4147-A177-3AD203B41FA5}">
                      <a16:colId xmlns:a16="http://schemas.microsoft.com/office/drawing/2014/main" val="2576834893"/>
                    </a:ext>
                  </a:extLst>
                </a:gridCol>
                <a:gridCol w="2875575">
                  <a:extLst>
                    <a:ext uri="{9D8B030D-6E8A-4147-A177-3AD203B41FA5}">
                      <a16:colId xmlns:a16="http://schemas.microsoft.com/office/drawing/2014/main" val="3222018720"/>
                    </a:ext>
                  </a:extLst>
                </a:gridCol>
              </a:tblGrid>
              <a:tr h="326907">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lever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raise, raising</a:t>
                      </a:r>
                    </a:p>
                  </a:txBody>
                  <a:tcPr marL="90000" marR="90000" marT="46800" marB="46800" anchor="b"/>
                </a:tc>
                <a:extLst>
                  <a:ext uri="{0D108BD9-81ED-4DB2-BD59-A6C34878D82A}">
                    <a16:rowId xmlns:a16="http://schemas.microsoft.com/office/drawing/2014/main" val="1909957860"/>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je lève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I raise, am raising</a:t>
                      </a:r>
                    </a:p>
                  </a:txBody>
                  <a:tcPr marL="90000" marR="90000" marT="46800" marB="46800" anchor="b"/>
                </a:tc>
                <a:extLst>
                  <a:ext uri="{0D108BD9-81ED-4DB2-BD59-A6C34878D82A}">
                    <a16:rowId xmlns:a16="http://schemas.microsoft.com/office/drawing/2014/main" val="141838412"/>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il/elle lève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s(he) raises, is raising</a:t>
                      </a:r>
                    </a:p>
                  </a:txBody>
                  <a:tcPr marL="90000" marR="90000" marT="46800" marB="46800" anchor="b"/>
                </a:tc>
                <a:extLst>
                  <a:ext uri="{0D108BD9-81ED-4DB2-BD59-A6C34878D82A}">
                    <a16:rowId xmlns:a16="http://schemas.microsoft.com/office/drawing/2014/main" val="3102503621"/>
                  </a:ext>
                </a:extLst>
              </a:tr>
              <a:tr h="182809">
                <a:tc>
                  <a:txBody>
                    <a:bodyPr/>
                    <a:lstStyle/>
                    <a:p>
                      <a:pPr algn="ctr"/>
                      <a:r>
                        <a:rPr lang="en-GB" sz="1600" i="1" dirty="0" err="1">
                          <a:effectLst/>
                          <a:latin typeface="Century Gothic" panose="020B0502020202020204" pitchFamily="34" charset="0"/>
                        </a:rPr>
                        <a:t>vb</a:t>
                      </a:r>
                      <a:endParaRPr lang="en-GB" sz="1600" i="1" dirty="0">
                        <a:effectLst/>
                        <a:latin typeface="Century Gothic" panose="020B0502020202020204" pitchFamily="34" charset="0"/>
                      </a:endParaRP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reposer</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to put down, putting down</a:t>
                      </a:r>
                    </a:p>
                  </a:txBody>
                  <a:tcPr marL="90000" marR="90000" marT="46800" marB="46800" anchor="b"/>
                </a:tc>
                <a:extLst>
                  <a:ext uri="{0D108BD9-81ED-4DB2-BD59-A6C34878D82A}">
                    <a16:rowId xmlns:a16="http://schemas.microsoft.com/office/drawing/2014/main" val="302955281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chapeau</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hat</a:t>
                      </a:r>
                    </a:p>
                  </a:txBody>
                  <a:tcPr marL="90000" marR="90000" marT="46800" marB="46800" anchor="b"/>
                </a:tc>
                <a:extLst>
                  <a:ext uri="{0D108BD9-81ED-4DB2-BD59-A6C34878D82A}">
                    <a16:rowId xmlns:a16="http://schemas.microsoft.com/office/drawing/2014/main" val="236874553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cuisine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cooking, kitchen</a:t>
                      </a:r>
                    </a:p>
                  </a:txBody>
                  <a:tcPr marL="90000" marR="90000" marT="46800" marB="46800" anchor="b"/>
                </a:tc>
                <a:extLst>
                  <a:ext uri="{0D108BD9-81ED-4DB2-BD59-A6C34878D82A}">
                    <a16:rowId xmlns:a16="http://schemas.microsoft.com/office/drawing/2014/main" val="349116187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main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hand</a:t>
                      </a:r>
                    </a:p>
                  </a:txBody>
                  <a:tcPr marL="90000" marR="90000" marT="46800" marB="46800" anchor="b"/>
                </a:tc>
                <a:extLst>
                  <a:ext uri="{0D108BD9-81ED-4DB2-BD59-A6C34878D82A}">
                    <a16:rowId xmlns:a16="http://schemas.microsoft.com/office/drawing/2014/main" val="711583087"/>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manteau</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coat</a:t>
                      </a:r>
                    </a:p>
                  </a:txBody>
                  <a:tcPr marL="90000" marR="90000" marT="46800" marB="46800" anchor="b"/>
                </a:tc>
                <a:extLst>
                  <a:ext uri="{0D108BD9-81ED-4DB2-BD59-A6C34878D82A}">
                    <a16:rowId xmlns:a16="http://schemas.microsoft.com/office/drawing/2014/main" val="977986458"/>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le matin</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morning</a:t>
                      </a:r>
                    </a:p>
                  </a:txBody>
                  <a:tcPr marL="90000" marR="90000" marT="46800" marB="46800" anchor="b"/>
                </a:tc>
                <a:extLst>
                  <a:ext uri="{0D108BD9-81ED-4DB2-BD59-A6C34878D82A}">
                    <a16:rowId xmlns:a16="http://schemas.microsoft.com/office/drawing/2014/main" val="3008129673"/>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pluie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rain</a:t>
                      </a:r>
                    </a:p>
                  </a:txBody>
                  <a:tcPr marL="90000" marR="90000" marT="46800" marB="46800" anchor="b"/>
                </a:tc>
                <a:extLst>
                  <a:ext uri="{0D108BD9-81ED-4DB2-BD59-A6C34878D82A}">
                    <a16:rowId xmlns:a16="http://schemas.microsoft.com/office/drawing/2014/main" val="165043242"/>
                  </a:ext>
                </a:extLst>
              </a:tr>
              <a:tr h="182809">
                <a:tc>
                  <a:txBody>
                    <a:bodyPr/>
                    <a:lstStyle/>
                    <a:p>
                      <a:pPr algn="ctr"/>
                      <a:r>
                        <a:rPr lang="en-GB" sz="1600" i="1" dirty="0">
                          <a:effectLst/>
                          <a:latin typeface="Century Gothic" panose="020B0502020202020204" pitchFamily="34" charset="0"/>
                        </a:rPr>
                        <a:t>n</a:t>
                      </a:r>
                    </a:p>
                  </a:txBody>
                  <a:tcPr marL="90000" marR="90000" marT="46800" marB="468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sz="1600" noProof="0" dirty="0">
                          <a:effectLst/>
                          <a:latin typeface="Century Gothic" panose="020B0502020202020204" pitchFamily="34" charset="0"/>
                        </a:rPr>
                        <a:t>la tête</a:t>
                      </a:r>
                    </a:p>
                  </a:txBody>
                  <a:tcPr marL="90000" marR="90000" marT="46800" marB="46800" anchor="b">
                    <a:lnL w="12700" cap="flat" cmpd="sng" algn="ctr">
                      <a:solidFill>
                        <a:schemeClr val="tx1"/>
                      </a:solidFill>
                      <a:prstDash val="solid"/>
                      <a:round/>
                      <a:headEnd type="none" w="med" len="med"/>
                      <a:tailEnd type="none" w="med" len="med"/>
                    </a:lnL>
                  </a:tcPr>
                </a:tc>
                <a:tc>
                  <a:txBody>
                    <a:bodyPr/>
                    <a:lstStyle/>
                    <a:p>
                      <a:r>
                        <a:rPr lang="en-GB" sz="1600" dirty="0">
                          <a:effectLst/>
                          <a:latin typeface="Century Gothic" panose="020B0502020202020204" pitchFamily="34" charset="0"/>
                        </a:rPr>
                        <a:t>head</a:t>
                      </a:r>
                    </a:p>
                  </a:txBody>
                  <a:tcPr marL="90000" marR="90000" marT="46800" marB="46800" anchor="b"/>
                </a:tc>
                <a:extLst>
                  <a:ext uri="{0D108BD9-81ED-4DB2-BD59-A6C34878D82A}">
                    <a16:rowId xmlns:a16="http://schemas.microsoft.com/office/drawing/2014/main" val="1589289006"/>
                  </a:ext>
                </a:extLst>
              </a:tr>
            </a:tbl>
          </a:graphicData>
        </a:graphic>
      </p:graphicFrame>
      <p:sp>
        <p:nvSpPr>
          <p:cNvPr id="13" name="Rectangle 12">
            <a:extLst>
              <a:ext uri="{FF2B5EF4-FFF2-40B4-BE49-F238E27FC236}">
                <a16:creationId xmlns:a16="http://schemas.microsoft.com/office/drawing/2014/main" id="{CA445755-E81F-6A49-BCAB-631E23091078}"/>
              </a:ext>
            </a:extLst>
          </p:cNvPr>
          <p:cNvSpPr/>
          <p:nvPr/>
        </p:nvSpPr>
        <p:spPr>
          <a:xfrm>
            <a:off x="172381" y="745505"/>
            <a:ext cx="3256619" cy="644383"/>
          </a:xfrm>
          <a:prstGeom prst="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fontAlgn="base">
              <a:spcBef>
                <a:spcPct val="0"/>
              </a:spcBef>
              <a:spcAft>
                <a:spcPct val="0"/>
              </a:spcAft>
            </a:pPr>
            <a:r>
              <a:rPr lang="en-GB" sz="2000" b="1" dirty="0" err="1">
                <a:solidFill>
                  <a:srgbClr val="FFFFFF"/>
                </a:solidFill>
                <a:latin typeface="Century Gothic" panose="020B0502020202020204" pitchFamily="34" charset="0"/>
              </a:rPr>
              <a:t>Extented</a:t>
            </a:r>
            <a:r>
              <a:rPr lang="en-GB" sz="2000" b="1" dirty="0">
                <a:solidFill>
                  <a:srgbClr val="FFFFFF"/>
                </a:solidFill>
                <a:latin typeface="Century Gothic" panose="020B0502020202020204" pitchFamily="34" charset="0"/>
              </a:rPr>
              <a:t> reading: poetry</a:t>
            </a:r>
          </a:p>
          <a:p>
            <a:pPr fontAlgn="base">
              <a:spcBef>
                <a:spcPct val="0"/>
              </a:spcBef>
              <a:spcAft>
                <a:spcPct val="0"/>
              </a:spcAft>
            </a:pPr>
            <a:r>
              <a:rPr lang="en-GB" sz="2000" b="1" dirty="0">
                <a:solidFill>
                  <a:srgbClr val="FFFFFF"/>
                </a:solidFill>
                <a:latin typeface="Century Gothic" panose="020B0502020202020204" pitchFamily="34" charset="0"/>
              </a:rPr>
              <a:t>Déjeuner du matin</a:t>
            </a:r>
          </a:p>
        </p:txBody>
      </p:sp>
      <p:sp>
        <p:nvSpPr>
          <p:cNvPr id="9" name="Rounded Rectangle 8">
            <a:extLst>
              <a:ext uri="{FF2B5EF4-FFF2-40B4-BE49-F238E27FC236}">
                <a16:creationId xmlns:a16="http://schemas.microsoft.com/office/drawing/2014/main" id="{697FCCCD-50B6-1B4C-A52B-2B14DAE31875}"/>
              </a:ext>
            </a:extLst>
          </p:cNvPr>
          <p:cNvSpPr/>
          <p:nvPr/>
        </p:nvSpPr>
        <p:spPr>
          <a:xfrm>
            <a:off x="4816843" y="6425679"/>
            <a:ext cx="1222383" cy="959258"/>
          </a:xfrm>
          <a:prstGeom prst="roundRect">
            <a:avLst>
              <a:gd name="adj" fmla="val 44736"/>
            </a:avLst>
          </a:prstGeom>
          <a:solidFill>
            <a:schemeClr val="bg2">
              <a:lumMod val="40000"/>
              <a:lumOff val="6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000000"/>
              </a:solidFill>
              <a:latin typeface="Century Gothic" panose="020B0502020202020204" pitchFamily="34" charset="0"/>
            </a:endParaRPr>
          </a:p>
          <a:p>
            <a:pPr algn="ctr"/>
            <a:r>
              <a:rPr lang="en-GB" sz="1400" b="1" dirty="0">
                <a:solidFill>
                  <a:srgbClr val="000000"/>
                </a:solidFill>
                <a:latin typeface="Century Gothic" panose="020B0502020202020204" pitchFamily="34" charset="0"/>
              </a:rPr>
              <a:t>Revisit vocab 8.3.2.1 &amp; 8.3.1.1</a:t>
            </a:r>
          </a:p>
          <a:p>
            <a:pPr algn="ctr"/>
            <a:endParaRPr lang="en-GB" sz="1400" b="1"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A06AD07C-BBAA-DC42-81B6-6C0091E1CDF1}"/>
              </a:ext>
            </a:extLst>
          </p:cNvPr>
          <p:cNvSpPr/>
          <p:nvPr/>
        </p:nvSpPr>
        <p:spPr>
          <a:xfrm>
            <a:off x="5021041" y="107504"/>
            <a:ext cx="1656184" cy="42587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GB" dirty="0" err="1">
                <a:solidFill>
                  <a:srgbClr val="000000"/>
                </a:solidFill>
                <a:latin typeface="Century Gothic" panose="020B0502020202020204" pitchFamily="34" charset="0"/>
              </a:rPr>
              <a:t>Vocabulaire</a:t>
            </a:r>
            <a:endParaRPr lang="en-GB" dirty="0">
              <a:solidFill>
                <a:srgbClr val="000000"/>
              </a:solidFill>
              <a:latin typeface="Century Gothic" panose="020B0502020202020204" pitchFamily="34" charset="0"/>
            </a:endParaRPr>
          </a:p>
        </p:txBody>
      </p:sp>
      <p:pic>
        <p:nvPicPr>
          <p:cNvPr id="6" name="Picture 5" descr="Umbrella with rain above">
            <a:extLst>
              <a:ext uri="{FF2B5EF4-FFF2-40B4-BE49-F238E27FC236}">
                <a16:creationId xmlns:a16="http://schemas.microsoft.com/office/drawing/2014/main" id="{05BE659A-3571-D24C-861A-633CE4301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73" y="1520956"/>
            <a:ext cx="1445325" cy="1445325"/>
          </a:xfrm>
          <a:prstGeom prst="rect">
            <a:avLst/>
          </a:prstGeom>
        </p:spPr>
      </p:pic>
      <p:pic>
        <p:nvPicPr>
          <p:cNvPr id="18" name="Picture 17" descr="Chef">
            <a:extLst>
              <a:ext uri="{FF2B5EF4-FFF2-40B4-BE49-F238E27FC236}">
                <a16:creationId xmlns:a16="http://schemas.microsoft.com/office/drawing/2014/main" id="{74EC6B50-3568-BC4F-99DF-B4D7FFEF5A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939" y="7127777"/>
            <a:ext cx="2016223" cy="2016223"/>
          </a:xfrm>
          <a:prstGeom prst="rect">
            <a:avLst/>
          </a:prstGeom>
        </p:spPr>
      </p:pic>
      <p:pic>
        <p:nvPicPr>
          <p:cNvPr id="22" name="Picture 21" descr="Coat">
            <a:extLst>
              <a:ext uri="{FF2B5EF4-FFF2-40B4-BE49-F238E27FC236}">
                <a16:creationId xmlns:a16="http://schemas.microsoft.com/office/drawing/2014/main" id="{D348FA38-498E-7A46-B8F8-27A617826A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425" y="7036377"/>
            <a:ext cx="2107623" cy="2107623"/>
          </a:xfrm>
          <a:prstGeom prst="rect">
            <a:avLst/>
          </a:prstGeom>
        </p:spPr>
      </p:pic>
      <p:pic>
        <p:nvPicPr>
          <p:cNvPr id="24" name="Picture 23" descr="Hand">
            <a:extLst>
              <a:ext uri="{FF2B5EF4-FFF2-40B4-BE49-F238E27FC236}">
                <a16:creationId xmlns:a16="http://schemas.microsoft.com/office/drawing/2014/main" id="{07AC9CC5-6CBD-F945-8716-80B229B3ED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019" y="1520957"/>
            <a:ext cx="1645447" cy="1645447"/>
          </a:xfrm>
          <a:prstGeom prst="rect">
            <a:avLst/>
          </a:prstGeom>
        </p:spPr>
      </p:pic>
      <p:pic>
        <p:nvPicPr>
          <p:cNvPr id="26" name="Picture 25" descr="Hat">
            <a:extLst>
              <a:ext uri="{FF2B5EF4-FFF2-40B4-BE49-F238E27FC236}">
                <a16:creationId xmlns:a16="http://schemas.microsoft.com/office/drawing/2014/main" id="{FA9F22FD-2F2D-EE42-9F2B-CFED064C5E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7162" y="1575724"/>
            <a:ext cx="1696524" cy="1696524"/>
          </a:xfrm>
          <a:prstGeom prst="rect">
            <a:avLst/>
          </a:prstGeom>
        </p:spPr>
      </p:pic>
      <p:pic>
        <p:nvPicPr>
          <p:cNvPr id="4" name="Picture 3" descr="QR code">
            <a:extLst>
              <a:ext uri="{FF2B5EF4-FFF2-40B4-BE49-F238E27FC236}">
                <a16:creationId xmlns:a16="http://schemas.microsoft.com/office/drawing/2014/main" id="{29B3AB70-4F9D-44D6-A6F3-4D229169C7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6843" y="7476397"/>
            <a:ext cx="1227582" cy="1227582"/>
          </a:xfrm>
          <a:prstGeom prst="rect">
            <a:avLst/>
          </a:prstGeom>
        </p:spPr>
      </p:pic>
    </p:spTree>
    <p:extLst>
      <p:ext uri="{BB962C8B-B14F-4D97-AF65-F5344CB8AC3E}">
        <p14:creationId xmlns:p14="http://schemas.microsoft.com/office/powerpoint/2010/main" val="70791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8000" y="1135439"/>
          <a:ext cx="3283912" cy="7858100"/>
        </p:xfrm>
        <a:graphic>
          <a:graphicData uri="http://schemas.openxmlformats.org/drawingml/2006/table">
            <a:tbl>
              <a:tblPr>
                <a:tableStyleId>{616DA210-FB5B-4158-B5E0-FEB733F419BA}</a:tableStyleId>
              </a:tblPr>
              <a:tblGrid>
                <a:gridCol w="425075">
                  <a:extLst>
                    <a:ext uri="{9D8B030D-6E8A-4147-A177-3AD203B41FA5}">
                      <a16:colId xmlns:a16="http://schemas.microsoft.com/office/drawing/2014/main" val="20000"/>
                    </a:ext>
                  </a:extLst>
                </a:gridCol>
                <a:gridCol w="986640">
                  <a:extLst>
                    <a:ext uri="{9D8B030D-6E8A-4147-A177-3AD203B41FA5}">
                      <a16:colId xmlns:a16="http://schemas.microsoft.com/office/drawing/2014/main" val="20001"/>
                    </a:ext>
                  </a:extLst>
                </a:gridCol>
                <a:gridCol w="396768">
                  <a:extLst>
                    <a:ext uri="{9D8B030D-6E8A-4147-A177-3AD203B41FA5}">
                      <a16:colId xmlns:a16="http://schemas.microsoft.com/office/drawing/2014/main" val="20002"/>
                    </a:ext>
                  </a:extLst>
                </a:gridCol>
                <a:gridCol w="363704">
                  <a:extLst>
                    <a:ext uri="{9D8B030D-6E8A-4147-A177-3AD203B41FA5}">
                      <a16:colId xmlns:a16="http://schemas.microsoft.com/office/drawing/2014/main" val="1867815391"/>
                    </a:ext>
                  </a:extLst>
                </a:gridCol>
                <a:gridCol w="1111725">
                  <a:extLst>
                    <a:ext uri="{9D8B030D-6E8A-4147-A177-3AD203B41FA5}">
                      <a16:colId xmlns:a16="http://schemas.microsoft.com/office/drawing/2014/main" val="2362511393"/>
                    </a:ext>
                  </a:extLst>
                </a:gridCol>
              </a:tblGrid>
              <a:tr h="180443">
                <a:tc>
                  <a:txBody>
                    <a:bodyPr/>
                    <a:lstStyle/>
                    <a:p>
                      <a:pPr marL="36000" algn="ctr">
                        <a:lnSpc>
                          <a:spcPct val="107000"/>
                        </a:lnSpc>
                        <a:spcAft>
                          <a:spcPts val="0"/>
                        </a:spcAft>
                      </a:pP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300" b="0" i="0" u="none" strike="noStrike" dirty="0">
                          <a:solidFill>
                            <a:srgbClr val="000000"/>
                          </a:solidFill>
                          <a:effectLst/>
                          <a:latin typeface="Century Gothic" panose="020B0502020202020204" pitchFamily="34" charset="0"/>
                        </a:rPr>
                        <a:t>Word list</a:t>
                      </a:r>
                    </a:p>
                  </a:txBody>
                  <a:tcPr marL="90000" marR="90000" marT="46800" marB="46800" anchor="ctr"/>
                </a:tc>
                <a:tc>
                  <a:txBody>
                    <a:bodyPr/>
                    <a:lstStyle/>
                    <a:p>
                      <a:pPr marL="36000" algn="l" fontAlgn="b"/>
                      <a:r>
                        <a:rPr lang="en-GB" sz="1000" b="0" i="0" u="none" strike="noStrike" dirty="0">
                          <a:solidFill>
                            <a:srgbClr val="000000"/>
                          </a:solidFill>
                          <a:effectLst/>
                          <a:latin typeface="Century Gothic" panose="020B0502020202020204" pitchFamily="34" charset="0"/>
                        </a:rPr>
                        <a:t>Y7</a:t>
                      </a:r>
                    </a:p>
                  </a:txBody>
                  <a:tcPr marL="90000" marR="90000" marT="46800" marB="46800" anchor="ctr"/>
                </a:tc>
                <a:tc>
                  <a:txBody>
                    <a:bodyPr/>
                    <a:lstStyle/>
                    <a:p>
                      <a:pPr marL="36000" algn="l" fontAlgn="b"/>
                      <a:r>
                        <a:rPr lang="en-GB" sz="1000" b="0" i="0" u="none" strike="noStrike" dirty="0">
                          <a:solidFill>
                            <a:srgbClr val="000000"/>
                          </a:solidFill>
                          <a:effectLst/>
                          <a:latin typeface="Century Gothic" panose="020B0502020202020204" pitchFamily="34" charset="0"/>
                        </a:rPr>
                        <a:t>Y8</a:t>
                      </a:r>
                    </a:p>
                  </a:txBody>
                  <a:tcPr marL="90000" marR="90000" marT="46800" marB="46800" anchor="ctr"/>
                </a:tc>
                <a:tc>
                  <a:txBody>
                    <a:bodyPr/>
                    <a:lstStyle/>
                    <a:p>
                      <a:pPr marL="36000" algn="l" fontAlgn="b"/>
                      <a:r>
                        <a:rPr lang="en-GB" sz="1300" b="0" i="0" u="none" strike="noStrike" dirty="0">
                          <a:solidFill>
                            <a:srgbClr val="000000"/>
                          </a:solidFill>
                          <a:effectLst/>
                          <a:latin typeface="Century Gothic" panose="020B0502020202020204" pitchFamily="34" charset="0"/>
                        </a:rPr>
                        <a:t>Frequency</a:t>
                      </a:r>
                    </a:p>
                  </a:txBody>
                  <a:tcPr marL="90000" marR="90000" marT="46800" marB="46800" anchor="ctr"/>
                </a:tc>
                <a:extLst>
                  <a:ext uri="{0D108BD9-81ED-4DB2-BD59-A6C34878D82A}">
                    <a16:rowId xmlns:a16="http://schemas.microsoft.com/office/drawing/2014/main" val="1878930591"/>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1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a:solidFill>
                            <a:srgbClr val="000000"/>
                          </a:solidFill>
                          <a:effectLst/>
                          <a:latin typeface="Century Gothic" panose="020B0502020202020204" pitchFamily="34" charset="0"/>
                        </a:rPr>
                        <a:t>voyager</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1958</a:t>
                      </a:r>
                    </a:p>
                  </a:txBody>
                  <a:tcPr marL="0" marR="0" marT="0" marB="0" anchor="ctr"/>
                </a:tc>
                <a:extLst>
                  <a:ext uri="{0D108BD9-81ED-4DB2-BD59-A6C34878D82A}">
                    <a16:rowId xmlns:a16="http://schemas.microsoft.com/office/drawing/2014/main" val="10000"/>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2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a:solidFill>
                            <a:srgbClr val="000000"/>
                          </a:solidFill>
                          <a:effectLst/>
                          <a:latin typeface="Century Gothic" panose="020B0502020202020204" pitchFamily="34" charset="0"/>
                        </a:rPr>
                        <a:t>manger</a:t>
                      </a:r>
                    </a:p>
                  </a:txBody>
                  <a:tcPr marL="0" marR="0" marT="0" marB="0" anchor="ctr"/>
                </a:tc>
                <a:tc>
                  <a:txBody>
                    <a:bodyPr/>
                    <a:lstStyle/>
                    <a:p>
                      <a:pPr algn="ctr" fontAlgn="ctr"/>
                      <a:r>
                        <a:rPr lang="en-GB" sz="1100" b="1" i="0" u="none" strike="noStrike">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1338</a:t>
                      </a:r>
                    </a:p>
                  </a:txBody>
                  <a:tcPr marL="0" marR="0" marT="0" marB="0" anchor="ctr"/>
                </a:tc>
                <a:extLst>
                  <a:ext uri="{0D108BD9-81ED-4DB2-BD59-A6C34878D82A}">
                    <a16:rowId xmlns:a16="http://schemas.microsoft.com/office/drawing/2014/main" val="10001"/>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3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boire</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Y</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1879</a:t>
                      </a:r>
                    </a:p>
                  </a:txBody>
                  <a:tcPr marL="0" marR="0" marT="0" marB="0" anchor="ctr"/>
                </a:tc>
                <a:extLst>
                  <a:ext uri="{0D108BD9-81ED-4DB2-BD59-A6C34878D82A}">
                    <a16:rowId xmlns:a16="http://schemas.microsoft.com/office/drawing/2014/main" val="10002"/>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4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apprendre</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372</a:t>
                      </a:r>
                    </a:p>
                  </a:txBody>
                  <a:tcPr marL="0" marR="0" marT="0" marB="0" anchor="ctr"/>
                </a:tc>
                <a:extLst>
                  <a:ext uri="{0D108BD9-81ED-4DB2-BD59-A6C34878D82A}">
                    <a16:rowId xmlns:a16="http://schemas.microsoft.com/office/drawing/2014/main" val="10003"/>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5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jouer</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219</a:t>
                      </a:r>
                    </a:p>
                  </a:txBody>
                  <a:tcPr marL="0" marR="0" marT="0" marB="0" anchor="ctr"/>
                </a:tc>
                <a:extLst>
                  <a:ext uri="{0D108BD9-81ED-4DB2-BD59-A6C34878D82A}">
                    <a16:rowId xmlns:a16="http://schemas.microsoft.com/office/drawing/2014/main" val="10004"/>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6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aller</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53</a:t>
                      </a:r>
                    </a:p>
                  </a:txBody>
                  <a:tcPr marL="0" marR="0" marT="0" marB="0" anchor="ctr"/>
                </a:tc>
                <a:extLst>
                  <a:ext uri="{0D108BD9-81ED-4DB2-BD59-A6C34878D82A}">
                    <a16:rowId xmlns:a16="http://schemas.microsoft.com/office/drawing/2014/main" val="10005"/>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7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habiter</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1186</a:t>
                      </a:r>
                    </a:p>
                  </a:txBody>
                  <a:tcPr marL="0" marR="0" marT="0" marB="0" anchor="ctr"/>
                </a:tc>
                <a:extLst>
                  <a:ext uri="{0D108BD9-81ED-4DB2-BD59-A6C34878D82A}">
                    <a16:rowId xmlns:a16="http://schemas.microsoft.com/office/drawing/2014/main" val="10006"/>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8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acheter</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636</a:t>
                      </a:r>
                    </a:p>
                  </a:txBody>
                  <a:tcPr marL="0" marR="0" marT="0" marB="0" anchor="ctr"/>
                </a:tc>
                <a:extLst>
                  <a:ext uri="{0D108BD9-81ED-4DB2-BD59-A6C34878D82A}">
                    <a16:rowId xmlns:a16="http://schemas.microsoft.com/office/drawing/2014/main" val="10007"/>
                  </a:ext>
                </a:extLst>
              </a:tr>
              <a:tr h="178912">
                <a:tc>
                  <a:txBody>
                    <a:bodyPr/>
                    <a:lstStyle/>
                    <a:p>
                      <a:pPr marL="36000" algn="ctr">
                        <a:lnSpc>
                          <a:spcPct val="107000"/>
                        </a:lnSpc>
                        <a:spcAft>
                          <a:spcPts val="0"/>
                        </a:spcAft>
                      </a:pPr>
                      <a:r>
                        <a:rPr lang="en-GB" sz="1300" dirty="0">
                          <a:effectLst/>
                          <a:latin typeface="Century Gothic" panose="020B0502020202020204" pitchFamily="34" charset="0"/>
                          <a:cs typeface="Arial" panose="020B0604020202020204" pitchFamily="34" charset="0"/>
                        </a:rPr>
                        <a:t>9 </a:t>
                      </a: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l’Espagne</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Y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n/a</a:t>
                      </a:r>
                    </a:p>
                  </a:txBody>
                  <a:tcPr marL="0" marR="0" marT="0" marB="0" anchor="ctr"/>
                </a:tc>
                <a:extLst>
                  <a:ext uri="{0D108BD9-81ED-4DB2-BD59-A6C34878D82A}">
                    <a16:rowId xmlns:a16="http://schemas.microsoft.com/office/drawing/2014/main" val="10008"/>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10</a:t>
                      </a:r>
                    </a:p>
                  </a:txBody>
                  <a:tcPr marL="90000" marR="90000" marT="46800" marB="46800" anchor="ctr"/>
                </a:tc>
                <a:tc>
                  <a:txBody>
                    <a:bodyPr/>
                    <a:lstStyle/>
                    <a:p>
                      <a:pPr marL="36000" algn="l" fontAlgn="b"/>
                      <a:r>
                        <a:rPr lang="en-GB" sz="1100" b="0" i="0" u="none" strike="noStrike" dirty="0">
                          <a:solidFill>
                            <a:srgbClr val="000000"/>
                          </a:solidFill>
                          <a:effectLst/>
                          <a:latin typeface="Century Gothic" panose="020B0502020202020204" pitchFamily="34" charset="0"/>
                        </a:rPr>
                        <a:t>la France</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 </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n/a</a:t>
                      </a:r>
                    </a:p>
                  </a:txBody>
                  <a:tcPr marL="0" marR="0" marT="0" marB="0" anchor="ctr"/>
                </a:tc>
                <a:extLst>
                  <a:ext uri="{0D108BD9-81ED-4DB2-BD59-A6C34878D82A}">
                    <a16:rowId xmlns:a16="http://schemas.microsoft.com/office/drawing/2014/main" val="2667649127"/>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11</a:t>
                      </a: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l’Allemagne</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 </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n/a</a:t>
                      </a:r>
                    </a:p>
                  </a:txBody>
                  <a:tcPr marL="0" marR="0" marT="0" marB="0" anchor="ctr"/>
                </a:tc>
                <a:extLst>
                  <a:ext uri="{0D108BD9-81ED-4DB2-BD59-A6C34878D82A}">
                    <a16:rowId xmlns:a16="http://schemas.microsoft.com/office/drawing/2014/main" val="10009"/>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12</a:t>
                      </a: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l’Italie</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Y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n/a</a:t>
                      </a:r>
                    </a:p>
                  </a:txBody>
                  <a:tcPr marL="0" marR="0" marT="0" marB="0" anchor="ctr"/>
                </a:tc>
                <a:extLst>
                  <a:ext uri="{0D108BD9-81ED-4DB2-BD59-A6C34878D82A}">
                    <a16:rowId xmlns:a16="http://schemas.microsoft.com/office/drawing/2014/main" val="10010"/>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13</a:t>
                      </a:r>
                    </a:p>
                  </a:txBody>
                  <a:tcPr marL="90000" marR="90000" marT="46800" marB="46800" anchor="ctr"/>
                </a:tc>
                <a:tc>
                  <a:txBody>
                    <a:bodyPr/>
                    <a:lstStyle/>
                    <a:p>
                      <a:pPr marL="36000" algn="l" fontAlgn="b"/>
                      <a:r>
                        <a:rPr lang="en-GB" sz="1100" b="0" i="0" u="none" strike="noStrike" dirty="0" err="1">
                          <a:solidFill>
                            <a:srgbClr val="000000"/>
                          </a:solidFill>
                          <a:effectLst/>
                          <a:latin typeface="Century Gothic" panose="020B0502020202020204" pitchFamily="34" charset="0"/>
                        </a:rPr>
                        <a:t>l’Autriche</a:t>
                      </a:r>
                      <a:endParaRPr lang="en-GB" sz="11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n/a</a:t>
                      </a:r>
                    </a:p>
                  </a:txBody>
                  <a:tcPr marL="0" marR="0" marT="0" marB="0" anchor="ctr"/>
                </a:tc>
                <a:extLst>
                  <a:ext uri="{0D108BD9-81ED-4DB2-BD59-A6C34878D82A}">
                    <a16:rowId xmlns:a16="http://schemas.microsoft.com/office/drawing/2014/main" val="10011"/>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14</a:t>
                      </a:r>
                    </a:p>
                  </a:txBody>
                  <a:tcPr marL="90000" marR="90000" marT="46800" marB="46800" anchor="ctr"/>
                </a:tc>
                <a:tc>
                  <a:txBody>
                    <a:bodyPr/>
                    <a:lstStyle/>
                    <a:p>
                      <a:pPr marL="36000" algn="l" fontAlgn="b"/>
                      <a:r>
                        <a:rPr lang="en-GB" sz="1100" b="0" i="0" u="none" strike="noStrike" dirty="0">
                          <a:solidFill>
                            <a:srgbClr val="000000"/>
                          </a:solidFill>
                          <a:effectLst/>
                          <a:latin typeface="Century Gothic" panose="020B0502020202020204" pitchFamily="34" charset="0"/>
                        </a:rPr>
                        <a:t>la pizza</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2"/>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15</a:t>
                      </a:r>
                    </a:p>
                  </a:txBody>
                  <a:tcPr marL="90000" marR="90000" marT="46800" marB="46800" anchor="ctr"/>
                </a:tc>
                <a:tc>
                  <a:txBody>
                    <a:bodyPr/>
                    <a:lstStyle/>
                    <a:p>
                      <a:pPr marL="36000" algn="l" fontAlgn="b"/>
                      <a:r>
                        <a:rPr lang="en-GB" sz="1100" b="0" i="0" u="none" strike="noStrike" dirty="0">
                          <a:solidFill>
                            <a:srgbClr val="000000"/>
                          </a:solidFill>
                          <a:effectLst/>
                          <a:latin typeface="Century Gothic" panose="020B0502020202020204" pitchFamily="34" charset="0"/>
                        </a:rPr>
                        <a:t>les frites</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3"/>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16</a:t>
                      </a:r>
                    </a:p>
                  </a:txBody>
                  <a:tcPr marL="90000" marR="90000" marT="46800" marB="46800" anchor="ctr"/>
                </a:tc>
                <a:tc>
                  <a:txBody>
                    <a:bodyPr/>
                    <a:lstStyle/>
                    <a:p>
                      <a:pPr marL="36000" algn="l" fontAlgn="b"/>
                      <a:r>
                        <a:rPr lang="en-GB" sz="1100" b="0" i="0" u="none" strike="noStrike" dirty="0">
                          <a:solidFill>
                            <a:srgbClr val="000000"/>
                          </a:solidFill>
                          <a:effectLst/>
                          <a:latin typeface="Century Gothic" panose="020B0502020202020204" pitchFamily="34" charset="0"/>
                        </a:rPr>
                        <a:t>le fruit</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896</a:t>
                      </a:r>
                    </a:p>
                  </a:txBody>
                  <a:tcPr marL="0" marR="0" marT="0" marB="0" anchor="ctr"/>
                </a:tc>
                <a:extLst>
                  <a:ext uri="{0D108BD9-81ED-4DB2-BD59-A6C34878D82A}">
                    <a16:rowId xmlns:a16="http://schemas.microsoft.com/office/drawing/2014/main" val="10014"/>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17</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salade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5"/>
                  </a:ext>
                </a:extLst>
              </a:tr>
              <a:tr h="279739">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18</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riz</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6"/>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19</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jus  d’orange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&gt;5000/2/3912</a:t>
                      </a:r>
                    </a:p>
                  </a:txBody>
                  <a:tcPr marL="0" marR="0" marT="0" marB="0" anchor="ctr"/>
                </a:tc>
                <a:extLst>
                  <a:ext uri="{0D108BD9-81ED-4DB2-BD59-A6C34878D82A}">
                    <a16:rowId xmlns:a16="http://schemas.microsoft.com/office/drawing/2014/main" val="10017"/>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20</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l’eau</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&gt;425</a:t>
                      </a:r>
                    </a:p>
                  </a:txBody>
                  <a:tcPr marL="0" marR="0" marT="0" marB="0" anchor="ctr"/>
                </a:tc>
                <a:extLst>
                  <a:ext uri="{0D108BD9-81ED-4DB2-BD59-A6C34878D82A}">
                    <a16:rowId xmlns:a16="http://schemas.microsoft.com/office/drawing/2014/main" val="10018"/>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21</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limonade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9"/>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22</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thé</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3517</a:t>
                      </a:r>
                    </a:p>
                  </a:txBody>
                  <a:tcPr marL="0" marR="0" marT="0" marB="0" anchor="ctr"/>
                </a:tc>
                <a:extLst>
                  <a:ext uri="{0D108BD9-81ED-4DB2-BD59-A6C34878D82A}">
                    <a16:rowId xmlns:a16="http://schemas.microsoft.com/office/drawing/2014/main" val="10020"/>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23</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café</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1886</a:t>
                      </a:r>
                    </a:p>
                  </a:txBody>
                  <a:tcPr marL="0" marR="0" marT="0" marB="0" anchor="ctr"/>
                </a:tc>
                <a:extLst>
                  <a:ext uri="{0D108BD9-81ED-4DB2-BD59-A6C34878D82A}">
                    <a16:rowId xmlns:a16="http://schemas.microsoft.com/office/drawing/2014/main" val="10021"/>
                  </a:ext>
                </a:extLst>
              </a:tr>
              <a:tr h="207387">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24</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l’allemand</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544</a:t>
                      </a:r>
                    </a:p>
                  </a:txBody>
                  <a:tcPr marL="0" marR="0" marT="0" marB="0" anchor="ctr"/>
                </a:tc>
                <a:extLst>
                  <a:ext uri="{0D108BD9-81ED-4DB2-BD59-A6C34878D82A}">
                    <a16:rowId xmlns:a16="http://schemas.microsoft.com/office/drawing/2014/main" val="10022"/>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25</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français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251</a:t>
                      </a:r>
                    </a:p>
                  </a:txBody>
                  <a:tcPr marL="0" marR="0" marT="0" marB="0" anchor="ctr"/>
                </a:tc>
                <a:extLst>
                  <a:ext uri="{0D108BD9-81ED-4DB2-BD59-A6C34878D82A}">
                    <a16:rowId xmlns:a16="http://schemas.microsoft.com/office/drawing/2014/main" val="10023"/>
                  </a:ext>
                </a:extLst>
              </a:tr>
              <a:tr h="178912">
                <a:tc>
                  <a:txBody>
                    <a:bodyPr/>
                    <a:lstStyle/>
                    <a:p>
                      <a:pPr marL="36000" algn="ctr">
                        <a:lnSpc>
                          <a:spcPct val="107000"/>
                        </a:lnSpc>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26</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l’espagnol</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Y  </a:t>
                      </a:r>
                    </a:p>
                  </a:txBody>
                  <a:tcPr marL="0" marR="0" marT="0" marB="0" anchor="ctr"/>
                </a:tc>
                <a:tc>
                  <a:txBody>
                    <a:bodyPr/>
                    <a:lstStyle/>
                    <a:p>
                      <a:pPr algn="ctr" fontAlgn="ctr"/>
                      <a:r>
                        <a:rPr lang="en-GB" sz="1100" b="0" i="0" u="none" strike="noStrike" dirty="0">
                          <a:solidFill>
                            <a:srgbClr val="000000"/>
                          </a:solidFill>
                          <a:effectLst/>
                          <a:latin typeface="Century Gothic" panose="020B0502020202020204" pitchFamily="34" charset="0"/>
                        </a:rPr>
                        <a:t>1666</a:t>
                      </a:r>
                    </a:p>
                  </a:txBody>
                  <a:tcPr marL="0" marR="0" marT="0" marB="0" anchor="ctr"/>
                </a:tc>
                <a:extLst>
                  <a:ext uri="{0D108BD9-81ED-4DB2-BD59-A6C34878D82A}">
                    <a16:rowId xmlns:a16="http://schemas.microsoft.com/office/drawing/2014/main" val="10024"/>
                  </a:ext>
                </a:extLst>
              </a:tr>
            </a:tbl>
          </a:graphicData>
        </a:graphic>
      </p:graphicFrame>
      <p:sp>
        <p:nvSpPr>
          <p:cNvPr id="5" name="Rectangle 4"/>
          <p:cNvSpPr/>
          <p:nvPr/>
        </p:nvSpPr>
        <p:spPr>
          <a:xfrm>
            <a:off x="108000" y="261534"/>
            <a:ext cx="619465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You have one minute to translate as many sentences (made up of words from this list) into English, as possible.You must say pass in French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sym typeface="Wingdings" panose="05000000000000000000" pitchFamily="2" charset="2"/>
              </a:rPr>
              <a:t> je passe.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Pronunciation is important! </a:t>
            </a:r>
          </a:p>
        </p:txBody>
      </p:sp>
      <p:sp>
        <p:nvSpPr>
          <p:cNvPr id="10" name="Rounded Rectangle 9" descr="Page number 73"/>
          <p:cNvSpPr/>
          <p:nvPr/>
        </p:nvSpPr>
        <p:spPr>
          <a:xfrm>
            <a:off x="6203996" y="8679879"/>
            <a:ext cx="500063" cy="428625"/>
          </a:xfrm>
          <a:prstGeom prst="round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itle 6">
            <a:extLst>
              <a:ext uri="{FF2B5EF4-FFF2-40B4-BE49-F238E27FC236}">
                <a16:creationId xmlns:a16="http://schemas.microsoft.com/office/drawing/2014/main" id="{8DED5E35-0FE8-F743-A888-D7618C4BE437}"/>
              </a:ext>
            </a:extLst>
          </p:cNvPr>
          <p:cNvSpPr>
            <a:spLocks noGrp="1"/>
          </p:cNvSpPr>
          <p:nvPr>
            <p:ph type="title"/>
          </p:nvPr>
        </p:nvSpPr>
        <p:spPr>
          <a:xfrm>
            <a:off x="108000" y="-11088"/>
            <a:ext cx="6515101" cy="398380"/>
          </a:xfrm>
        </p:spPr>
        <p:txBody>
          <a:bodyPr/>
          <a:lstStyle/>
          <a:p>
            <a:pPr lvl="0" algn="l" eaLnBrk="1" fontAlgn="auto" hangingPunct="1">
              <a:spcBef>
                <a:spcPts val="0"/>
              </a:spcBef>
              <a:spcAft>
                <a:spcPts val="0"/>
              </a:spcAft>
            </a:pPr>
            <a:r>
              <a:rPr lang="en-GB" sz="1600" b="1" kern="1200" dirty="0">
                <a:solidFill>
                  <a:prstClr val="black"/>
                </a:solidFill>
                <a:latin typeface="Arial" panose="020B0604020202020204" pitchFamily="34" charset="0"/>
                <a:ea typeface="+mn-ea"/>
                <a:cs typeface="Arial" panose="020B0604020202020204" pitchFamily="34" charset="0"/>
              </a:rPr>
              <a:t>The Foreign Language </a:t>
            </a:r>
            <a:r>
              <a:rPr lang="en-GB" sz="1600" b="1" kern="1200" dirty="0">
                <a:solidFill>
                  <a:prstClr val="black"/>
                </a:solidFill>
                <a:latin typeface="Century Gothic" panose="020B0502020202020204" pitchFamily="34" charset="0"/>
                <a:ea typeface="+mn-ea"/>
                <a:cs typeface="Arial" panose="020B0604020202020204" pitchFamily="34" charset="0"/>
              </a:rPr>
              <a:t>Translation</a:t>
            </a:r>
            <a:r>
              <a:rPr lang="en-GB" sz="1600" b="1" kern="1200" dirty="0">
                <a:solidFill>
                  <a:prstClr val="black"/>
                </a:solidFill>
                <a:latin typeface="Arial" panose="020B0604020202020204" pitchFamily="34" charset="0"/>
                <a:ea typeface="+mn-ea"/>
                <a:cs typeface="Arial" panose="020B0604020202020204" pitchFamily="34" charset="0"/>
              </a:rPr>
              <a:t> Bee - Word list</a:t>
            </a:r>
            <a:endParaRPr lang="en-US" dirty="0"/>
          </a:p>
        </p:txBody>
      </p:sp>
      <p:graphicFrame>
        <p:nvGraphicFramePr>
          <p:cNvPr id="11" name="Table 10">
            <a:extLst>
              <a:ext uri="{FF2B5EF4-FFF2-40B4-BE49-F238E27FC236}">
                <a16:creationId xmlns:a16="http://schemas.microsoft.com/office/drawing/2014/main" id="{90EEF57C-4168-4E8D-846C-2C9FA6762A17}"/>
              </a:ext>
            </a:extLst>
          </p:cNvPr>
          <p:cNvGraphicFramePr>
            <a:graphicFrameLocks noGrp="1"/>
          </p:cNvGraphicFramePr>
          <p:nvPr>
            <p:extLst>
              <p:ext uri="{D42A27DB-BD31-4B8C-83A1-F6EECF244321}">
                <p14:modId xmlns:p14="http://schemas.microsoft.com/office/powerpoint/2010/main" val="986692593"/>
              </p:ext>
            </p:extLst>
          </p:nvPr>
        </p:nvGraphicFramePr>
        <p:xfrm>
          <a:off x="3481264" y="1135439"/>
          <a:ext cx="3283912" cy="6850904"/>
        </p:xfrm>
        <a:graphic>
          <a:graphicData uri="http://schemas.openxmlformats.org/drawingml/2006/table">
            <a:tbl>
              <a:tblPr>
                <a:tableStyleId>{616DA210-FB5B-4158-B5E0-FEB733F419BA}</a:tableStyleId>
              </a:tblPr>
              <a:tblGrid>
                <a:gridCol w="425075">
                  <a:extLst>
                    <a:ext uri="{9D8B030D-6E8A-4147-A177-3AD203B41FA5}">
                      <a16:colId xmlns:a16="http://schemas.microsoft.com/office/drawing/2014/main" val="20000"/>
                    </a:ext>
                  </a:extLst>
                </a:gridCol>
                <a:gridCol w="1027168">
                  <a:extLst>
                    <a:ext uri="{9D8B030D-6E8A-4147-A177-3AD203B41FA5}">
                      <a16:colId xmlns:a16="http://schemas.microsoft.com/office/drawing/2014/main" val="20001"/>
                    </a:ext>
                  </a:extLst>
                </a:gridCol>
                <a:gridCol w="356240">
                  <a:extLst>
                    <a:ext uri="{9D8B030D-6E8A-4147-A177-3AD203B41FA5}">
                      <a16:colId xmlns:a16="http://schemas.microsoft.com/office/drawing/2014/main" val="20002"/>
                    </a:ext>
                  </a:extLst>
                </a:gridCol>
                <a:gridCol w="363704">
                  <a:extLst>
                    <a:ext uri="{9D8B030D-6E8A-4147-A177-3AD203B41FA5}">
                      <a16:colId xmlns:a16="http://schemas.microsoft.com/office/drawing/2014/main" val="1867815391"/>
                    </a:ext>
                  </a:extLst>
                </a:gridCol>
                <a:gridCol w="1111725">
                  <a:extLst>
                    <a:ext uri="{9D8B030D-6E8A-4147-A177-3AD203B41FA5}">
                      <a16:colId xmlns:a16="http://schemas.microsoft.com/office/drawing/2014/main" val="2362511393"/>
                    </a:ext>
                  </a:extLst>
                </a:gridCol>
              </a:tblGrid>
              <a:tr h="302649">
                <a:tc>
                  <a:txBody>
                    <a:bodyPr/>
                    <a:lstStyle/>
                    <a:p>
                      <a:pPr marL="36000" algn="ctr">
                        <a:lnSpc>
                          <a:spcPct val="107000"/>
                        </a:lnSpc>
                        <a:spcBef>
                          <a:spcPts val="10"/>
                        </a:spcBef>
                        <a:spcAft>
                          <a:spcPts val="0"/>
                        </a:spcAft>
                      </a:pP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marL="36000" algn="l" fontAlgn="b">
                        <a:spcBef>
                          <a:spcPts val="10"/>
                        </a:spcBef>
                      </a:pPr>
                      <a:r>
                        <a:rPr lang="en-GB" sz="1300" b="0" i="0" u="none" strike="noStrike" dirty="0">
                          <a:solidFill>
                            <a:srgbClr val="000000"/>
                          </a:solidFill>
                          <a:effectLst/>
                          <a:latin typeface="Century Gothic" panose="020B0502020202020204" pitchFamily="34" charset="0"/>
                        </a:rPr>
                        <a:t>Word list</a:t>
                      </a:r>
                    </a:p>
                  </a:txBody>
                  <a:tcPr marL="90000" marR="90000" marT="46800" marB="46800" anchor="ctr"/>
                </a:tc>
                <a:tc>
                  <a:txBody>
                    <a:bodyPr/>
                    <a:lstStyle/>
                    <a:p>
                      <a:pPr marL="36000" algn="l" fontAlgn="b">
                        <a:spcBef>
                          <a:spcPts val="10"/>
                        </a:spcBef>
                      </a:pPr>
                      <a:r>
                        <a:rPr lang="en-GB" sz="1000" b="0" i="0" u="none" strike="noStrike" dirty="0">
                          <a:solidFill>
                            <a:srgbClr val="000000"/>
                          </a:solidFill>
                          <a:effectLst/>
                          <a:latin typeface="Century Gothic" panose="020B0502020202020204" pitchFamily="34" charset="0"/>
                        </a:rPr>
                        <a:t>Y7</a:t>
                      </a:r>
                    </a:p>
                  </a:txBody>
                  <a:tcPr marL="90000" marR="90000" marT="46800" marB="46800" anchor="ctr"/>
                </a:tc>
                <a:tc>
                  <a:txBody>
                    <a:bodyPr/>
                    <a:lstStyle/>
                    <a:p>
                      <a:pPr marL="36000" algn="l" fontAlgn="b">
                        <a:spcBef>
                          <a:spcPts val="10"/>
                        </a:spcBef>
                      </a:pPr>
                      <a:r>
                        <a:rPr lang="en-GB" sz="1000" b="0" i="0" u="none" strike="noStrike" dirty="0">
                          <a:solidFill>
                            <a:srgbClr val="000000"/>
                          </a:solidFill>
                          <a:effectLst/>
                          <a:latin typeface="Century Gothic" panose="020B0502020202020204" pitchFamily="34" charset="0"/>
                        </a:rPr>
                        <a:t>Y8</a:t>
                      </a:r>
                    </a:p>
                  </a:txBody>
                  <a:tcPr marL="90000" marR="90000" marT="46800" marB="46800" anchor="ctr"/>
                </a:tc>
                <a:tc>
                  <a:txBody>
                    <a:bodyPr/>
                    <a:lstStyle/>
                    <a:p>
                      <a:pPr marL="36000" algn="l" fontAlgn="b">
                        <a:spcBef>
                          <a:spcPts val="10"/>
                        </a:spcBef>
                      </a:pPr>
                      <a:r>
                        <a:rPr lang="en-GB" sz="1300" b="0" i="0" u="none" strike="noStrike" dirty="0">
                          <a:solidFill>
                            <a:srgbClr val="000000"/>
                          </a:solidFill>
                          <a:effectLst/>
                          <a:latin typeface="Century Gothic" panose="020B0502020202020204" pitchFamily="34" charset="0"/>
                        </a:rPr>
                        <a:t>Frequency</a:t>
                      </a:r>
                    </a:p>
                  </a:txBody>
                  <a:tcPr marL="90000" marR="90000" marT="46800" marB="46800" anchor="ctr"/>
                </a:tc>
                <a:extLst>
                  <a:ext uri="{0D108BD9-81ED-4DB2-BD59-A6C34878D82A}">
                    <a16:rowId xmlns:a16="http://schemas.microsoft.com/office/drawing/2014/main" val="1878930591"/>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27</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l’anglais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784</a:t>
                      </a:r>
                    </a:p>
                  </a:txBody>
                  <a:tcPr marL="0" marR="0" marT="0" marB="0" anchor="ctr"/>
                </a:tc>
                <a:extLst>
                  <a:ext uri="{0D108BD9-81ED-4DB2-BD59-A6C34878D82A}">
                    <a16:rowId xmlns:a16="http://schemas.microsoft.com/office/drawing/2014/main" val="10000"/>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28</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les maths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mathématique3438</a:t>
                      </a:r>
                    </a:p>
                  </a:txBody>
                  <a:tcPr marL="0" marR="0" marT="0" marB="0" anchor="ctr"/>
                </a:tc>
                <a:extLst>
                  <a:ext uri="{0D108BD9-81ED-4DB2-BD59-A6C34878D82A}">
                    <a16:rowId xmlns:a16="http://schemas.microsoft.com/office/drawing/2014/main" val="10001"/>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29</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les sciences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marR="0" lvl="0" indent="0" algn="ctr" defTabSz="914400" rtl="0" eaLnBrk="1" fontAlgn="ctr" latinLnBrk="0" hangingPunct="1">
                        <a:lnSpc>
                          <a:spcPct val="100000"/>
                        </a:lnSpc>
                        <a:spcBef>
                          <a:spcPts val="1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Y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science 1114</a:t>
                      </a:r>
                    </a:p>
                  </a:txBody>
                  <a:tcPr marL="0" marR="0" marT="0" marB="0" anchor="ctr"/>
                </a:tc>
                <a:extLst>
                  <a:ext uri="{0D108BD9-81ED-4DB2-BD59-A6C34878D82A}">
                    <a16:rowId xmlns:a16="http://schemas.microsoft.com/office/drawing/2014/main" val="10002"/>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30</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théâtre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1701</a:t>
                      </a:r>
                    </a:p>
                  </a:txBody>
                  <a:tcPr marL="0" marR="0" marT="0" marB="0" anchor="ctr"/>
                </a:tc>
                <a:extLst>
                  <a:ext uri="{0D108BD9-81ED-4DB2-BD59-A6C34878D82A}">
                    <a16:rowId xmlns:a16="http://schemas.microsoft.com/office/drawing/2014/main" val="10003"/>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31</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dessin</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2624</a:t>
                      </a:r>
                    </a:p>
                  </a:txBody>
                  <a:tcPr marL="0" marR="0" marT="0" marB="0" anchor="ctr"/>
                </a:tc>
                <a:extLst>
                  <a:ext uri="{0D108BD9-81ED-4DB2-BD59-A6C34878D82A}">
                    <a16:rowId xmlns:a16="http://schemas.microsoft.com/office/drawing/2014/main" val="10004"/>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32</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géographie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05"/>
                  </a:ext>
                </a:extLst>
              </a:tr>
              <a:tr h="277671">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33</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l’histoire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263</a:t>
                      </a:r>
                    </a:p>
                  </a:txBody>
                  <a:tcPr marL="0" marR="0" marT="0" marB="0" anchor="ctr"/>
                </a:tc>
                <a:extLst>
                  <a:ext uri="{0D108BD9-81ED-4DB2-BD59-A6C34878D82A}">
                    <a16:rowId xmlns:a16="http://schemas.microsoft.com/office/drawing/2014/main" val="10006"/>
                  </a:ext>
                </a:extLst>
              </a:tr>
              <a:tr h="270388">
                <a:tc>
                  <a:txBody>
                    <a:bodyPr/>
                    <a:lstStyle/>
                    <a:p>
                      <a:pPr marL="36000" algn="ctr">
                        <a:lnSpc>
                          <a:spcPct val="107000"/>
                        </a:lnSpc>
                        <a:spcBef>
                          <a:spcPts val="10"/>
                        </a:spcBef>
                        <a:spcAft>
                          <a:spcPts val="0"/>
                        </a:spcAft>
                      </a:pPr>
                      <a:r>
                        <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34</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foot</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2602</a:t>
                      </a:r>
                    </a:p>
                  </a:txBody>
                  <a:tcPr marL="0" marR="0" marT="0" marB="0" anchor="ctr"/>
                </a:tc>
                <a:extLst>
                  <a:ext uri="{0D108BD9-81ED-4DB2-BD59-A6C34878D82A}">
                    <a16:rowId xmlns:a16="http://schemas.microsoft.com/office/drawing/2014/main" val="10007"/>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35</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basket</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08"/>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36</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tennis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3867</a:t>
                      </a:r>
                    </a:p>
                  </a:txBody>
                  <a:tcPr marL="0" marR="0" marT="0" marB="0" anchor="ctr"/>
                </a:tc>
                <a:extLst>
                  <a:ext uri="{0D108BD9-81ED-4DB2-BD59-A6C34878D82A}">
                    <a16:rowId xmlns:a16="http://schemas.microsoft.com/office/drawing/2014/main" val="2667649127"/>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37</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golf</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4936</a:t>
                      </a:r>
                    </a:p>
                  </a:txBody>
                  <a:tcPr marL="0" marR="0" marT="0" marB="0" anchor="ctr"/>
                </a:tc>
                <a:extLst>
                  <a:ext uri="{0D108BD9-81ED-4DB2-BD59-A6C34878D82A}">
                    <a16:rowId xmlns:a16="http://schemas.microsoft.com/office/drawing/2014/main" val="10009"/>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38</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hockey</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0"/>
                  </a:ext>
                </a:extLst>
              </a:tr>
              <a:tr h="250225">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39</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rugby</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1"/>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40</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les cartes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marR="0" lvl="0" indent="0" algn="ctr" defTabSz="914400" rtl="0" eaLnBrk="1" fontAlgn="ctr" latinLnBrk="0" hangingPunct="1">
                        <a:lnSpc>
                          <a:spcPct val="100000"/>
                        </a:lnSpc>
                        <a:spcBef>
                          <a:spcPts val="1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marR="0" lvl="0" indent="0" algn="ctr" defTabSz="914400" rtl="0" eaLnBrk="1" fontAlgn="ctr" latinLnBrk="0" hangingPunct="1">
                        <a:lnSpc>
                          <a:spcPct val="100000"/>
                        </a:lnSpc>
                        <a:spcBef>
                          <a:spcPts val="1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Y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carte 955</a:t>
                      </a:r>
                    </a:p>
                  </a:txBody>
                  <a:tcPr marL="0" marR="0" marT="0" marB="0" anchor="ctr"/>
                </a:tc>
                <a:extLst>
                  <a:ext uri="{0D108BD9-81ED-4DB2-BD59-A6C34878D82A}">
                    <a16:rowId xmlns:a16="http://schemas.microsoft.com/office/drawing/2014/main" val="10012"/>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41</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ping-pong</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3"/>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42</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badminton</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4"/>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43</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volley</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5"/>
                  </a:ext>
                </a:extLst>
              </a:tr>
              <a:tr h="303443">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44</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cinéma</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1623</a:t>
                      </a:r>
                    </a:p>
                  </a:txBody>
                  <a:tcPr marL="0" marR="0" marT="0" marB="0" anchor="ctr"/>
                </a:tc>
                <a:extLst>
                  <a:ext uri="{0D108BD9-81ED-4DB2-BD59-A6C34878D82A}">
                    <a16:rowId xmlns:a16="http://schemas.microsoft.com/office/drawing/2014/main" val="10016"/>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45</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restaurant</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2336</a:t>
                      </a:r>
                    </a:p>
                  </a:txBody>
                  <a:tcPr marL="0" marR="0" marT="0" marB="0" anchor="ctr"/>
                </a:tc>
                <a:extLst>
                  <a:ext uri="{0D108BD9-81ED-4DB2-BD59-A6C34878D82A}">
                    <a16:rowId xmlns:a16="http://schemas.microsoft.com/office/drawing/2014/main" val="10018"/>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46</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collège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2116</a:t>
                      </a:r>
                    </a:p>
                  </a:txBody>
                  <a:tcPr marL="0" marR="0" marT="0" marB="0" anchor="ctr"/>
                </a:tc>
                <a:extLst>
                  <a:ext uri="{0D108BD9-81ED-4DB2-BD59-A6C34878D82A}">
                    <a16:rowId xmlns:a16="http://schemas.microsoft.com/office/drawing/2014/main" val="10019"/>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47</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la maison</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Y </a:t>
                      </a:r>
                    </a:p>
                  </a:txBody>
                  <a:tcPr marL="0" marR="0" marT="0" marB="0" anchor="ctr"/>
                </a:tc>
                <a:tc>
                  <a:txBody>
                    <a:bodyPr/>
                    <a:lstStyle/>
                    <a:p>
                      <a:pPr marL="36000" algn="ctr" fontAlgn="ctr">
                        <a:spcBef>
                          <a:spcPts val="10"/>
                        </a:spcBef>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325</a:t>
                      </a:r>
                    </a:p>
                  </a:txBody>
                  <a:tcPr marL="0" marR="0" marT="0" marB="0" anchor="ctr"/>
                </a:tc>
                <a:extLst>
                  <a:ext uri="{0D108BD9-81ED-4DB2-BD59-A6C34878D82A}">
                    <a16:rowId xmlns:a16="http://schemas.microsoft.com/office/drawing/2014/main" val="10020"/>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48</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le village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spcBef>
                          <a:spcPts val="10"/>
                        </a:spcBef>
                      </a:pP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1295</a:t>
                      </a:r>
                    </a:p>
                  </a:txBody>
                  <a:tcPr marL="0" marR="0" marT="0" marB="0" anchor="ctr"/>
                </a:tc>
                <a:extLst>
                  <a:ext uri="{0D108BD9-81ED-4DB2-BD59-A6C34878D82A}">
                    <a16:rowId xmlns:a16="http://schemas.microsoft.com/office/drawing/2014/main" val="10021"/>
                  </a:ext>
                </a:extLst>
              </a:tr>
              <a:tr h="277671">
                <a:tc>
                  <a:txBody>
                    <a:bodyPr/>
                    <a:lstStyle/>
                    <a:p>
                      <a:pPr marL="36000" algn="ctr">
                        <a:lnSpc>
                          <a:spcPct val="107000"/>
                        </a:lnSpc>
                        <a:spcBef>
                          <a:spcPts val="10"/>
                        </a:spcBef>
                        <a:spcAft>
                          <a:spcPts val="0"/>
                        </a:spcAft>
                      </a:pPr>
                      <a:r>
                        <a:rPr lang="en-GB" sz="1300" dirty="0">
                          <a:effectLst/>
                          <a:latin typeface="Century Gothic" panose="020B0502020202020204" pitchFamily="34" charset="0"/>
                          <a:ea typeface="Calibri" panose="020F0502020204030204" pitchFamily="34" charset="0"/>
                          <a:cs typeface="Arial" panose="020B0604020202020204" pitchFamily="34" charset="0"/>
                        </a:rPr>
                        <a:t>49</a:t>
                      </a:r>
                    </a:p>
                  </a:txBody>
                  <a:tcPr marL="90000" marR="90000" marT="36000" marB="36000" anchor="ctr"/>
                </a:tc>
                <a:tc>
                  <a:txBody>
                    <a:bodyPr/>
                    <a:lstStyle/>
                    <a:p>
                      <a:pPr marL="0" algn="l" defTabSz="914400" rtl="0" eaLnBrk="1" latinLnBrk="0" hangingPunct="1"/>
                      <a:r>
                        <a:rPr lang="fr-FR" sz="1100" b="0" i="0" u="none" strike="noStrike" kern="1200" dirty="0">
                          <a:solidFill>
                            <a:srgbClr val="000000"/>
                          </a:solidFill>
                          <a:effectLst/>
                          <a:latin typeface="Century Gothic" panose="020B0502020202020204" pitchFamily="34" charset="0"/>
                          <a:ea typeface="+mn-ea"/>
                          <a:cs typeface="+mn-cs"/>
                        </a:rPr>
                        <a:t> la ville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nchor="ctr"/>
                </a:tc>
                <a:tc>
                  <a:txBody>
                    <a:bodyPr/>
                    <a:lstStyle/>
                    <a:p>
                      <a:pPr marL="36000" algn="ctr" fontAlgn="ctr">
                        <a:spcBef>
                          <a:spcPts val="10"/>
                        </a:spcBef>
                      </a:pPr>
                      <a:r>
                        <a:rPr lang="en-GB" sz="1100" b="1" i="0" u="none" strike="noStrike">
                          <a:solidFill>
                            <a:srgbClr val="000000"/>
                          </a:solidFill>
                          <a:effectLst/>
                          <a:latin typeface="Century Gothic" panose="020B0502020202020204" pitchFamily="34" charset="0"/>
                        </a:rPr>
                        <a:t>Y</a:t>
                      </a:r>
                    </a:p>
                  </a:txBody>
                  <a:tcPr marL="0" marR="0" marT="0" marB="0" anchor="ctr"/>
                </a:tc>
                <a:tc>
                  <a:txBody>
                    <a:bodyPr/>
                    <a:lstStyle/>
                    <a:p>
                      <a:pPr marL="36000" algn="ctr" fontAlgn="ctr">
                        <a:spcBef>
                          <a:spcPts val="10"/>
                        </a:spcBef>
                      </a:pP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260</a:t>
                      </a:r>
                    </a:p>
                  </a:txBody>
                  <a:tcPr marL="0" marR="0" marT="0" marB="0" anchor="ctr"/>
                </a:tc>
                <a:extLst>
                  <a:ext uri="{0D108BD9-81ED-4DB2-BD59-A6C34878D82A}">
                    <a16:rowId xmlns:a16="http://schemas.microsoft.com/office/drawing/2014/main" val="10022"/>
                  </a:ext>
                </a:extLst>
              </a:tr>
            </a:tbl>
          </a:graphicData>
        </a:graphic>
      </p:graphicFrame>
      <p:pic>
        <p:nvPicPr>
          <p:cNvPr id="13" name="Picture 12" descr="fltb-ril-string">
            <a:extLst>
              <a:ext uri="{FF2B5EF4-FFF2-40B4-BE49-F238E27FC236}">
                <a16:creationId xmlns:a16="http://schemas.microsoft.com/office/drawing/2014/main" id="{CFB87104-632C-41BE-97AC-DCCA9A4B34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588" y="-284221"/>
            <a:ext cx="1343025" cy="1343025"/>
          </a:xfrm>
          <a:prstGeom prst="rect">
            <a:avLst/>
          </a:prstGeom>
          <a:noFill/>
          <a:ln>
            <a:noFill/>
          </a:ln>
        </p:spPr>
      </p:pic>
      <p:sp>
        <p:nvSpPr>
          <p:cNvPr id="3" name="Slide Number Placeholder 1">
            <a:extLst>
              <a:ext uri="{FF2B5EF4-FFF2-40B4-BE49-F238E27FC236}">
                <a16:creationId xmlns:a16="http://schemas.microsoft.com/office/drawing/2014/main" id="{69C7E460-2C01-4F41-AD10-89A3476F19BB}"/>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73</a:t>
            </a:r>
          </a:p>
        </p:txBody>
      </p:sp>
    </p:spTree>
    <p:extLst>
      <p:ext uri="{BB962C8B-B14F-4D97-AF65-F5344CB8AC3E}">
        <p14:creationId xmlns:p14="http://schemas.microsoft.com/office/powerpoint/2010/main" val="2825782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000" y="304442"/>
            <a:ext cx="384288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Stage 1: Present tense</a:t>
            </a:r>
            <a:b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Stage 2: Present and future</a:t>
            </a:r>
            <a:b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Stage 3: Present, future and past (perfect)</a:t>
            </a:r>
          </a:p>
        </p:txBody>
      </p:sp>
      <p:sp>
        <p:nvSpPr>
          <p:cNvPr id="10" name="Rounded Rectangle 9" descr="Page number 74"/>
          <p:cNvSpPr/>
          <p:nvPr/>
        </p:nvSpPr>
        <p:spPr>
          <a:xfrm>
            <a:off x="6203996" y="8679879"/>
            <a:ext cx="500063" cy="428625"/>
          </a:xfrm>
          <a:prstGeom prst="round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itle 6">
            <a:extLst>
              <a:ext uri="{FF2B5EF4-FFF2-40B4-BE49-F238E27FC236}">
                <a16:creationId xmlns:a16="http://schemas.microsoft.com/office/drawing/2014/main" id="{8DED5E35-0FE8-F743-A888-D7618C4BE437}"/>
              </a:ext>
            </a:extLst>
          </p:cNvPr>
          <p:cNvSpPr>
            <a:spLocks noGrp="1"/>
          </p:cNvSpPr>
          <p:nvPr>
            <p:ph type="title"/>
          </p:nvPr>
        </p:nvSpPr>
        <p:spPr>
          <a:xfrm>
            <a:off x="108000" y="-11088"/>
            <a:ext cx="6515101" cy="398380"/>
          </a:xfrm>
        </p:spPr>
        <p:txBody>
          <a:bodyPr/>
          <a:lstStyle/>
          <a:p>
            <a:pPr lvl="0" algn="l" eaLnBrk="1" fontAlgn="auto" hangingPunct="1">
              <a:spcBef>
                <a:spcPts val="0"/>
              </a:spcBef>
              <a:spcAft>
                <a:spcPts val="0"/>
              </a:spcAft>
            </a:pPr>
            <a:r>
              <a:rPr lang="en-GB" sz="1600" b="1" kern="1200" dirty="0">
                <a:solidFill>
                  <a:prstClr val="black"/>
                </a:solidFill>
                <a:latin typeface="Arial" panose="020B0604020202020204" pitchFamily="34" charset="0"/>
                <a:ea typeface="+mn-ea"/>
                <a:cs typeface="Arial" panose="020B0604020202020204" pitchFamily="34" charset="0"/>
              </a:rPr>
              <a:t>The Foreign Language </a:t>
            </a:r>
            <a:r>
              <a:rPr lang="en-GB" sz="1600" b="1" kern="1200" dirty="0">
                <a:solidFill>
                  <a:prstClr val="black"/>
                </a:solidFill>
                <a:latin typeface="Century Gothic" panose="020B0502020202020204" pitchFamily="34" charset="0"/>
                <a:ea typeface="+mn-ea"/>
                <a:cs typeface="Arial" panose="020B0604020202020204" pitchFamily="34" charset="0"/>
              </a:rPr>
              <a:t>Translation</a:t>
            </a:r>
            <a:r>
              <a:rPr lang="en-GB" sz="1600" b="1" kern="1200" dirty="0">
                <a:solidFill>
                  <a:prstClr val="black"/>
                </a:solidFill>
                <a:latin typeface="Arial" panose="020B0604020202020204" pitchFamily="34" charset="0"/>
                <a:ea typeface="+mn-ea"/>
                <a:cs typeface="Arial" panose="020B0604020202020204" pitchFamily="34" charset="0"/>
              </a:rPr>
              <a:t> Bee - Cont’d</a:t>
            </a:r>
            <a:endParaRPr lang="en-US" dirty="0"/>
          </a:p>
        </p:txBody>
      </p:sp>
      <p:pic>
        <p:nvPicPr>
          <p:cNvPr id="13" name="Picture 12" descr="fltb-ril-string">
            <a:extLst>
              <a:ext uri="{FF2B5EF4-FFF2-40B4-BE49-F238E27FC236}">
                <a16:creationId xmlns:a16="http://schemas.microsoft.com/office/drawing/2014/main" id="{FCD9002E-45F0-4CCB-8A17-87DE9C5470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709" y="-207586"/>
            <a:ext cx="1343025" cy="1343025"/>
          </a:xfrm>
          <a:prstGeom prst="rect">
            <a:avLst/>
          </a:prstGeom>
          <a:noFill/>
          <a:ln>
            <a:noFill/>
          </a:ln>
        </p:spPr>
      </p:pic>
      <p:sp>
        <p:nvSpPr>
          <p:cNvPr id="3" name="Slide Number Placeholder 1">
            <a:extLst>
              <a:ext uri="{FF2B5EF4-FFF2-40B4-BE49-F238E27FC236}">
                <a16:creationId xmlns:a16="http://schemas.microsoft.com/office/drawing/2014/main" id="{9BF22539-B91E-4B61-B843-FCB0B954907F}"/>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srgbClr val="000000"/>
                </a:solidFill>
                <a:latin typeface="Century Gothic" panose="020B0502020202020204" pitchFamily="34" charset="0"/>
              </a:rPr>
              <a:t>74</a:t>
            </a:r>
          </a:p>
        </p:txBody>
      </p:sp>
      <p:graphicFrame>
        <p:nvGraphicFramePr>
          <p:cNvPr id="8" name="Table 7">
            <a:extLst>
              <a:ext uri="{FF2B5EF4-FFF2-40B4-BE49-F238E27FC236}">
                <a16:creationId xmlns:a16="http://schemas.microsoft.com/office/drawing/2014/main" id="{783115CB-D4B2-41F9-8806-4CEB383E5F74}"/>
              </a:ext>
            </a:extLst>
          </p:cNvPr>
          <p:cNvGraphicFramePr>
            <a:graphicFrameLocks noGrp="1"/>
          </p:cNvGraphicFramePr>
          <p:nvPr>
            <p:extLst>
              <p:ext uri="{D42A27DB-BD31-4B8C-83A1-F6EECF244321}">
                <p14:modId xmlns:p14="http://schemas.microsoft.com/office/powerpoint/2010/main" val="766546906"/>
              </p:ext>
            </p:extLst>
          </p:nvPr>
        </p:nvGraphicFramePr>
        <p:xfrm>
          <a:off x="108000" y="1135439"/>
          <a:ext cx="3283912" cy="5107594"/>
        </p:xfrm>
        <a:graphic>
          <a:graphicData uri="http://schemas.openxmlformats.org/drawingml/2006/table">
            <a:tbl>
              <a:tblPr>
                <a:tableStyleId>{616DA210-FB5B-4158-B5E0-FEB733F419BA}</a:tableStyleId>
              </a:tblPr>
              <a:tblGrid>
                <a:gridCol w="425075">
                  <a:extLst>
                    <a:ext uri="{9D8B030D-6E8A-4147-A177-3AD203B41FA5}">
                      <a16:colId xmlns:a16="http://schemas.microsoft.com/office/drawing/2014/main" val="20000"/>
                    </a:ext>
                  </a:extLst>
                </a:gridCol>
                <a:gridCol w="1028373">
                  <a:extLst>
                    <a:ext uri="{9D8B030D-6E8A-4147-A177-3AD203B41FA5}">
                      <a16:colId xmlns:a16="http://schemas.microsoft.com/office/drawing/2014/main" val="20001"/>
                    </a:ext>
                  </a:extLst>
                </a:gridCol>
                <a:gridCol w="355034">
                  <a:extLst>
                    <a:ext uri="{9D8B030D-6E8A-4147-A177-3AD203B41FA5}">
                      <a16:colId xmlns:a16="http://schemas.microsoft.com/office/drawing/2014/main" val="20002"/>
                    </a:ext>
                  </a:extLst>
                </a:gridCol>
                <a:gridCol w="363704">
                  <a:extLst>
                    <a:ext uri="{9D8B030D-6E8A-4147-A177-3AD203B41FA5}">
                      <a16:colId xmlns:a16="http://schemas.microsoft.com/office/drawing/2014/main" val="1867815391"/>
                    </a:ext>
                  </a:extLst>
                </a:gridCol>
                <a:gridCol w="1111726">
                  <a:extLst>
                    <a:ext uri="{9D8B030D-6E8A-4147-A177-3AD203B41FA5}">
                      <a16:colId xmlns:a16="http://schemas.microsoft.com/office/drawing/2014/main" val="2362511393"/>
                    </a:ext>
                  </a:extLst>
                </a:gridCol>
              </a:tblGrid>
              <a:tr h="180443">
                <a:tc>
                  <a:txBody>
                    <a:bodyPr/>
                    <a:lstStyle/>
                    <a:p>
                      <a:pPr marL="36000" algn="ctr">
                        <a:lnSpc>
                          <a:spcPct val="107000"/>
                        </a:lnSpc>
                        <a:spcAft>
                          <a:spcPts val="0"/>
                        </a:spcAft>
                      </a:pPr>
                      <a:endParaRPr lang="en-GB" sz="13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0" marR="0" marT="46800" marB="46800" anchor="ctr"/>
                </a:tc>
                <a:tc>
                  <a:txBody>
                    <a:bodyPr/>
                    <a:lstStyle/>
                    <a:p>
                      <a:pPr marL="36000" algn="ctr" fontAlgn="b"/>
                      <a:r>
                        <a:rPr lang="en-GB" sz="1300" b="0" i="0" u="none" strike="noStrike" dirty="0">
                          <a:solidFill>
                            <a:srgbClr val="000000"/>
                          </a:solidFill>
                          <a:effectLst/>
                          <a:latin typeface="Century Gothic" panose="020B0502020202020204" pitchFamily="34" charset="0"/>
                        </a:rPr>
                        <a:t>Word list</a:t>
                      </a:r>
                    </a:p>
                  </a:txBody>
                  <a:tcPr marL="0" marR="0" marT="46800" marB="46800" anchor="ctr"/>
                </a:tc>
                <a:tc>
                  <a:txBody>
                    <a:bodyPr/>
                    <a:lstStyle/>
                    <a:p>
                      <a:pPr marL="36000" algn="ctr" fontAlgn="b"/>
                      <a:r>
                        <a:rPr lang="en-GB" sz="1300" b="0" i="0" u="none" strike="noStrike" dirty="0">
                          <a:solidFill>
                            <a:srgbClr val="000000"/>
                          </a:solidFill>
                          <a:effectLst/>
                          <a:latin typeface="Century Gothic" panose="020B0502020202020204" pitchFamily="34" charset="0"/>
                        </a:rPr>
                        <a:t>Y7</a:t>
                      </a:r>
                    </a:p>
                  </a:txBody>
                  <a:tcPr marL="0" marR="0" marT="46800" marB="46800" anchor="ctr"/>
                </a:tc>
                <a:tc>
                  <a:txBody>
                    <a:bodyPr/>
                    <a:lstStyle/>
                    <a:p>
                      <a:pPr marL="36000" algn="ctr" fontAlgn="b"/>
                      <a:r>
                        <a:rPr lang="en-GB" sz="1300" b="0" i="0" u="none" strike="noStrike" dirty="0">
                          <a:solidFill>
                            <a:srgbClr val="000000"/>
                          </a:solidFill>
                          <a:effectLst/>
                          <a:latin typeface="Century Gothic" panose="020B0502020202020204" pitchFamily="34" charset="0"/>
                        </a:rPr>
                        <a:t>Y8</a:t>
                      </a:r>
                    </a:p>
                  </a:txBody>
                  <a:tcPr marL="0" marR="0" marT="46800" marB="46800" anchor="ctr"/>
                </a:tc>
                <a:tc>
                  <a:txBody>
                    <a:bodyPr/>
                    <a:lstStyle/>
                    <a:p>
                      <a:pPr marL="36000" algn="ctr" fontAlgn="b"/>
                      <a:r>
                        <a:rPr lang="en-GB" sz="1300" b="0" i="0" u="none" strike="noStrike" dirty="0">
                          <a:solidFill>
                            <a:srgbClr val="000000"/>
                          </a:solidFill>
                          <a:effectLst/>
                          <a:latin typeface="Century Gothic" panose="020B0502020202020204" pitchFamily="34" charset="0"/>
                        </a:rPr>
                        <a:t>Frequency</a:t>
                      </a:r>
                    </a:p>
                  </a:txBody>
                  <a:tcPr marL="0" marR="0" marT="46800" marB="46800" anchor="ctr"/>
                </a:tc>
                <a:extLst>
                  <a:ext uri="{0D108BD9-81ED-4DB2-BD59-A6C34878D82A}">
                    <a16:rowId xmlns:a16="http://schemas.microsoft.com/office/drawing/2014/main" val="1878930591"/>
                  </a:ext>
                </a:extLst>
              </a:tr>
              <a:tr h="178912">
                <a:tc>
                  <a:txBody>
                    <a:bodyPr/>
                    <a:lstStyle/>
                    <a:p>
                      <a:pPr marL="36000" algn="ctr">
                        <a:lnSpc>
                          <a:spcPct val="107000"/>
                        </a:lnSpc>
                        <a:spcBef>
                          <a:spcPts val="10"/>
                        </a:spcBef>
                        <a:spcAft>
                          <a:spcPts val="0"/>
                        </a:spcAft>
                      </a:pPr>
                      <a:r>
                        <a:rPr lang="en-GB" sz="1100" dirty="0">
                          <a:effectLst/>
                          <a:latin typeface="Century Gothic" panose="020B0502020202020204" pitchFamily="34" charset="0"/>
                          <a:ea typeface="Calibri" panose="020F0502020204030204" pitchFamily="34" charset="0"/>
                          <a:cs typeface="Arial" panose="020B0604020202020204" pitchFamily="34" charset="0"/>
                        </a:rPr>
                        <a:t>50</a:t>
                      </a:r>
                    </a:p>
                  </a:txBody>
                  <a:tcPr marL="90000" marR="90000" marT="36000" marB="360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campagne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marR="0" lvl="0" indent="0" algn="ctr" defTabSz="914400" rtl="0" eaLnBrk="1" fontAlgn="ctr" latinLnBrk="0" hangingPunct="1">
                        <a:lnSpc>
                          <a:spcPct val="100000"/>
                        </a:lnSpc>
                        <a:spcBef>
                          <a:spcPts val="1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marR="0" lvl="0" indent="0" algn="ctr" defTabSz="914400" rtl="0" eaLnBrk="1" fontAlgn="ctr" latinLnBrk="0" hangingPunct="1">
                        <a:lnSpc>
                          <a:spcPct val="100000"/>
                        </a:lnSpc>
                        <a:spcBef>
                          <a:spcPts val="10"/>
                        </a:spcBef>
                        <a:spcAft>
                          <a:spcPts val="0"/>
                        </a:spcAft>
                        <a:buClrTx/>
                        <a:buSzTx/>
                        <a:buFontTx/>
                        <a:buNone/>
                        <a:tabLst/>
                        <a:defRPr/>
                      </a:pPr>
                      <a:r>
                        <a:rPr lang="en-GB" sz="1100" b="1" i="0" u="none" strike="noStrike" dirty="0">
                          <a:solidFill>
                            <a:srgbClr val="000000"/>
                          </a:solidFill>
                          <a:effectLst/>
                          <a:latin typeface="Century Gothic" panose="020B0502020202020204" pitchFamily="34" charset="0"/>
                        </a:rPr>
                        <a:t> Y </a:t>
                      </a:r>
                    </a:p>
                  </a:txBody>
                  <a:tcPr marL="0" marR="0" marT="0" marB="0" anchor="ctr"/>
                </a:tc>
                <a:tc>
                  <a:txBody>
                    <a:bodyPr/>
                    <a:lstStyle/>
                    <a:p>
                      <a:pPr marL="36000" algn="ctr" fontAlgn="ctr">
                        <a:spcBef>
                          <a:spcPts val="10"/>
                        </a:spcBef>
                      </a:pPr>
                      <a:r>
                        <a:rPr lang="en-GB" sz="1100" b="0" i="0" u="none" strike="noStrike" dirty="0">
                          <a:solidFill>
                            <a:srgbClr val="000000"/>
                          </a:solidFill>
                          <a:effectLst/>
                          <a:latin typeface="Century Gothic" panose="020B0502020202020204" pitchFamily="34" charset="0"/>
                        </a:rPr>
                        <a:t>666</a:t>
                      </a:r>
                    </a:p>
                  </a:txBody>
                  <a:tcPr marL="0" marR="0" marT="0" marB="0" anchor="ctr"/>
                </a:tc>
                <a:extLst>
                  <a:ext uri="{0D108BD9-81ED-4DB2-BD59-A6C34878D82A}">
                    <a16:rowId xmlns:a16="http://schemas.microsoft.com/office/drawing/2014/main" val="10000"/>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51</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bord de mer</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991/2/921</a:t>
                      </a:r>
                    </a:p>
                  </a:txBody>
                  <a:tcPr marL="0" marR="0" marT="0" marB="0" anchor="ctr"/>
                </a:tc>
                <a:extLst>
                  <a:ext uri="{0D108BD9-81ED-4DB2-BD59-A6C34878D82A}">
                    <a16:rowId xmlns:a16="http://schemas.microsoft.com/office/drawing/2014/main" val="10001"/>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52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montagne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1" i="0" u="none" strike="noStrike" dirty="0">
                          <a:solidFill>
                            <a:srgbClr val="000000"/>
                          </a:solidFill>
                          <a:effectLst/>
                          <a:latin typeface="Century Gothic" panose="020B0502020202020204" pitchFamily="34" charset="0"/>
                        </a:rPr>
                        <a:t>Y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1732</a:t>
                      </a:r>
                    </a:p>
                  </a:txBody>
                  <a:tcPr marL="0" marR="0" marT="0" marB="0" anchor="ctr"/>
                </a:tc>
                <a:extLst>
                  <a:ext uri="{0D108BD9-81ED-4DB2-BD59-A6C34878D82A}">
                    <a16:rowId xmlns:a16="http://schemas.microsoft.com/office/drawing/2014/main" val="10002"/>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53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tee-shirt</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03"/>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54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chemise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3892</a:t>
                      </a:r>
                    </a:p>
                  </a:txBody>
                  <a:tcPr marL="0" marR="0" marT="0" marB="0" anchor="ctr"/>
                </a:tc>
                <a:extLst>
                  <a:ext uri="{0D108BD9-81ED-4DB2-BD59-A6C34878D82A}">
                    <a16:rowId xmlns:a16="http://schemas.microsoft.com/office/drawing/2014/main" val="10004"/>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55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pantalon</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4670</a:t>
                      </a:r>
                    </a:p>
                  </a:txBody>
                  <a:tcPr marL="0" marR="0" marT="0" marB="0" anchor="ctr"/>
                </a:tc>
                <a:extLst>
                  <a:ext uri="{0D108BD9-81ED-4DB2-BD59-A6C34878D82A}">
                    <a16:rowId xmlns:a16="http://schemas.microsoft.com/office/drawing/2014/main" val="10005"/>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56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robe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2864</a:t>
                      </a:r>
                    </a:p>
                  </a:txBody>
                  <a:tcPr marL="0" marR="0" marT="0" marB="0" anchor="ctr"/>
                </a:tc>
                <a:extLst>
                  <a:ext uri="{0D108BD9-81ED-4DB2-BD59-A6C34878D82A}">
                    <a16:rowId xmlns:a16="http://schemas.microsoft.com/office/drawing/2014/main" val="10006"/>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57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jupe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07"/>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58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pull</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08"/>
                  </a:ext>
                </a:extLst>
              </a:tr>
              <a:tr h="178912">
                <a:tc>
                  <a:txBody>
                    <a:bodyPr/>
                    <a:lstStyle/>
                    <a:p>
                      <a:pPr marL="36000" algn="ctr">
                        <a:lnSpc>
                          <a:spcPct val="107000"/>
                        </a:lnSpc>
                        <a:spcAft>
                          <a:spcPts val="0"/>
                        </a:spcAft>
                      </a:pPr>
                      <a:r>
                        <a:rPr lang="en-GB" sz="1100" dirty="0">
                          <a:effectLst/>
                          <a:latin typeface="Century Gothic" panose="020B0502020202020204" pitchFamily="34" charset="0"/>
                          <a:cs typeface="Arial" panose="020B0604020202020204" pitchFamily="34" charset="0"/>
                        </a:rPr>
                        <a:t>59 </a:t>
                      </a:r>
                      <a:endPar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veste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2667649127"/>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60</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les chaussures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3638</a:t>
                      </a:r>
                    </a:p>
                  </a:txBody>
                  <a:tcPr marL="0" marR="0" marT="0" marB="0" anchor="ctr"/>
                </a:tc>
                <a:extLst>
                  <a:ext uri="{0D108BD9-81ED-4DB2-BD59-A6C34878D82A}">
                    <a16:rowId xmlns:a16="http://schemas.microsoft.com/office/drawing/2014/main" val="10009"/>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61</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les chaussettes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0"/>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62</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les baskets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&gt;5000</a:t>
                      </a:r>
                    </a:p>
                  </a:txBody>
                  <a:tcPr marL="0" marR="0" marT="0" marB="0" anchor="ctr"/>
                </a:tc>
                <a:extLst>
                  <a:ext uri="{0D108BD9-81ED-4DB2-BD59-A6C34878D82A}">
                    <a16:rowId xmlns:a16="http://schemas.microsoft.com/office/drawing/2014/main" val="10011"/>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63</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l’autobus</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4216</a:t>
                      </a:r>
                    </a:p>
                  </a:txBody>
                  <a:tcPr marL="0" marR="0" marT="0" marB="0" anchor="ctr"/>
                </a:tc>
                <a:extLst>
                  <a:ext uri="{0D108BD9-81ED-4DB2-BD59-A6C34878D82A}">
                    <a16:rowId xmlns:a16="http://schemas.microsoft.com/office/drawing/2014/main" val="10012"/>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64</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train</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121</a:t>
                      </a:r>
                    </a:p>
                  </a:txBody>
                  <a:tcPr marL="0" marR="0" marT="0" marB="0" anchor="ctr"/>
                </a:tc>
                <a:extLst>
                  <a:ext uri="{0D108BD9-81ED-4DB2-BD59-A6C34878D82A}">
                    <a16:rowId xmlns:a16="http://schemas.microsoft.com/office/drawing/2014/main" val="10013"/>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65</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la voiture</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881</a:t>
                      </a:r>
                    </a:p>
                  </a:txBody>
                  <a:tcPr marL="0" marR="0" marT="0" marB="0" anchor="ctr"/>
                </a:tc>
                <a:extLst>
                  <a:ext uri="{0D108BD9-81ED-4DB2-BD59-A6C34878D82A}">
                    <a16:rowId xmlns:a16="http://schemas.microsoft.com/office/drawing/2014/main" val="10014"/>
                  </a:ext>
                </a:extLst>
              </a:tr>
              <a:tr h="178912">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66</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bateau</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Y</a:t>
                      </a:r>
                    </a:p>
                  </a:txBody>
                  <a:tcPr marL="0" marR="0" marT="0" marB="0" anchor="ctr"/>
                </a:tc>
                <a:tc>
                  <a:txBody>
                    <a:bodyPr/>
                    <a:lstStyle/>
                    <a:p>
                      <a:pPr marL="36000" algn="ctr" fontAlgn="ctr"/>
                      <a:endParaRPr lang="en-GB" sz="1100" b="1" i="0" u="none" strike="noStrike" dirty="0">
                        <a:solidFill>
                          <a:srgbClr val="000000"/>
                        </a:solidFill>
                        <a:effectLst/>
                        <a:latin typeface="Century Gothic" panose="020B0502020202020204" pitchFamily="34" charset="0"/>
                      </a:endParaRP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1287</a:t>
                      </a:r>
                    </a:p>
                  </a:txBody>
                  <a:tcPr marL="0" marR="0" marT="0" marB="0" anchor="ctr"/>
                </a:tc>
                <a:extLst>
                  <a:ext uri="{0D108BD9-81ED-4DB2-BD59-A6C34878D82A}">
                    <a16:rowId xmlns:a16="http://schemas.microsoft.com/office/drawing/2014/main" val="10015"/>
                  </a:ext>
                </a:extLst>
              </a:tr>
              <a:tr h="279739">
                <a:tc>
                  <a:txBody>
                    <a:bodyPr/>
                    <a:lstStyle/>
                    <a:p>
                      <a:pPr marL="36000" algn="ctr">
                        <a:lnSpc>
                          <a:spcPct val="107000"/>
                        </a:lnSpc>
                        <a:spcAft>
                          <a:spcPts val="0"/>
                        </a:spcAft>
                      </a:pPr>
                      <a:r>
                        <a:rPr lang="en-GB"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67</a:t>
                      </a:r>
                    </a:p>
                  </a:txBody>
                  <a:tcPr marL="90000" marR="90000" marT="46800" marB="46800" anchor="ctr"/>
                </a:tc>
                <a:tc>
                  <a:txBody>
                    <a:bodyPr/>
                    <a:lstStyle/>
                    <a:p>
                      <a:pPr algn="l"/>
                      <a:r>
                        <a:rPr lang="fr-FR" sz="1100" b="0" i="0" u="none" strike="noStrike" kern="1200" dirty="0">
                          <a:solidFill>
                            <a:srgbClr val="000000"/>
                          </a:solidFill>
                          <a:effectLst/>
                          <a:latin typeface="Century Gothic" panose="020B0502020202020204" pitchFamily="34" charset="0"/>
                          <a:ea typeface="+mn-ea"/>
                          <a:cs typeface="+mn-cs"/>
                        </a:rPr>
                        <a:t> le métro</a:t>
                      </a:r>
                      <a:endParaRPr lang="en-GB" sz="1100" b="0" i="0" u="none" strike="noStrike" kern="1200" dirty="0">
                        <a:solidFill>
                          <a:srgbClr val="000000"/>
                        </a:solidFill>
                        <a:effectLst/>
                        <a:latin typeface="Century Gothic" panose="020B0502020202020204" pitchFamily="34" charset="0"/>
                        <a:ea typeface="+mn-ea"/>
                        <a:cs typeface="+mn-cs"/>
                      </a:endParaRPr>
                    </a:p>
                  </a:txBody>
                  <a:tcPr marL="0" marR="0" marT="0" marB="0"/>
                </a:tc>
                <a:tc>
                  <a:txBody>
                    <a:bodyPr/>
                    <a:lstStyle/>
                    <a:p>
                      <a:pPr marL="36000" algn="ctr" fontAlgn="ctr"/>
                      <a:r>
                        <a:rPr lang="en-GB" sz="1100" b="1" i="0" u="none" strike="noStrike" dirty="0">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1" i="0" u="none" strike="noStrike">
                          <a:solidFill>
                            <a:srgbClr val="000000"/>
                          </a:solidFill>
                          <a:effectLst/>
                          <a:latin typeface="Century Gothic" panose="020B0502020202020204" pitchFamily="34" charset="0"/>
                        </a:rPr>
                        <a:t> </a:t>
                      </a:r>
                    </a:p>
                  </a:txBody>
                  <a:tcPr marL="0" marR="0" marT="0" marB="0" anchor="ctr"/>
                </a:tc>
                <a:tc>
                  <a:txBody>
                    <a:bodyPr/>
                    <a:lstStyle/>
                    <a:p>
                      <a:pPr marL="36000" algn="ctr" fontAlgn="ctr"/>
                      <a:r>
                        <a:rPr lang="en-GB" sz="1100" b="0" i="0" u="none" strike="noStrike" dirty="0">
                          <a:solidFill>
                            <a:srgbClr val="000000"/>
                          </a:solidFill>
                          <a:effectLst/>
                          <a:latin typeface="Century Gothic" panose="020B0502020202020204" pitchFamily="34" charset="0"/>
                        </a:rPr>
                        <a:t>3227</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89362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000" y="118632"/>
            <a:ext cx="652668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These words have been especially chosen for their high-frequency.  This means words that are used a lot when you speak French, and therefore they are very useful words for you to know!</a:t>
            </a:r>
            <a:endParaRPr lang="en-GB" sz="1600" dirty="0">
              <a:solidFill>
                <a:prstClr val="black"/>
              </a:solidFill>
              <a:latin typeface="Century Gothic" panose="020B0502020202020204" pitchFamily="34" charset="0"/>
            </a:endParaRPr>
          </a:p>
        </p:txBody>
      </p:sp>
      <p:sp>
        <p:nvSpPr>
          <p:cNvPr id="71"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prstClr val="black"/>
                </a:solidFill>
                <a:latin typeface="Century Gothic" panose="020B0502020202020204" pitchFamily="34" charset="0"/>
              </a:rPr>
              <a:t>4</a:t>
            </a:r>
          </a:p>
        </p:txBody>
      </p:sp>
      <p:sp>
        <p:nvSpPr>
          <p:cNvPr id="42" name="TextBox 41"/>
          <p:cNvSpPr txBox="1"/>
          <p:nvPr/>
        </p:nvSpPr>
        <p:spPr>
          <a:xfrm rot="10800000" flipV="1">
            <a:off x="1130650" y="2997428"/>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école</a:t>
            </a:r>
          </a:p>
        </p:txBody>
      </p:sp>
      <p:sp>
        <p:nvSpPr>
          <p:cNvPr id="43" name="TextBox 42"/>
          <p:cNvSpPr txBox="1"/>
          <p:nvPr/>
        </p:nvSpPr>
        <p:spPr>
          <a:xfrm rot="10800000" flipV="1">
            <a:off x="2194327" y="2996040"/>
            <a:ext cx="137679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d’accord</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44" name="TextBox 43"/>
          <p:cNvSpPr txBox="1"/>
          <p:nvPr/>
        </p:nvSpPr>
        <p:spPr>
          <a:xfrm rot="10800000" flipV="1">
            <a:off x="3461364" y="3011429"/>
            <a:ext cx="1254675"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personne</a:t>
            </a:r>
            <a:endParaRPr lang="en-GB" strike="sngStrike" dirty="0">
              <a:solidFill>
                <a:prstClr val="black"/>
              </a:solidFill>
              <a:latin typeface="Century Gothic" panose="020B0502020202020204" pitchFamily="34" charset="0"/>
              <a:cs typeface="Calibri" panose="020F0502020204030204" pitchFamily="34" charset="0"/>
            </a:endParaRPr>
          </a:p>
        </p:txBody>
      </p:sp>
      <p:sp>
        <p:nvSpPr>
          <p:cNvPr id="45" name="TextBox 44"/>
          <p:cNvSpPr txBox="1"/>
          <p:nvPr/>
        </p:nvSpPr>
        <p:spPr>
          <a:xfrm rot="10800000" flipV="1">
            <a:off x="4606282" y="2996040"/>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dormir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46" name="TextBox 45"/>
          <p:cNvSpPr txBox="1"/>
          <p:nvPr/>
        </p:nvSpPr>
        <p:spPr>
          <a:xfrm rot="10800000" flipV="1">
            <a:off x="5669958" y="2996040"/>
            <a:ext cx="1173434" cy="400110"/>
          </a:xfrm>
          <a:prstGeom prst="rect">
            <a:avLst/>
          </a:prstGeom>
          <a:noFill/>
        </p:spPr>
        <p:txBody>
          <a:bodyPr wrap="square" rtlCol="0">
            <a:spAutoFit/>
          </a:bodyPr>
          <a:lstStyle/>
          <a:p>
            <a:pPr algn="ctr" fontAlgn="base">
              <a:spcBef>
                <a:spcPct val="0"/>
              </a:spcBef>
              <a:spcAft>
                <a:spcPct val="0"/>
              </a:spcAft>
            </a:pPr>
            <a:r>
              <a:rPr lang="en-GB" sz="2000" dirty="0">
                <a:solidFill>
                  <a:prstClr val="black"/>
                </a:solidFill>
                <a:latin typeface="Century Gothic" panose="020B0502020202020204" pitchFamily="34" charset="0"/>
                <a:cs typeface="Calibri" panose="020F0502020204030204" pitchFamily="34" charset="0"/>
              </a:rPr>
              <a:t>poste</a:t>
            </a:r>
          </a:p>
        </p:txBody>
      </p:sp>
      <p:sp>
        <p:nvSpPr>
          <p:cNvPr id="60" name="Rectangle 59"/>
          <p:cNvSpPr/>
          <p:nvPr/>
        </p:nvSpPr>
        <p:spPr>
          <a:xfrm>
            <a:off x="3499196" y="2588236"/>
            <a:ext cx="1192955"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[person]</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29" name="Picture 128" descr="school building">
            <a:extLst>
              <a:ext uri="{FF2B5EF4-FFF2-40B4-BE49-F238E27FC236}">
                <a16:creationId xmlns:a16="http://schemas.microsoft.com/office/drawing/2014/main" id="{4AB6D359-F8FD-4723-914F-6F538C3D53F1}"/>
              </a:ext>
            </a:extLst>
          </p:cNvPr>
          <p:cNvPicPr>
            <a:picLocks noChangeAspect="1"/>
          </p:cNvPicPr>
          <p:nvPr/>
        </p:nvPicPr>
        <p:blipFill>
          <a:blip r:embed="rId3"/>
          <a:stretch>
            <a:fillRect/>
          </a:stretch>
        </p:blipFill>
        <p:spPr>
          <a:xfrm>
            <a:off x="1270973" y="2310505"/>
            <a:ext cx="942094" cy="717116"/>
          </a:xfrm>
          <a:prstGeom prst="rect">
            <a:avLst/>
          </a:prstGeom>
        </p:spPr>
      </p:pic>
      <p:pic>
        <p:nvPicPr>
          <p:cNvPr id="130" name="Picture 4" descr="post office">
            <a:extLst>
              <a:ext uri="{FF2B5EF4-FFF2-40B4-BE49-F238E27FC236}">
                <a16:creationId xmlns:a16="http://schemas.microsoft.com/office/drawing/2014/main" id="{B73250DF-8135-4549-832B-06C942372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529" y="2452897"/>
            <a:ext cx="1042633" cy="60148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okay sign ">
            <a:extLst>
              <a:ext uri="{FF2B5EF4-FFF2-40B4-BE49-F238E27FC236}">
                <a16:creationId xmlns:a16="http://schemas.microsoft.com/office/drawing/2014/main" id="{ACEF0A6A-9D9E-4675-BBB3-DC6B40B0B9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5828" y="2360315"/>
            <a:ext cx="616985" cy="675745"/>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31" descr="boy sleeping in bed">
            <a:extLst>
              <a:ext uri="{FF2B5EF4-FFF2-40B4-BE49-F238E27FC236}">
                <a16:creationId xmlns:a16="http://schemas.microsoft.com/office/drawing/2014/main" id="{C0F13B6A-8ADD-4DBC-826F-A7FB95EDD8B7}"/>
              </a:ext>
            </a:extLst>
          </p:cNvPr>
          <p:cNvPicPr>
            <a:picLocks noChangeAspect="1"/>
          </p:cNvPicPr>
          <p:nvPr/>
        </p:nvPicPr>
        <p:blipFill>
          <a:blip r:embed="rId6"/>
          <a:stretch>
            <a:fillRect/>
          </a:stretch>
        </p:blipFill>
        <p:spPr>
          <a:xfrm>
            <a:off x="4807342" y="2409035"/>
            <a:ext cx="856332" cy="651659"/>
          </a:xfrm>
          <a:prstGeom prst="rect">
            <a:avLst/>
          </a:prstGeom>
        </p:spPr>
      </p:pic>
      <p:grpSp>
        <p:nvGrpSpPr>
          <p:cNvPr id="8" name="Group 7" descr="Picture of a door for SSC open o">
            <a:extLst>
              <a:ext uri="{FF2B5EF4-FFF2-40B4-BE49-F238E27FC236}">
                <a16:creationId xmlns:a16="http://schemas.microsoft.com/office/drawing/2014/main" id="{B4462F13-4189-774C-8FF1-C99293659083}"/>
              </a:ext>
            </a:extLst>
          </p:cNvPr>
          <p:cNvGrpSpPr/>
          <p:nvPr/>
        </p:nvGrpSpPr>
        <p:grpSpPr>
          <a:xfrm>
            <a:off x="128257" y="2397005"/>
            <a:ext cx="972000" cy="914032"/>
            <a:chOff x="142865" y="2307142"/>
            <a:chExt cx="972000" cy="914032"/>
          </a:xfrm>
        </p:grpSpPr>
        <p:sp>
          <p:nvSpPr>
            <p:cNvPr id="111" name="Rectangle 110">
              <a:extLst>
                <a:ext uri="{FF2B5EF4-FFF2-40B4-BE49-F238E27FC236}">
                  <a16:creationId xmlns:a16="http://schemas.microsoft.com/office/drawing/2014/main" id="{780405C6-2276-8941-BBAD-92CA1694CADC}"/>
                </a:ext>
              </a:extLst>
            </p:cNvPr>
            <p:cNvSpPr/>
            <p:nvPr/>
          </p:nvSpPr>
          <p:spPr>
            <a:xfrm>
              <a:off x="142865" y="2307142"/>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TextBox 113">
              <a:extLst>
                <a:ext uri="{FF2B5EF4-FFF2-40B4-BE49-F238E27FC236}">
                  <a16:creationId xmlns:a16="http://schemas.microsoft.com/office/drawing/2014/main" id="{0AAF832A-EE95-A547-BA72-ADB8EEF52749}"/>
                </a:ext>
              </a:extLst>
            </p:cNvPr>
            <p:cNvSpPr txBox="1"/>
            <p:nvPr/>
          </p:nvSpPr>
          <p:spPr>
            <a:xfrm>
              <a:off x="173794" y="2322112"/>
              <a:ext cx="530594"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open o</a:t>
              </a:r>
            </a:p>
          </p:txBody>
        </p:sp>
        <p:sp>
          <p:nvSpPr>
            <p:cNvPr id="115" name="TextBox 114">
              <a:extLst>
                <a:ext uri="{FF2B5EF4-FFF2-40B4-BE49-F238E27FC236}">
                  <a16:creationId xmlns:a16="http://schemas.microsoft.com/office/drawing/2014/main" id="{617F7309-FB50-A84B-A836-8F83667159E6}"/>
                </a:ext>
              </a:extLst>
            </p:cNvPr>
            <p:cNvSpPr txBox="1"/>
            <p:nvPr/>
          </p:nvSpPr>
          <p:spPr>
            <a:xfrm>
              <a:off x="157919" y="3018186"/>
              <a:ext cx="944585" cy="184666"/>
            </a:xfrm>
            <a:prstGeom prst="rect">
              <a:avLst/>
            </a:prstGeom>
            <a:noFill/>
          </p:spPr>
          <p:txBody>
            <a:bodyPr wrap="square" lIns="0" tIns="0" rIns="0" bIns="0" rtlCol="0">
              <a:spAutoFit/>
            </a:bodyPr>
            <a:lstStyle/>
            <a:p>
              <a:pPr lvl="0" algn="ctr">
                <a:defRPr/>
              </a:pPr>
              <a:r>
                <a:rPr lang="en-GB" sz="1200" dirty="0" err="1">
                  <a:solidFill>
                    <a:srgbClr val="115076"/>
                  </a:solidFill>
                  <a:latin typeface="Century Gothic" panose="020B0502020202020204" pitchFamily="34" charset="0"/>
                  <a:cs typeface="Calibri" panose="020F0502020204030204" pitchFamily="34" charset="0"/>
                </a:rPr>
                <a:t>p</a:t>
              </a:r>
              <a:r>
                <a:rPr lang="en-GB" sz="1200" b="1" dirty="0" err="1">
                  <a:solidFill>
                    <a:srgbClr val="EE6000"/>
                  </a:solidFill>
                  <a:latin typeface="Century Gothic" panose="020B0502020202020204" pitchFamily="34" charset="0"/>
                  <a:cs typeface="Calibri" panose="020F0502020204030204" pitchFamily="34" charset="0"/>
                </a:rPr>
                <a:t>o</a:t>
              </a:r>
              <a:r>
                <a:rPr lang="en-GB" sz="1200" dirty="0" err="1">
                  <a:solidFill>
                    <a:srgbClr val="115076"/>
                  </a:solidFill>
                  <a:latin typeface="Century Gothic" panose="020B0502020202020204" pitchFamily="34" charset="0"/>
                  <a:cs typeface="Calibri" panose="020F0502020204030204" pitchFamily="34" charset="0"/>
                </a:rPr>
                <a:t>rte</a:t>
              </a:r>
              <a:endParaRPr lang="en-GB" sz="1200" dirty="0">
                <a:solidFill>
                  <a:srgbClr val="115076"/>
                </a:solidFill>
                <a:latin typeface="Century Gothic" panose="020B0502020202020204" pitchFamily="34" charset="0"/>
                <a:cs typeface="Calibri" panose="020F0502020204030204" pitchFamily="34" charset="0"/>
              </a:endParaRPr>
            </a:p>
          </p:txBody>
        </p:sp>
        <p:pic>
          <p:nvPicPr>
            <p:cNvPr id="117" name="Picture 2" descr="closed door">
              <a:extLst>
                <a:ext uri="{FF2B5EF4-FFF2-40B4-BE49-F238E27FC236}">
                  <a16:creationId xmlns:a16="http://schemas.microsoft.com/office/drawing/2014/main" id="{BD537670-7813-0A43-B290-0F9B83A31C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488991" y="2543895"/>
              <a:ext cx="277959" cy="4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p:cNvSpPr txBox="1"/>
          <p:nvPr/>
        </p:nvSpPr>
        <p:spPr>
          <a:xfrm rot="10800000" flipV="1">
            <a:off x="1227281" y="4276631"/>
            <a:ext cx="1276216"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contr</a:t>
            </a:r>
            <a:r>
              <a:rPr lang="en-GB" sz="2000" dirty="0" err="1">
                <a:solidFill>
                  <a:prstClr val="black"/>
                </a:solidFill>
                <a:latin typeface="Century Gothic" panose="020B0502020202020204" pitchFamily="34" charset="0"/>
                <a:cs typeface="Arial" panose="020B0604020202020204" pitchFamily="34" charset="0"/>
              </a:rPr>
              <a:t>ô</a:t>
            </a:r>
            <a:r>
              <a:rPr lang="en-GB" sz="2000" dirty="0" err="1">
                <a:solidFill>
                  <a:prstClr val="black"/>
                </a:solidFill>
                <a:latin typeface="Century Gothic" panose="020B0502020202020204" pitchFamily="34" charset="0"/>
                <a:cs typeface="Calibri" panose="020F0502020204030204" pitchFamily="34" charset="0"/>
              </a:rPr>
              <a:t>le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3" name="TextBox 32"/>
          <p:cNvSpPr txBox="1"/>
          <p:nvPr/>
        </p:nvSpPr>
        <p:spPr>
          <a:xfrm rot="10800000" flipV="1">
            <a:off x="2383961" y="4276631"/>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dr</a:t>
            </a:r>
            <a:r>
              <a:rPr lang="en-GB" sz="2000" dirty="0" err="1">
                <a:solidFill>
                  <a:prstClr val="black"/>
                </a:solidFill>
                <a:latin typeface="Century Gothic" panose="020B0502020202020204" pitchFamily="34" charset="0"/>
                <a:cs typeface="Arial" panose="020B0604020202020204" pitchFamily="34" charset="0"/>
              </a:rPr>
              <a:t>ô</a:t>
            </a:r>
            <a:r>
              <a:rPr lang="en-GB" sz="2000" dirty="0" err="1">
                <a:solidFill>
                  <a:prstClr val="black"/>
                </a:solidFill>
                <a:latin typeface="Century Gothic" panose="020B0502020202020204" pitchFamily="34" charset="0"/>
                <a:cs typeface="Calibri" panose="020F0502020204030204" pitchFamily="34" charset="0"/>
              </a:rPr>
              <a:t>le</a:t>
            </a:r>
            <a:endParaRPr lang="en-GB" sz="1600" strike="sngStrike" dirty="0">
              <a:solidFill>
                <a:prstClr val="black"/>
              </a:solidFill>
              <a:latin typeface="Century Gothic" panose="020B0502020202020204" pitchFamily="34" charset="0"/>
              <a:cs typeface="Calibri" panose="020F0502020204030204" pitchFamily="34" charset="0"/>
            </a:endParaRPr>
          </a:p>
        </p:txBody>
      </p:sp>
      <p:sp>
        <p:nvSpPr>
          <p:cNvPr id="34" name="TextBox 33"/>
          <p:cNvSpPr txBox="1"/>
          <p:nvPr/>
        </p:nvSpPr>
        <p:spPr>
          <a:xfrm rot="10800000" flipV="1">
            <a:off x="3437859" y="4276631"/>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chose</a:t>
            </a:r>
            <a:endParaRPr lang="en-GB" strike="sngStrike" dirty="0">
              <a:solidFill>
                <a:prstClr val="black"/>
              </a:solidFill>
              <a:latin typeface="Century Gothic" panose="020B0502020202020204" pitchFamily="34" charset="0"/>
              <a:cs typeface="Calibri" panose="020F0502020204030204" pitchFamily="34" charset="0"/>
            </a:endParaRPr>
          </a:p>
        </p:txBody>
      </p:sp>
      <p:sp>
        <p:nvSpPr>
          <p:cNvPr id="35" name="TextBox 34"/>
          <p:cNvSpPr txBox="1"/>
          <p:nvPr/>
        </p:nvSpPr>
        <p:spPr>
          <a:xfrm rot="10800000" flipV="1">
            <a:off x="4491757" y="4276631"/>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mot</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6" name="TextBox 35"/>
          <p:cNvSpPr txBox="1"/>
          <p:nvPr/>
        </p:nvSpPr>
        <p:spPr>
          <a:xfrm rot="10800000" flipV="1">
            <a:off x="5545653" y="4276631"/>
            <a:ext cx="1173434" cy="400110"/>
          </a:xfrm>
          <a:prstGeom prst="rect">
            <a:avLst/>
          </a:prstGeom>
          <a:noFill/>
        </p:spPr>
        <p:txBody>
          <a:bodyPr wrap="square" rtlCol="0">
            <a:spAutoFit/>
          </a:bodyPr>
          <a:lstStyle/>
          <a:p>
            <a:pPr algn="ctr" fontAlgn="base">
              <a:spcBef>
                <a:spcPct val="0"/>
              </a:spcBef>
              <a:spcAft>
                <a:spcPct val="0"/>
              </a:spcAft>
            </a:pPr>
            <a:r>
              <a:rPr lang="en-GB" sz="2000" dirty="0" err="1">
                <a:solidFill>
                  <a:prstClr val="black"/>
                </a:solidFill>
                <a:latin typeface="Century Gothic" panose="020B0502020202020204" pitchFamily="34" charset="0"/>
                <a:cs typeface="Calibri" panose="020F0502020204030204" pitchFamily="34" charset="0"/>
              </a:rPr>
              <a:t>h</a:t>
            </a:r>
            <a:r>
              <a:rPr lang="en-GB" sz="2000" dirty="0" err="1">
                <a:solidFill>
                  <a:prstClr val="black"/>
                </a:solidFill>
                <a:latin typeface="Century Gothic" panose="020B0502020202020204" pitchFamily="34" charset="0"/>
                <a:cs typeface="Arial" panose="020B0604020202020204" pitchFamily="34" charset="0"/>
              </a:rPr>
              <a:t>ô</a:t>
            </a:r>
            <a:r>
              <a:rPr lang="en-GB" sz="2000" dirty="0" err="1">
                <a:solidFill>
                  <a:prstClr val="black"/>
                </a:solidFill>
                <a:latin typeface="Century Gothic" panose="020B0502020202020204" pitchFamily="34" charset="0"/>
                <a:cs typeface="Calibri" panose="020F0502020204030204" pitchFamily="34" charset="0"/>
              </a:rPr>
              <a:t>pital</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38" name="Rectangle 37"/>
          <p:cNvSpPr/>
          <p:nvPr/>
        </p:nvSpPr>
        <p:spPr>
          <a:xfrm>
            <a:off x="3537164" y="3782255"/>
            <a:ext cx="963726"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[thing]</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19" name="Picture 2" descr="Test Clip Art">
            <a:extLst>
              <a:ext uri="{FF2B5EF4-FFF2-40B4-BE49-F238E27FC236}">
                <a16:creationId xmlns:a16="http://schemas.microsoft.com/office/drawing/2014/main" id="{EE7192F5-CF42-416C-8768-24B7D174676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28333" y1="50333" x2="28333" y2="50333"/>
                        <a14:foregroundMark x1="27667" y1="67333" x2="27667" y2="67333"/>
                        <a14:foregroundMark x1="68667" y1="26000" x2="68667" y2="26000"/>
                      </a14:backgroundRemoval>
                    </a14:imgEffect>
                  </a14:imgLayer>
                </a14:imgProps>
              </a:ext>
              <a:ext uri="{28A0092B-C50C-407E-A947-70E740481C1C}">
                <a14:useLocalDpi xmlns:a14="http://schemas.microsoft.com/office/drawing/2010/main" val="0"/>
              </a:ext>
            </a:extLst>
          </a:blip>
          <a:srcRect/>
          <a:stretch>
            <a:fillRect/>
          </a:stretch>
        </p:blipFill>
        <p:spPr bwMode="auto">
          <a:xfrm>
            <a:off x="1295664" y="3551538"/>
            <a:ext cx="936487" cy="93648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Emotion, Face, Happy, Laughing, Round, Smiley">
            <a:extLst>
              <a:ext uri="{FF2B5EF4-FFF2-40B4-BE49-F238E27FC236}">
                <a16:creationId xmlns:a16="http://schemas.microsoft.com/office/drawing/2014/main" id="{9A27CB0F-7D77-4DE5-841E-3BCAA7BCB3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4201" y="3572945"/>
            <a:ext cx="731848" cy="733887"/>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a:extLst>
              <a:ext uri="{FF2B5EF4-FFF2-40B4-BE49-F238E27FC236}">
                <a16:creationId xmlns:a16="http://schemas.microsoft.com/office/drawing/2014/main" id="{530FCC81-140F-4860-82A4-A012DCF08713}"/>
              </a:ext>
            </a:extLst>
          </p:cNvPr>
          <p:cNvSpPr/>
          <p:nvPr/>
        </p:nvSpPr>
        <p:spPr>
          <a:xfrm>
            <a:off x="4580050" y="3781933"/>
            <a:ext cx="968535"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[word]</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23" name="Picture 4" descr="Hospital, Ambulance, Building, Emergency, Nurse, Doctor">
            <a:extLst>
              <a:ext uri="{FF2B5EF4-FFF2-40B4-BE49-F238E27FC236}">
                <a16:creationId xmlns:a16="http://schemas.microsoft.com/office/drawing/2014/main" id="{058B296F-EE58-4C8B-A64C-C505BFAF48E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9701" y="3633612"/>
            <a:ext cx="698359" cy="69835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descr="Picture of a photo for SSC closed o/ô">
            <a:extLst>
              <a:ext uri="{FF2B5EF4-FFF2-40B4-BE49-F238E27FC236}">
                <a16:creationId xmlns:a16="http://schemas.microsoft.com/office/drawing/2014/main" id="{92443780-09BB-0B48-9469-D2962B2FEAB6}"/>
              </a:ext>
            </a:extLst>
          </p:cNvPr>
          <p:cNvGrpSpPr/>
          <p:nvPr/>
        </p:nvGrpSpPr>
        <p:grpSpPr>
          <a:xfrm>
            <a:off x="128257" y="3657123"/>
            <a:ext cx="972000" cy="914032"/>
            <a:chOff x="143885" y="3414304"/>
            <a:chExt cx="972000" cy="914032"/>
          </a:xfrm>
        </p:grpSpPr>
        <p:sp>
          <p:nvSpPr>
            <p:cNvPr id="118" name="Rectangle 117">
              <a:extLst>
                <a:ext uri="{FF2B5EF4-FFF2-40B4-BE49-F238E27FC236}">
                  <a16:creationId xmlns:a16="http://schemas.microsoft.com/office/drawing/2014/main" id="{A2072871-600D-FC44-9FB8-F11B8000B729}"/>
                </a:ext>
              </a:extLst>
            </p:cNvPr>
            <p:cNvSpPr/>
            <p:nvPr/>
          </p:nvSpPr>
          <p:spPr>
            <a:xfrm>
              <a:off x="143885" y="3414304"/>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a:extLst>
                <a:ext uri="{FF2B5EF4-FFF2-40B4-BE49-F238E27FC236}">
                  <a16:creationId xmlns:a16="http://schemas.microsoft.com/office/drawing/2014/main" id="{4AEC1EF3-4091-0E4C-B607-B558244892AD}"/>
                </a:ext>
              </a:extLst>
            </p:cNvPr>
            <p:cNvSpPr txBox="1"/>
            <p:nvPr/>
          </p:nvSpPr>
          <p:spPr>
            <a:xfrm>
              <a:off x="174814" y="3429274"/>
              <a:ext cx="807913"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closed o/</a:t>
              </a:r>
              <a:r>
                <a:rPr lang="en-US" sz="1200" b="1" dirty="0" err="1">
                  <a:solidFill>
                    <a:srgbClr val="104F76"/>
                  </a:solidFill>
                  <a:latin typeface="Century Gothic" panose="020B0502020202020204" pitchFamily="34" charset="0"/>
                </a:rPr>
                <a:t>ô</a:t>
              </a:r>
              <a:endParaRPr lang="en-US" sz="1200" b="1" dirty="0">
                <a:solidFill>
                  <a:srgbClr val="104F76"/>
                </a:solidFill>
                <a:latin typeface="Century Gothic" panose="020B0502020202020204" pitchFamily="34" charset="0"/>
              </a:endParaRPr>
            </a:p>
          </p:txBody>
        </p:sp>
        <p:sp>
          <p:nvSpPr>
            <p:cNvPr id="124" name="TextBox 123">
              <a:extLst>
                <a:ext uri="{FF2B5EF4-FFF2-40B4-BE49-F238E27FC236}">
                  <a16:creationId xmlns:a16="http://schemas.microsoft.com/office/drawing/2014/main" id="{F01B9552-0BFD-8549-BAD8-C597696394EA}"/>
                </a:ext>
              </a:extLst>
            </p:cNvPr>
            <p:cNvSpPr txBox="1"/>
            <p:nvPr/>
          </p:nvSpPr>
          <p:spPr>
            <a:xfrm>
              <a:off x="158939" y="4125348"/>
              <a:ext cx="944585" cy="184666"/>
            </a:xfrm>
            <a:prstGeom prst="rect">
              <a:avLst/>
            </a:prstGeom>
            <a:noFill/>
          </p:spPr>
          <p:txBody>
            <a:bodyPr wrap="square" lIns="0" tIns="0" rIns="0" bIns="0" rtlCol="0">
              <a:spAutoFit/>
            </a:bodyPr>
            <a:lstStyle/>
            <a:p>
              <a:pPr lvl="0" algn="ctr">
                <a:defRPr/>
              </a:pPr>
              <a:r>
                <a:rPr lang="en-GB" sz="1200" dirty="0">
                  <a:solidFill>
                    <a:srgbClr val="115076"/>
                  </a:solidFill>
                  <a:latin typeface="Century Gothic" panose="020B0502020202020204" pitchFamily="34" charset="0"/>
                  <a:cs typeface="Calibri" panose="020F0502020204030204" pitchFamily="34" charset="0"/>
                </a:rPr>
                <a:t>phot</a:t>
              </a:r>
              <a:r>
                <a:rPr lang="en-GB" sz="1200" b="1" dirty="0">
                  <a:solidFill>
                    <a:srgbClr val="EE6000"/>
                  </a:solidFill>
                  <a:latin typeface="Century Gothic" panose="020B0502020202020204" pitchFamily="34" charset="0"/>
                  <a:cs typeface="Calibri" panose="020F0502020204030204" pitchFamily="34" charset="0"/>
                </a:rPr>
                <a:t>o</a:t>
              </a:r>
              <a:endParaRPr lang="en-GB" sz="1200" dirty="0">
                <a:solidFill>
                  <a:srgbClr val="115076"/>
                </a:solidFill>
                <a:latin typeface="Century Gothic" panose="020B0502020202020204" pitchFamily="34" charset="0"/>
                <a:cs typeface="Calibri" panose="020F0502020204030204" pitchFamily="34" charset="0"/>
              </a:endParaRPr>
            </a:p>
          </p:txBody>
        </p:sp>
        <p:pic>
          <p:nvPicPr>
            <p:cNvPr id="126" name="Picture 2" descr="photo">
              <a:extLst>
                <a:ext uri="{FF2B5EF4-FFF2-40B4-BE49-F238E27FC236}">
                  <a16:creationId xmlns:a16="http://schemas.microsoft.com/office/drawing/2014/main" id="{9A5E563E-67A7-9A48-A237-562926A55C0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2452" y="3584275"/>
              <a:ext cx="675659" cy="675659"/>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a:extLst>
              <a:ext uri="{FF2B5EF4-FFF2-40B4-BE49-F238E27FC236}">
                <a16:creationId xmlns:a16="http://schemas.microsoft.com/office/drawing/2014/main" id="{C0B1D1ED-5378-EF45-A33C-CB335CD6D9FD}"/>
              </a:ext>
            </a:extLst>
          </p:cNvPr>
          <p:cNvSpPr txBox="1"/>
          <p:nvPr/>
        </p:nvSpPr>
        <p:spPr>
          <a:xfrm rot="10800000" flipV="1">
            <a:off x="1101343" y="5721043"/>
            <a:ext cx="1287381"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magasin</a:t>
            </a:r>
            <a:endParaRPr lang="en-GB" sz="2000" dirty="0">
              <a:solidFill>
                <a:prstClr val="black"/>
              </a:solidFill>
              <a:latin typeface="Century Gothic" panose="020B050202020202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27EFC7B3-A507-5F46-9D36-5377BC97FF51}"/>
              </a:ext>
            </a:extLst>
          </p:cNvPr>
          <p:cNvSpPr txBox="1"/>
          <p:nvPr/>
        </p:nvSpPr>
        <p:spPr>
          <a:xfrm rot="10800000" flipV="1">
            <a:off x="2322299" y="5721043"/>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désolé</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AD3C9104-3B76-3F4D-B181-E3311F1F4826}"/>
              </a:ext>
            </a:extLst>
          </p:cNvPr>
          <p:cNvSpPr txBox="1"/>
          <p:nvPr/>
        </p:nvSpPr>
        <p:spPr>
          <a:xfrm rot="10800000" flipV="1">
            <a:off x="3429308" y="5721043"/>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chose</a:t>
            </a:r>
            <a:endParaRPr lang="en-GB" strike="sngStrike" dirty="0">
              <a:solidFill>
                <a:prstClr val="black"/>
              </a:solidFill>
              <a:latin typeface="Century Gothic" panose="020B050202020202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8511A863-831C-2A4D-B703-4708711C878E}"/>
              </a:ext>
            </a:extLst>
          </p:cNvPr>
          <p:cNvSpPr txBox="1"/>
          <p:nvPr/>
        </p:nvSpPr>
        <p:spPr>
          <a:xfrm rot="10800000" flipV="1">
            <a:off x="4536317" y="5721043"/>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cuisine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18637C42-1FA3-6E4F-BC86-FF98707CDF50}"/>
              </a:ext>
            </a:extLst>
          </p:cNvPr>
          <p:cNvSpPr txBox="1"/>
          <p:nvPr/>
        </p:nvSpPr>
        <p:spPr>
          <a:xfrm rot="10800000" flipV="1">
            <a:off x="5643326" y="5721043"/>
            <a:ext cx="1173434" cy="400110"/>
          </a:xfrm>
          <a:prstGeom prst="rect">
            <a:avLst/>
          </a:prstGeom>
          <a:noFill/>
        </p:spPr>
        <p:txBody>
          <a:bodyPr wrap="square" rtlCol="0">
            <a:spAutoFit/>
          </a:bodyPr>
          <a:lstStyle/>
          <a:p>
            <a:pPr algn="ctr" fontAlgn="base">
              <a:spcBef>
                <a:spcPct val="0"/>
              </a:spcBef>
              <a:spcAft>
                <a:spcPct val="0"/>
              </a:spcAft>
            </a:pPr>
            <a:r>
              <a:rPr lang="en-GB" sz="2000" dirty="0" err="1">
                <a:solidFill>
                  <a:prstClr val="black"/>
                </a:solidFill>
                <a:latin typeface="Century Gothic" panose="020B0502020202020204" pitchFamily="34" charset="0"/>
                <a:cs typeface="Calibri" panose="020F0502020204030204" pitchFamily="34" charset="0"/>
              </a:rPr>
              <a:t>église</a:t>
            </a:r>
            <a:endParaRPr lang="en-GB" sz="2000" dirty="0">
              <a:solidFill>
                <a:prstClr val="black"/>
              </a:solidFill>
              <a:latin typeface="Century Gothic" panose="020B050202020202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F22C9A4A-B362-DC4D-8215-7CBE8329C02F}"/>
              </a:ext>
            </a:extLst>
          </p:cNvPr>
          <p:cNvSpPr/>
          <p:nvPr/>
        </p:nvSpPr>
        <p:spPr>
          <a:xfrm>
            <a:off x="2415813" y="5213822"/>
            <a:ext cx="936475"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[sorry]</a:t>
            </a:r>
            <a:endParaRPr lang="en-GB" sz="4000" b="1" dirty="0">
              <a:solidFill>
                <a:prstClr val="black"/>
              </a:solidFill>
              <a:latin typeface="Century Gothic" panose="020B050202020202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504B0AE9-071E-4743-8F5B-642846B697F8}"/>
              </a:ext>
            </a:extLst>
          </p:cNvPr>
          <p:cNvSpPr/>
          <p:nvPr/>
        </p:nvSpPr>
        <p:spPr>
          <a:xfrm>
            <a:off x="3525953" y="5213374"/>
            <a:ext cx="963726"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[thing]</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81" name="Picture 2" descr="shop">
            <a:extLst>
              <a:ext uri="{FF2B5EF4-FFF2-40B4-BE49-F238E27FC236}">
                <a16:creationId xmlns:a16="http://schemas.microsoft.com/office/drawing/2014/main" id="{5C18D283-CED3-8645-80AE-85E65F60053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70973" y="5048045"/>
            <a:ext cx="681697" cy="75395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two ches">
            <a:extLst>
              <a:ext uri="{FF2B5EF4-FFF2-40B4-BE49-F238E27FC236}">
                <a16:creationId xmlns:a16="http://schemas.microsoft.com/office/drawing/2014/main" id="{881C5C99-5DB4-FA48-8973-D085C20855B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3874" r="23423"/>
          <a:stretch/>
        </p:blipFill>
        <p:spPr>
          <a:xfrm>
            <a:off x="4725681" y="5116325"/>
            <a:ext cx="794705" cy="753951"/>
          </a:xfrm>
          <a:prstGeom prst="rect">
            <a:avLst/>
          </a:prstGeom>
        </p:spPr>
      </p:pic>
      <p:pic>
        <p:nvPicPr>
          <p:cNvPr id="83" name="Picture 82" descr="church">
            <a:extLst>
              <a:ext uri="{FF2B5EF4-FFF2-40B4-BE49-F238E27FC236}">
                <a16:creationId xmlns:a16="http://schemas.microsoft.com/office/drawing/2014/main" id="{2F7D146C-149E-DF4D-A53B-EC52074FAE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4122" y="4830741"/>
            <a:ext cx="681697" cy="1044099"/>
          </a:xfrm>
          <a:prstGeom prst="rect">
            <a:avLst/>
          </a:prstGeom>
        </p:spPr>
      </p:pic>
      <p:grpSp>
        <p:nvGrpSpPr>
          <p:cNvPr id="31" name="Group 30" descr="Picture of a house for SSC -s-">
            <a:extLst>
              <a:ext uri="{FF2B5EF4-FFF2-40B4-BE49-F238E27FC236}">
                <a16:creationId xmlns:a16="http://schemas.microsoft.com/office/drawing/2014/main" id="{DB949E3D-68D0-CE48-9850-124DCC53B145}"/>
              </a:ext>
            </a:extLst>
          </p:cNvPr>
          <p:cNvGrpSpPr/>
          <p:nvPr/>
        </p:nvGrpSpPr>
        <p:grpSpPr>
          <a:xfrm>
            <a:off x="128257" y="5018931"/>
            <a:ext cx="972000" cy="914032"/>
            <a:chOff x="139342" y="4520447"/>
            <a:chExt cx="972000" cy="914032"/>
          </a:xfrm>
        </p:grpSpPr>
        <p:sp>
          <p:nvSpPr>
            <p:cNvPr id="127" name="Rectangle 126">
              <a:extLst>
                <a:ext uri="{FF2B5EF4-FFF2-40B4-BE49-F238E27FC236}">
                  <a16:creationId xmlns:a16="http://schemas.microsoft.com/office/drawing/2014/main" id="{1C125BAB-E41A-2544-A676-E2731154DF26}"/>
                </a:ext>
              </a:extLst>
            </p:cNvPr>
            <p:cNvSpPr/>
            <p:nvPr/>
          </p:nvSpPr>
          <p:spPr>
            <a:xfrm>
              <a:off x="139342" y="4520447"/>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TextBox 127">
              <a:extLst>
                <a:ext uri="{FF2B5EF4-FFF2-40B4-BE49-F238E27FC236}">
                  <a16:creationId xmlns:a16="http://schemas.microsoft.com/office/drawing/2014/main" id="{08272CD2-164F-2A4F-ACE4-CCBED25838FA}"/>
                </a:ext>
              </a:extLst>
            </p:cNvPr>
            <p:cNvSpPr txBox="1"/>
            <p:nvPr/>
          </p:nvSpPr>
          <p:spPr>
            <a:xfrm>
              <a:off x="170271" y="4535417"/>
              <a:ext cx="195566"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-s-</a:t>
              </a:r>
            </a:p>
          </p:txBody>
        </p:sp>
        <p:sp>
          <p:nvSpPr>
            <p:cNvPr id="133" name="TextBox 132">
              <a:extLst>
                <a:ext uri="{FF2B5EF4-FFF2-40B4-BE49-F238E27FC236}">
                  <a16:creationId xmlns:a16="http://schemas.microsoft.com/office/drawing/2014/main" id="{AA176258-72F9-7947-8E0F-640D45E1ED74}"/>
                </a:ext>
              </a:extLst>
            </p:cNvPr>
            <p:cNvSpPr txBox="1"/>
            <p:nvPr/>
          </p:nvSpPr>
          <p:spPr>
            <a:xfrm>
              <a:off x="154396" y="5231491"/>
              <a:ext cx="944585" cy="184666"/>
            </a:xfrm>
            <a:prstGeom prst="rect">
              <a:avLst/>
            </a:prstGeom>
            <a:noFill/>
          </p:spPr>
          <p:txBody>
            <a:bodyPr wrap="square" lIns="0" tIns="0" rIns="0" bIns="0" rtlCol="0">
              <a:spAutoFit/>
            </a:bodyPr>
            <a:lstStyle/>
            <a:p>
              <a:pPr lvl="0" algn="ctr">
                <a:defRPr/>
              </a:pPr>
              <a:r>
                <a:rPr lang="en-GB" sz="1200" dirty="0" err="1">
                  <a:solidFill>
                    <a:srgbClr val="115076"/>
                  </a:solidFill>
                  <a:latin typeface="Century Gothic" panose="020B0502020202020204" pitchFamily="34" charset="0"/>
                  <a:cs typeface="Calibri" panose="020F0502020204030204" pitchFamily="34" charset="0"/>
                </a:rPr>
                <a:t>mai</a:t>
              </a:r>
              <a:r>
                <a:rPr lang="en-GB" sz="1200" b="1" dirty="0" err="1">
                  <a:solidFill>
                    <a:srgbClr val="EE6000"/>
                  </a:solidFill>
                  <a:latin typeface="Century Gothic" panose="020B0502020202020204" pitchFamily="34" charset="0"/>
                  <a:cs typeface="Calibri" panose="020F0502020204030204" pitchFamily="34" charset="0"/>
                </a:rPr>
                <a:t>s</a:t>
              </a:r>
              <a:r>
                <a:rPr lang="en-GB" sz="1200" dirty="0" err="1">
                  <a:solidFill>
                    <a:srgbClr val="115076"/>
                  </a:solidFill>
                  <a:latin typeface="Century Gothic" panose="020B0502020202020204" pitchFamily="34" charset="0"/>
                  <a:cs typeface="Calibri" panose="020F0502020204030204" pitchFamily="34" charset="0"/>
                </a:rPr>
                <a:t>on</a:t>
              </a:r>
              <a:endParaRPr lang="en-GB" sz="1200" dirty="0">
                <a:solidFill>
                  <a:srgbClr val="115076"/>
                </a:solidFill>
                <a:latin typeface="Century Gothic" panose="020B0502020202020204" pitchFamily="34" charset="0"/>
                <a:cs typeface="Calibri" panose="020F0502020204030204" pitchFamily="34" charset="0"/>
              </a:endParaRPr>
            </a:p>
          </p:txBody>
        </p:sp>
        <p:pic>
          <p:nvPicPr>
            <p:cNvPr id="135" name="Picture 2" descr="House 12 Clip Art">
              <a:extLst>
                <a:ext uri="{FF2B5EF4-FFF2-40B4-BE49-F238E27FC236}">
                  <a16:creationId xmlns:a16="http://schemas.microsoft.com/office/drawing/2014/main" id="{EFE32822-B08B-9D44-ADF7-ADDCE7811AB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3489" y="4669711"/>
              <a:ext cx="680938" cy="547020"/>
            </a:xfrm>
            <a:prstGeom prst="rect">
              <a:avLst/>
            </a:prstGeom>
            <a:noFill/>
            <a:extLst>
              <a:ext uri="{909E8E84-426E-40DD-AFC4-6F175D3DCCD1}">
                <a14:hiddenFill xmlns:a14="http://schemas.microsoft.com/office/drawing/2010/main">
                  <a:solidFill>
                    <a:srgbClr val="FFFFFF"/>
                  </a:solidFill>
                </a14:hiddenFill>
              </a:ext>
            </a:extLst>
          </p:spPr>
        </p:pic>
      </p:grpSp>
      <p:sp>
        <p:nvSpPr>
          <p:cNvPr id="159" name="TextBox 158">
            <a:extLst>
              <a:ext uri="{FF2B5EF4-FFF2-40B4-BE49-F238E27FC236}">
                <a16:creationId xmlns:a16="http://schemas.microsoft.com/office/drawing/2014/main" id="{79FEBD60-8C18-412D-B3CD-943E3BF160F7}"/>
              </a:ext>
            </a:extLst>
          </p:cNvPr>
          <p:cNvSpPr txBox="1"/>
          <p:nvPr/>
        </p:nvSpPr>
        <p:spPr>
          <a:xfrm rot="10800000" flipV="1">
            <a:off x="1202057" y="7044661"/>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gagner</a:t>
            </a:r>
            <a:endParaRPr lang="en-GB" sz="2000" dirty="0">
              <a:solidFill>
                <a:prstClr val="black"/>
              </a:solidFill>
              <a:latin typeface="Century Gothic" panose="020B0502020202020204" pitchFamily="34" charset="0"/>
              <a:cs typeface="Calibri" panose="020F0502020204030204" pitchFamily="34" charset="0"/>
            </a:endParaRPr>
          </a:p>
        </p:txBody>
      </p:sp>
      <p:sp>
        <p:nvSpPr>
          <p:cNvPr id="160" name="TextBox 159">
            <a:extLst>
              <a:ext uri="{FF2B5EF4-FFF2-40B4-BE49-F238E27FC236}">
                <a16:creationId xmlns:a16="http://schemas.microsoft.com/office/drawing/2014/main" id="{02E6643C-78D3-494A-A395-11FE6524AAE1}"/>
              </a:ext>
            </a:extLst>
          </p:cNvPr>
          <p:cNvSpPr txBox="1"/>
          <p:nvPr/>
        </p:nvSpPr>
        <p:spPr>
          <a:xfrm rot="10800000" flipV="1">
            <a:off x="2251957" y="7062851"/>
            <a:ext cx="1275399"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espagnol</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61" name="TextBox 160">
            <a:extLst>
              <a:ext uri="{FF2B5EF4-FFF2-40B4-BE49-F238E27FC236}">
                <a16:creationId xmlns:a16="http://schemas.microsoft.com/office/drawing/2014/main" id="{BA68FE0B-B58F-487C-8B8E-921EB4883877}"/>
              </a:ext>
            </a:extLst>
          </p:cNvPr>
          <p:cNvSpPr txBox="1"/>
          <p:nvPr/>
        </p:nvSpPr>
        <p:spPr>
          <a:xfrm rot="10800000" flipV="1">
            <a:off x="3365368" y="7044661"/>
            <a:ext cx="1173434"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ignorer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62" name="TextBox 161">
            <a:extLst>
              <a:ext uri="{FF2B5EF4-FFF2-40B4-BE49-F238E27FC236}">
                <a16:creationId xmlns:a16="http://schemas.microsoft.com/office/drawing/2014/main" id="{1DE33941-E8F3-4BE6-9FA1-4517CFA812A3}"/>
              </a:ext>
            </a:extLst>
          </p:cNvPr>
          <p:cNvSpPr txBox="1"/>
          <p:nvPr/>
        </p:nvSpPr>
        <p:spPr>
          <a:xfrm rot="10800000" flipV="1">
            <a:off x="4396041" y="7075439"/>
            <a:ext cx="1269979" cy="338554"/>
          </a:xfrm>
          <a:prstGeom prst="rect">
            <a:avLst/>
          </a:prstGeom>
          <a:noFill/>
        </p:spPr>
        <p:txBody>
          <a:bodyPr wrap="square" rtlCol="0">
            <a:spAutoFit/>
          </a:bodyPr>
          <a:lstStyle/>
          <a:p>
            <a:pPr algn="ctr" fontAlgn="base">
              <a:spcBef>
                <a:spcPct val="0"/>
              </a:spcBef>
              <a:spcAft>
                <a:spcPct val="0"/>
              </a:spcAft>
              <a:defRPr/>
            </a:pPr>
            <a:r>
              <a:rPr lang="en-GB" sz="1600" dirty="0" err="1">
                <a:solidFill>
                  <a:prstClr val="black"/>
                </a:solidFill>
                <a:latin typeface="Century Gothic" panose="020B0502020202020204" pitchFamily="34" charset="0"/>
                <a:cs typeface="Calibri" panose="020F0502020204030204" pitchFamily="34" charset="0"/>
              </a:rPr>
              <a:t>Allemagne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63" name="TextBox 162">
            <a:extLst>
              <a:ext uri="{FF2B5EF4-FFF2-40B4-BE49-F238E27FC236}">
                <a16:creationId xmlns:a16="http://schemas.microsoft.com/office/drawing/2014/main" id="{DC8C148B-F2DE-4490-8533-888C291B24C7}"/>
              </a:ext>
            </a:extLst>
          </p:cNvPr>
          <p:cNvSpPr txBox="1"/>
          <p:nvPr/>
        </p:nvSpPr>
        <p:spPr>
          <a:xfrm rot="10800000" flipV="1">
            <a:off x="5523258" y="7075439"/>
            <a:ext cx="1239235" cy="338554"/>
          </a:xfrm>
          <a:prstGeom prst="rect">
            <a:avLst/>
          </a:prstGeom>
          <a:noFill/>
        </p:spPr>
        <p:txBody>
          <a:bodyPr wrap="square" rtlCol="0">
            <a:spAutoFit/>
          </a:bodyPr>
          <a:lstStyle/>
          <a:p>
            <a:pPr algn="ctr" fontAlgn="base">
              <a:spcBef>
                <a:spcPct val="0"/>
              </a:spcBef>
              <a:spcAft>
                <a:spcPct val="0"/>
              </a:spcAft>
            </a:pPr>
            <a:r>
              <a:rPr lang="en-GB" sz="1600" dirty="0" err="1">
                <a:solidFill>
                  <a:prstClr val="black"/>
                </a:solidFill>
                <a:latin typeface="Century Gothic" panose="020B0502020202020204" pitchFamily="34" charset="0"/>
                <a:cs typeface="Calibri" panose="020F0502020204030204" pitchFamily="34" charset="0"/>
              </a:rPr>
              <a:t>montagne</a:t>
            </a:r>
            <a:endParaRPr lang="en-GB" sz="2000" dirty="0">
              <a:solidFill>
                <a:prstClr val="black"/>
              </a:solidFill>
              <a:latin typeface="Century Gothic" panose="020B0502020202020204" pitchFamily="34" charset="0"/>
              <a:cs typeface="Calibri" panose="020F0502020204030204" pitchFamily="34" charset="0"/>
            </a:endParaRPr>
          </a:p>
        </p:txBody>
      </p:sp>
      <p:sp>
        <p:nvSpPr>
          <p:cNvPr id="164" name="Rectangle 163">
            <a:extLst>
              <a:ext uri="{FF2B5EF4-FFF2-40B4-BE49-F238E27FC236}">
                <a16:creationId xmlns:a16="http://schemas.microsoft.com/office/drawing/2014/main" id="{1F55BAAF-1937-4C7D-9638-DAEAB4DCC1A6}"/>
              </a:ext>
            </a:extLst>
          </p:cNvPr>
          <p:cNvSpPr/>
          <p:nvPr/>
        </p:nvSpPr>
        <p:spPr>
          <a:xfrm>
            <a:off x="3443339" y="6380593"/>
            <a:ext cx="973343" cy="707886"/>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[to not</a:t>
            </a:r>
          </a:p>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know]</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67" name="Picture 166" descr="gold trophy">
            <a:extLst>
              <a:ext uri="{FF2B5EF4-FFF2-40B4-BE49-F238E27FC236}">
                <a16:creationId xmlns:a16="http://schemas.microsoft.com/office/drawing/2014/main" id="{EF4E6AF2-8E0D-4B37-A609-6DE86D8E61D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22925" y="6344354"/>
            <a:ext cx="775631" cy="775631"/>
          </a:xfrm>
          <a:prstGeom prst="rect">
            <a:avLst/>
          </a:prstGeom>
        </p:spPr>
      </p:pic>
      <p:pic>
        <p:nvPicPr>
          <p:cNvPr id="168" name="Picture 167" descr="the Spanish flag">
            <a:extLst>
              <a:ext uri="{FF2B5EF4-FFF2-40B4-BE49-F238E27FC236}">
                <a16:creationId xmlns:a16="http://schemas.microsoft.com/office/drawing/2014/main" id="{DB5F0311-43BD-48AE-9133-3F0F5873914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81609" y="6387621"/>
            <a:ext cx="953161" cy="634448"/>
          </a:xfrm>
          <a:prstGeom prst="rect">
            <a:avLst/>
          </a:prstGeom>
        </p:spPr>
      </p:pic>
      <p:pic>
        <p:nvPicPr>
          <p:cNvPr id="169" name="Picture 168" descr="Germany">
            <a:extLst>
              <a:ext uri="{FF2B5EF4-FFF2-40B4-BE49-F238E27FC236}">
                <a16:creationId xmlns:a16="http://schemas.microsoft.com/office/drawing/2014/main" id="{2D4E72CE-E5B9-4B5C-8717-CE282FBC310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26890" y="6275153"/>
            <a:ext cx="914032" cy="914032"/>
          </a:xfrm>
          <a:prstGeom prst="rect">
            <a:avLst/>
          </a:prstGeom>
        </p:spPr>
      </p:pic>
      <p:pic>
        <p:nvPicPr>
          <p:cNvPr id="170" name="Picture 169" descr="mountain">
            <a:extLst>
              <a:ext uri="{FF2B5EF4-FFF2-40B4-BE49-F238E27FC236}">
                <a16:creationId xmlns:a16="http://schemas.microsoft.com/office/drawing/2014/main" id="{214CAE9B-2E77-4865-BBBC-9B49ADB4C74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09751" y="6290646"/>
            <a:ext cx="883046" cy="883046"/>
          </a:xfrm>
          <a:prstGeom prst="rect">
            <a:avLst/>
          </a:prstGeom>
        </p:spPr>
      </p:pic>
      <p:grpSp>
        <p:nvGrpSpPr>
          <p:cNvPr id="41" name="Group 40" descr="Picture of a line for SSC -gn-">
            <a:extLst>
              <a:ext uri="{FF2B5EF4-FFF2-40B4-BE49-F238E27FC236}">
                <a16:creationId xmlns:a16="http://schemas.microsoft.com/office/drawing/2014/main" id="{F905FBB9-A18B-A248-A0B6-B9F80A93467B}"/>
              </a:ext>
            </a:extLst>
          </p:cNvPr>
          <p:cNvGrpSpPr/>
          <p:nvPr/>
        </p:nvGrpSpPr>
        <p:grpSpPr>
          <a:xfrm>
            <a:off x="128257" y="6402946"/>
            <a:ext cx="972000" cy="914032"/>
            <a:chOff x="139342" y="5644896"/>
            <a:chExt cx="972000" cy="914032"/>
          </a:xfrm>
        </p:grpSpPr>
        <p:sp>
          <p:nvSpPr>
            <p:cNvPr id="140" name="Rectangle 139">
              <a:extLst>
                <a:ext uri="{FF2B5EF4-FFF2-40B4-BE49-F238E27FC236}">
                  <a16:creationId xmlns:a16="http://schemas.microsoft.com/office/drawing/2014/main" id="{D2FC187A-89CF-B148-BAA3-DFF890D4A8F6}"/>
                </a:ext>
              </a:extLst>
            </p:cNvPr>
            <p:cNvSpPr/>
            <p:nvPr/>
          </p:nvSpPr>
          <p:spPr>
            <a:xfrm>
              <a:off x="139342" y="5644896"/>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TextBox 140">
              <a:extLst>
                <a:ext uri="{FF2B5EF4-FFF2-40B4-BE49-F238E27FC236}">
                  <a16:creationId xmlns:a16="http://schemas.microsoft.com/office/drawing/2014/main" id="{D9466F5E-FF3B-7442-9940-4B57618B031A}"/>
                </a:ext>
              </a:extLst>
            </p:cNvPr>
            <p:cNvSpPr txBox="1"/>
            <p:nvPr/>
          </p:nvSpPr>
          <p:spPr>
            <a:xfrm>
              <a:off x="170271" y="5659866"/>
              <a:ext cx="322204"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gn</a:t>
              </a:r>
              <a:r>
                <a:rPr lang="en-US" sz="1200" b="1" dirty="0">
                  <a:solidFill>
                    <a:srgbClr val="104F76"/>
                  </a:solidFill>
                  <a:latin typeface="Century Gothic" panose="020B0502020202020204" pitchFamily="34" charset="0"/>
                </a:rPr>
                <a:t>-</a:t>
              </a:r>
            </a:p>
          </p:txBody>
        </p:sp>
        <p:sp>
          <p:nvSpPr>
            <p:cNvPr id="142" name="TextBox 141">
              <a:extLst>
                <a:ext uri="{FF2B5EF4-FFF2-40B4-BE49-F238E27FC236}">
                  <a16:creationId xmlns:a16="http://schemas.microsoft.com/office/drawing/2014/main" id="{00330403-51DE-9B45-8E1D-A7CB6C7CE7B3}"/>
                </a:ext>
              </a:extLst>
            </p:cNvPr>
            <p:cNvSpPr txBox="1"/>
            <p:nvPr/>
          </p:nvSpPr>
          <p:spPr>
            <a:xfrm>
              <a:off x="154396" y="6355940"/>
              <a:ext cx="944585" cy="184666"/>
            </a:xfrm>
            <a:prstGeom prst="rect">
              <a:avLst/>
            </a:prstGeom>
            <a:noFill/>
          </p:spPr>
          <p:txBody>
            <a:bodyPr wrap="square" lIns="0" tIns="0" rIns="0" bIns="0" rtlCol="0">
              <a:spAutoFit/>
            </a:bodyPr>
            <a:lstStyle/>
            <a:p>
              <a:pPr lvl="0" algn="ctr">
                <a:defRPr/>
              </a:pPr>
              <a:r>
                <a:rPr lang="en-GB" sz="1200" dirty="0" err="1">
                  <a:solidFill>
                    <a:srgbClr val="115076"/>
                  </a:solidFill>
                  <a:latin typeface="Century Gothic" panose="020B0502020202020204" pitchFamily="34" charset="0"/>
                  <a:cs typeface="Calibri" panose="020F0502020204030204" pitchFamily="34" charset="0"/>
                </a:rPr>
                <a:t>li</a:t>
              </a:r>
              <a:r>
                <a:rPr lang="en-GB" sz="1200" b="1" dirty="0" err="1">
                  <a:solidFill>
                    <a:srgbClr val="EE6000"/>
                  </a:solidFill>
                  <a:latin typeface="Century Gothic" panose="020B0502020202020204" pitchFamily="34" charset="0"/>
                  <a:cs typeface="Calibri" panose="020F0502020204030204" pitchFamily="34" charset="0"/>
                </a:rPr>
                <a:t>gn</a:t>
              </a:r>
              <a:r>
                <a:rPr lang="en-GB" sz="1200" dirty="0" err="1">
                  <a:solidFill>
                    <a:srgbClr val="115076"/>
                  </a:solidFill>
                  <a:latin typeface="Century Gothic" panose="020B0502020202020204" pitchFamily="34" charset="0"/>
                  <a:cs typeface="Calibri" panose="020F0502020204030204" pitchFamily="34" charset="0"/>
                </a:rPr>
                <a:t>e</a:t>
              </a:r>
              <a:endParaRPr lang="en-GB" sz="1200" dirty="0">
                <a:solidFill>
                  <a:srgbClr val="115076"/>
                </a:solidFill>
                <a:latin typeface="Century Gothic" panose="020B0502020202020204" pitchFamily="34" charset="0"/>
                <a:cs typeface="Calibri" panose="020F0502020204030204" pitchFamily="34" charset="0"/>
              </a:endParaRPr>
            </a:p>
          </p:txBody>
        </p:sp>
        <p:pic>
          <p:nvPicPr>
            <p:cNvPr id="144" name="Picture 143" descr="scissors cutting on a line">
              <a:extLst>
                <a:ext uri="{FF2B5EF4-FFF2-40B4-BE49-F238E27FC236}">
                  <a16:creationId xmlns:a16="http://schemas.microsoft.com/office/drawing/2014/main" id="{5B4B1110-76FE-9744-9E6C-67665D55F8B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0483" y="5970667"/>
              <a:ext cx="766950" cy="371876"/>
            </a:xfrm>
            <a:prstGeom prst="rect">
              <a:avLst/>
            </a:prstGeom>
          </p:spPr>
        </p:pic>
      </p:grpSp>
      <p:sp>
        <p:nvSpPr>
          <p:cNvPr id="87" name="TextBox 86">
            <a:extLst>
              <a:ext uri="{FF2B5EF4-FFF2-40B4-BE49-F238E27FC236}">
                <a16:creationId xmlns:a16="http://schemas.microsoft.com/office/drawing/2014/main" id="{0373F72D-6D7C-CA48-91DB-DBDD698F7298}"/>
              </a:ext>
            </a:extLst>
          </p:cNvPr>
          <p:cNvSpPr txBox="1"/>
          <p:nvPr/>
        </p:nvSpPr>
        <p:spPr>
          <a:xfrm rot="10800000" flipV="1">
            <a:off x="1094450" y="8383283"/>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théatre</a:t>
            </a:r>
            <a:endParaRPr lang="en-GB" sz="2000" dirty="0">
              <a:solidFill>
                <a:prstClr val="black"/>
              </a:solidFill>
              <a:latin typeface="Century Gothic" panose="020B050202020202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4DA2E865-F2C2-5441-AE55-530D4798A3D0}"/>
              </a:ext>
            </a:extLst>
          </p:cNvPr>
          <p:cNvSpPr txBox="1"/>
          <p:nvPr/>
        </p:nvSpPr>
        <p:spPr>
          <a:xfrm rot="10800000" flipV="1">
            <a:off x="2191055" y="8429450"/>
            <a:ext cx="1335945" cy="307777"/>
          </a:xfrm>
          <a:prstGeom prst="rect">
            <a:avLst/>
          </a:prstGeom>
          <a:noFill/>
        </p:spPr>
        <p:txBody>
          <a:bodyPr wrap="square" rtlCol="0">
            <a:spAutoFit/>
          </a:bodyPr>
          <a:lstStyle/>
          <a:p>
            <a:pPr algn="ctr" fontAlgn="base">
              <a:spcBef>
                <a:spcPct val="0"/>
              </a:spcBef>
              <a:spcAft>
                <a:spcPct val="0"/>
              </a:spcAft>
              <a:defRPr/>
            </a:pPr>
            <a:r>
              <a:rPr lang="en-GB" sz="1400" dirty="0" err="1">
                <a:solidFill>
                  <a:prstClr val="black"/>
                </a:solidFill>
                <a:latin typeface="Century Gothic" panose="020B0502020202020204" pitchFamily="34" charset="0"/>
                <a:cs typeface="Calibri" panose="020F0502020204030204" pitchFamily="34" charset="0"/>
              </a:rPr>
              <a:t>sympathique</a:t>
            </a:r>
            <a:endParaRPr lang="en-GB" sz="1200" strike="sngStrike" dirty="0">
              <a:solidFill>
                <a:prstClr val="black"/>
              </a:solidFill>
              <a:latin typeface="Century Gothic" panose="020B050202020202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9593D5C0-60EE-BA49-AE0F-9510193170EC}"/>
              </a:ext>
            </a:extLst>
          </p:cNvPr>
          <p:cNvSpPr txBox="1"/>
          <p:nvPr/>
        </p:nvSpPr>
        <p:spPr>
          <a:xfrm rot="10800000" flipV="1">
            <a:off x="3364488" y="8369512"/>
            <a:ext cx="1359346"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méthode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3E93C572-0C20-164B-827A-8E31854AF559}"/>
              </a:ext>
            </a:extLst>
          </p:cNvPr>
          <p:cNvSpPr txBox="1"/>
          <p:nvPr/>
        </p:nvSpPr>
        <p:spPr>
          <a:xfrm rot="10800000" flipV="1">
            <a:off x="4647005" y="8384901"/>
            <a:ext cx="962122"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maths</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F134C7EC-1758-F046-86A4-5CEA0EAB62E5}"/>
              </a:ext>
            </a:extLst>
          </p:cNvPr>
          <p:cNvSpPr txBox="1"/>
          <p:nvPr/>
        </p:nvSpPr>
        <p:spPr>
          <a:xfrm rot="10800000" flipV="1">
            <a:off x="5532298" y="8429450"/>
            <a:ext cx="1295547" cy="307777"/>
          </a:xfrm>
          <a:prstGeom prst="rect">
            <a:avLst/>
          </a:prstGeom>
          <a:noFill/>
        </p:spPr>
        <p:txBody>
          <a:bodyPr wrap="square" rtlCol="0">
            <a:spAutoFit/>
          </a:bodyPr>
          <a:lstStyle/>
          <a:p>
            <a:pPr algn="ctr" fontAlgn="base">
              <a:spcBef>
                <a:spcPct val="0"/>
              </a:spcBef>
              <a:spcAft>
                <a:spcPct val="0"/>
              </a:spcAft>
            </a:pPr>
            <a:r>
              <a:rPr lang="en-GB" sz="1400" dirty="0" err="1">
                <a:solidFill>
                  <a:prstClr val="black"/>
                </a:solidFill>
                <a:latin typeface="Century Gothic" panose="020B0502020202020204" pitchFamily="34" charset="0"/>
                <a:cs typeface="Calibri" panose="020F0502020204030204" pitchFamily="34" charset="0"/>
              </a:rPr>
              <a:t>bibliothèque</a:t>
            </a:r>
            <a:endParaRPr lang="en-GB" sz="2000" dirty="0">
              <a:solidFill>
                <a:prstClr val="black"/>
              </a:solidFill>
              <a:latin typeface="Century Gothic" panose="020B0502020202020204" pitchFamily="34" charset="0"/>
              <a:cs typeface="Calibri" panose="020F0502020204030204" pitchFamily="34" charset="0"/>
            </a:endParaRPr>
          </a:p>
        </p:txBody>
      </p:sp>
      <p:sp>
        <p:nvSpPr>
          <p:cNvPr id="93" name="Rectangle 92">
            <a:extLst>
              <a:ext uri="{FF2B5EF4-FFF2-40B4-BE49-F238E27FC236}">
                <a16:creationId xmlns:a16="http://schemas.microsoft.com/office/drawing/2014/main" id="{B74F11D5-729C-DD4A-9439-AF83D48B7549}"/>
              </a:ext>
            </a:extLst>
          </p:cNvPr>
          <p:cNvSpPr/>
          <p:nvPr/>
        </p:nvSpPr>
        <p:spPr>
          <a:xfrm>
            <a:off x="2264294" y="7810954"/>
            <a:ext cx="889988"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[nice]</a:t>
            </a:r>
          </a:p>
        </p:txBody>
      </p:sp>
      <p:sp>
        <p:nvSpPr>
          <p:cNvPr id="94" name="Rectangle 93">
            <a:extLst>
              <a:ext uri="{FF2B5EF4-FFF2-40B4-BE49-F238E27FC236}">
                <a16:creationId xmlns:a16="http://schemas.microsoft.com/office/drawing/2014/main" id="{0A70FE54-9BCA-E44C-B56F-F61E331C049D}"/>
              </a:ext>
            </a:extLst>
          </p:cNvPr>
          <p:cNvSpPr/>
          <p:nvPr/>
        </p:nvSpPr>
        <p:spPr>
          <a:xfrm>
            <a:off x="3216351" y="7810954"/>
            <a:ext cx="1316386"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[method]</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98" name="Picture 97" descr="masks for theatre">
            <a:extLst>
              <a:ext uri="{FF2B5EF4-FFF2-40B4-BE49-F238E27FC236}">
                <a16:creationId xmlns:a16="http://schemas.microsoft.com/office/drawing/2014/main" id="{F273344A-25B1-5C4F-9A20-69F64340754B}"/>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283932" y="7731708"/>
            <a:ext cx="681696" cy="615656"/>
          </a:xfrm>
          <a:prstGeom prst="rect">
            <a:avLst/>
          </a:prstGeom>
        </p:spPr>
      </p:pic>
      <p:pic>
        <p:nvPicPr>
          <p:cNvPr id="99" name="Picture 8" descr="slate with addition sum and apple">
            <a:extLst>
              <a:ext uri="{FF2B5EF4-FFF2-40B4-BE49-F238E27FC236}">
                <a16:creationId xmlns:a16="http://schemas.microsoft.com/office/drawing/2014/main" id="{F07FE21B-A5B9-AD4F-B622-B8388F9901E8}"/>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73183" y="7598770"/>
            <a:ext cx="681697" cy="838795"/>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99" descr="library with building and books">
            <a:extLst>
              <a:ext uri="{FF2B5EF4-FFF2-40B4-BE49-F238E27FC236}">
                <a16:creationId xmlns:a16="http://schemas.microsoft.com/office/drawing/2014/main" id="{07D24B50-A51A-B149-A6A3-6770258C4D0D}"/>
              </a:ext>
            </a:extLst>
          </p:cNvPr>
          <p:cNvGrpSpPr/>
          <p:nvPr/>
        </p:nvGrpSpPr>
        <p:grpSpPr>
          <a:xfrm>
            <a:off x="5645772" y="7608197"/>
            <a:ext cx="935372" cy="788949"/>
            <a:chOff x="8438093" y="1328787"/>
            <a:chExt cx="2549453" cy="1559776"/>
          </a:xfrm>
        </p:grpSpPr>
        <p:pic>
          <p:nvPicPr>
            <p:cNvPr id="101" name="Picture 2">
              <a:extLst>
                <a:ext uri="{FF2B5EF4-FFF2-40B4-BE49-F238E27FC236}">
                  <a16:creationId xmlns:a16="http://schemas.microsoft.com/office/drawing/2014/main" id="{332D1A4B-EEF5-2D47-8281-D8C64C1C1C2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011088" y="1328787"/>
              <a:ext cx="1976458" cy="147009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Stack Of Books Clip Art">
              <a:extLst>
                <a:ext uri="{FF2B5EF4-FFF2-40B4-BE49-F238E27FC236}">
                  <a16:creationId xmlns:a16="http://schemas.microsoft.com/office/drawing/2014/main" id="{3DD4380E-6571-EA43-8FD7-562074961B7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438093" y="1828935"/>
              <a:ext cx="903696" cy="10596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descr="Picture of a cup of tea for SSC th">
            <a:extLst>
              <a:ext uri="{FF2B5EF4-FFF2-40B4-BE49-F238E27FC236}">
                <a16:creationId xmlns:a16="http://schemas.microsoft.com/office/drawing/2014/main" id="{979FA133-00C3-6E46-9E03-2189E658A7A5}"/>
              </a:ext>
            </a:extLst>
          </p:cNvPr>
          <p:cNvGrpSpPr/>
          <p:nvPr/>
        </p:nvGrpSpPr>
        <p:grpSpPr>
          <a:xfrm>
            <a:off x="128257" y="7734874"/>
            <a:ext cx="972000" cy="914032"/>
            <a:chOff x="139342" y="6781154"/>
            <a:chExt cx="972000" cy="914032"/>
          </a:xfrm>
        </p:grpSpPr>
        <p:sp>
          <p:nvSpPr>
            <p:cNvPr id="146" name="Rectangle 145">
              <a:extLst>
                <a:ext uri="{FF2B5EF4-FFF2-40B4-BE49-F238E27FC236}">
                  <a16:creationId xmlns:a16="http://schemas.microsoft.com/office/drawing/2014/main" id="{1F648784-8081-4440-9794-62847CB7B2FD}"/>
                </a:ext>
              </a:extLst>
            </p:cNvPr>
            <p:cNvSpPr/>
            <p:nvPr/>
          </p:nvSpPr>
          <p:spPr>
            <a:xfrm>
              <a:off x="139342" y="6781154"/>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TextBox 146">
              <a:extLst>
                <a:ext uri="{FF2B5EF4-FFF2-40B4-BE49-F238E27FC236}">
                  <a16:creationId xmlns:a16="http://schemas.microsoft.com/office/drawing/2014/main" id="{0C5A0C96-2468-AE44-B3AC-492F1FC7CFD9}"/>
                </a:ext>
              </a:extLst>
            </p:cNvPr>
            <p:cNvSpPr txBox="1"/>
            <p:nvPr/>
          </p:nvSpPr>
          <p:spPr>
            <a:xfrm>
              <a:off x="170271" y="6796124"/>
              <a:ext cx="139462" cy="184666"/>
            </a:xfrm>
            <a:prstGeom prst="rect">
              <a:avLst/>
            </a:prstGeom>
            <a:noFill/>
          </p:spPr>
          <p:txBody>
            <a:bodyPr wrap="none" lIns="0" tIns="0" rIns="0" bIns="0" rtlCol="0">
              <a:spAutoFit/>
            </a:bodyPr>
            <a:lstStyle/>
            <a:p>
              <a:r>
                <a:rPr lang="en-US" sz="1200" b="1" dirty="0" err="1">
                  <a:solidFill>
                    <a:srgbClr val="104F76"/>
                  </a:solidFill>
                  <a:latin typeface="Century Gothic" panose="020B0502020202020204" pitchFamily="34" charset="0"/>
                </a:rPr>
                <a:t>th</a:t>
              </a:r>
              <a:endParaRPr lang="en-US" sz="1200" b="1" dirty="0">
                <a:solidFill>
                  <a:srgbClr val="104F76"/>
                </a:solidFill>
                <a:latin typeface="Century Gothic" panose="020B0502020202020204" pitchFamily="34" charset="0"/>
              </a:endParaRPr>
            </a:p>
          </p:txBody>
        </p:sp>
        <p:sp>
          <p:nvSpPr>
            <p:cNvPr id="148" name="TextBox 147">
              <a:extLst>
                <a:ext uri="{FF2B5EF4-FFF2-40B4-BE49-F238E27FC236}">
                  <a16:creationId xmlns:a16="http://schemas.microsoft.com/office/drawing/2014/main" id="{B28DD62C-2E02-3E4E-97E6-0369AF886CC9}"/>
                </a:ext>
              </a:extLst>
            </p:cNvPr>
            <p:cNvSpPr txBox="1"/>
            <p:nvPr/>
          </p:nvSpPr>
          <p:spPr>
            <a:xfrm>
              <a:off x="154396" y="7492198"/>
              <a:ext cx="944585" cy="184666"/>
            </a:xfrm>
            <a:prstGeom prst="rect">
              <a:avLst/>
            </a:prstGeom>
            <a:noFill/>
          </p:spPr>
          <p:txBody>
            <a:bodyPr wrap="square" lIns="0" tIns="0" rIns="0" bIns="0" rtlCol="0">
              <a:spAutoFit/>
            </a:bodyPr>
            <a:lstStyle/>
            <a:p>
              <a:pPr lvl="0" algn="ctr">
                <a:defRPr/>
              </a:pPr>
              <a:r>
                <a:rPr lang="en-GB" sz="1200" b="1" dirty="0" err="1">
                  <a:solidFill>
                    <a:srgbClr val="EE6000"/>
                  </a:solidFill>
                  <a:latin typeface="Century Gothic" panose="020B0502020202020204" pitchFamily="34" charset="0"/>
                  <a:cs typeface="Calibri" panose="020F0502020204030204" pitchFamily="34" charset="0"/>
                </a:rPr>
                <a:t>th</a:t>
              </a:r>
              <a:r>
                <a:rPr lang="en-GB" sz="1200" dirty="0" err="1">
                  <a:solidFill>
                    <a:srgbClr val="115076"/>
                  </a:solidFill>
                  <a:latin typeface="Century Gothic" panose="020B0502020202020204" pitchFamily="34" charset="0"/>
                  <a:cs typeface="Calibri" panose="020F0502020204030204" pitchFamily="34" charset="0"/>
                </a:rPr>
                <a:t>é</a:t>
              </a:r>
              <a:endParaRPr lang="en-GB" sz="1200" dirty="0">
                <a:solidFill>
                  <a:srgbClr val="115076"/>
                </a:solidFill>
                <a:latin typeface="Century Gothic" panose="020B0502020202020204" pitchFamily="34" charset="0"/>
                <a:cs typeface="Calibri" panose="020F0502020204030204" pitchFamily="34" charset="0"/>
              </a:endParaRPr>
            </a:p>
          </p:txBody>
        </p:sp>
        <p:pic>
          <p:nvPicPr>
            <p:cNvPr id="150" name="Picture 2" descr="tea">
              <a:extLst>
                <a:ext uri="{FF2B5EF4-FFF2-40B4-BE49-F238E27FC236}">
                  <a16:creationId xmlns:a16="http://schemas.microsoft.com/office/drawing/2014/main" id="{00434B61-74EF-DA43-9C54-0AC4A3367E9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304790" y="6915869"/>
              <a:ext cx="643321" cy="54048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Rectangle 107" descr="the number 9">
            <a:extLst>
              <a:ext uri="{FF2B5EF4-FFF2-40B4-BE49-F238E27FC236}">
                <a16:creationId xmlns:a16="http://schemas.microsoft.com/office/drawing/2014/main" id="{EE27C31B-4EFF-4BD4-A4AF-C53412024884}"/>
              </a:ext>
            </a:extLst>
          </p:cNvPr>
          <p:cNvSpPr/>
          <p:nvPr/>
        </p:nvSpPr>
        <p:spPr>
          <a:xfrm>
            <a:off x="5790582" y="903831"/>
            <a:ext cx="698358"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rPr>
              <a:t>9</a:t>
            </a:r>
            <a:endParaRPr kumimoji="0" lang="en-US" sz="19900" b="0" i="0" u="none" strike="noStrike" kern="1200" cap="none" spc="0" normalizeH="0" baseline="0" noProof="0" dirty="0">
              <a:ln w="0"/>
              <a:solidFill>
                <a:srgbClr val="5B9BD5">
                  <a:lumMod val="50000"/>
                </a:srgbClr>
              </a:solidFill>
              <a:effectLst>
                <a:reflection blurRad="6350" stA="53000" endA="300" endPos="35500" dir="5400000" sy="-90000" algn="bl" rotWithShape="0"/>
              </a:effectLst>
              <a:uLnTx/>
              <a:uFillTx/>
              <a:latin typeface="Tw Cen MT" panose="020B0602020104020603"/>
              <a:ea typeface="+mn-ea"/>
              <a:cs typeface="+mn-cs"/>
            </a:endParaRPr>
          </a:p>
        </p:txBody>
      </p:sp>
      <p:sp>
        <p:nvSpPr>
          <p:cNvPr id="22" name="TextBox 21"/>
          <p:cNvSpPr txBox="1"/>
          <p:nvPr/>
        </p:nvSpPr>
        <p:spPr>
          <a:xfrm rot="10800000" flipV="1">
            <a:off x="1240465" y="1756395"/>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acteur</a:t>
            </a:r>
            <a:endParaRPr lang="en-GB" sz="2000" dirty="0">
              <a:solidFill>
                <a:prstClr val="black"/>
              </a:solidFill>
              <a:latin typeface="Century Gothic" panose="020B0502020202020204" pitchFamily="34" charset="0"/>
              <a:cs typeface="Calibri" panose="020F0502020204030204" pitchFamily="34" charset="0"/>
            </a:endParaRPr>
          </a:p>
        </p:txBody>
      </p:sp>
      <p:sp>
        <p:nvSpPr>
          <p:cNvPr id="23" name="TextBox 22"/>
          <p:cNvSpPr txBox="1"/>
          <p:nvPr/>
        </p:nvSpPr>
        <p:spPr>
          <a:xfrm rot="10800000" flipV="1">
            <a:off x="2270749" y="1756395"/>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jeune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24" name="TextBox 23"/>
          <p:cNvSpPr txBox="1"/>
          <p:nvPr/>
        </p:nvSpPr>
        <p:spPr>
          <a:xfrm rot="10800000" flipV="1">
            <a:off x="3378437" y="1756395"/>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erreur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25" name="TextBox 24"/>
          <p:cNvSpPr txBox="1"/>
          <p:nvPr/>
        </p:nvSpPr>
        <p:spPr>
          <a:xfrm rot="10800000" flipV="1">
            <a:off x="4474466" y="1756395"/>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s</a:t>
            </a:r>
            <a:r>
              <a:rPr lang="en-GB" sz="2000" dirty="0" err="1">
                <a:solidFill>
                  <a:prstClr val="black"/>
                </a:solidFill>
                <a:latin typeface="Century Gothic" panose="020B0502020202020204" pitchFamily="34" charset="0"/>
                <a:cs typeface="Arial" panose="020B0604020202020204" pitchFamily="34" charset="0"/>
              </a:rPr>
              <a:t>œ</a:t>
            </a:r>
            <a:r>
              <a:rPr lang="en-GB" sz="2000" dirty="0" err="1">
                <a:solidFill>
                  <a:prstClr val="black"/>
                </a:solidFill>
                <a:latin typeface="Century Gothic" panose="020B0502020202020204" pitchFamily="34" charset="0"/>
                <a:cs typeface="Calibri" panose="020F0502020204030204" pitchFamily="34" charset="0"/>
              </a:rPr>
              <a:t>ur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26" name="TextBox 25"/>
          <p:cNvSpPr txBox="1"/>
          <p:nvPr/>
        </p:nvSpPr>
        <p:spPr>
          <a:xfrm rot="10800000" flipV="1">
            <a:off x="5558837" y="1756395"/>
            <a:ext cx="1173434" cy="400110"/>
          </a:xfrm>
          <a:prstGeom prst="rect">
            <a:avLst/>
          </a:prstGeom>
          <a:noFill/>
        </p:spPr>
        <p:txBody>
          <a:bodyPr wrap="square" rtlCol="0">
            <a:spAutoFit/>
          </a:bodyPr>
          <a:lstStyle/>
          <a:p>
            <a:pPr algn="ctr" fontAlgn="base">
              <a:spcBef>
                <a:spcPct val="0"/>
              </a:spcBef>
              <a:spcAft>
                <a:spcPct val="0"/>
              </a:spcAft>
            </a:pPr>
            <a:r>
              <a:rPr lang="en-GB" sz="2000" dirty="0" err="1">
                <a:solidFill>
                  <a:prstClr val="black"/>
                </a:solidFill>
                <a:latin typeface="Century Gothic" panose="020B0502020202020204" pitchFamily="34" charset="0"/>
                <a:cs typeface="Calibri" panose="020F0502020204030204" pitchFamily="34" charset="0"/>
              </a:rPr>
              <a:t>neuf</a:t>
            </a:r>
            <a:endParaRPr lang="en-GB" sz="2000" dirty="0">
              <a:solidFill>
                <a:prstClr val="black"/>
              </a:solidFill>
              <a:latin typeface="Century Gothic" panose="020B0502020202020204" pitchFamily="34" charset="0"/>
              <a:cs typeface="Calibri" panose="020F0502020204030204" pitchFamily="34" charset="0"/>
            </a:endParaRPr>
          </a:p>
        </p:txBody>
      </p:sp>
      <p:sp>
        <p:nvSpPr>
          <p:cNvPr id="30" name="Rectangle 29"/>
          <p:cNvSpPr/>
          <p:nvPr/>
        </p:nvSpPr>
        <p:spPr>
          <a:xfrm>
            <a:off x="4590275" y="1243773"/>
            <a:ext cx="955711"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[sister]</a:t>
            </a:r>
            <a:endParaRPr lang="en-GB" sz="4000" b="1" dirty="0">
              <a:solidFill>
                <a:prstClr val="black"/>
              </a:solidFill>
              <a:latin typeface="Century Gothic" panose="020B0502020202020204" pitchFamily="34" charset="0"/>
              <a:cs typeface="Calibri" panose="020F0502020204030204" pitchFamily="34" charset="0"/>
            </a:endParaRPr>
          </a:p>
        </p:txBody>
      </p:sp>
      <p:sp>
        <p:nvSpPr>
          <p:cNvPr id="110" name="Rectangle 109">
            <a:extLst>
              <a:ext uri="{FF2B5EF4-FFF2-40B4-BE49-F238E27FC236}">
                <a16:creationId xmlns:a16="http://schemas.microsoft.com/office/drawing/2014/main" id="{5420A049-6BAF-435D-A037-EDD178FB7472}"/>
              </a:ext>
            </a:extLst>
          </p:cNvPr>
          <p:cNvSpPr/>
          <p:nvPr/>
        </p:nvSpPr>
        <p:spPr>
          <a:xfrm>
            <a:off x="3352241" y="1243773"/>
            <a:ext cx="1321196"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[mistake]</a:t>
            </a:r>
            <a:endParaRPr lang="en-GB" sz="4000" b="1" dirty="0">
              <a:solidFill>
                <a:prstClr val="black"/>
              </a:solidFill>
              <a:latin typeface="Century Gothic" panose="020B0502020202020204" pitchFamily="34" charset="0"/>
              <a:cs typeface="Calibri" panose="020F0502020204030204" pitchFamily="34" charset="0"/>
            </a:endParaRPr>
          </a:p>
        </p:txBody>
      </p:sp>
      <p:sp>
        <p:nvSpPr>
          <p:cNvPr id="112" name="Rectangle 111">
            <a:extLst>
              <a:ext uri="{FF2B5EF4-FFF2-40B4-BE49-F238E27FC236}">
                <a16:creationId xmlns:a16="http://schemas.microsoft.com/office/drawing/2014/main" id="{99401B21-0198-4FF6-9F90-04A6033CAE46}"/>
              </a:ext>
            </a:extLst>
          </p:cNvPr>
          <p:cNvSpPr/>
          <p:nvPr/>
        </p:nvSpPr>
        <p:spPr>
          <a:xfrm>
            <a:off x="2288008" y="1243946"/>
            <a:ext cx="1138453"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[young]</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13" name="Picture 112" descr="masks for theatre">
            <a:extLst>
              <a:ext uri="{FF2B5EF4-FFF2-40B4-BE49-F238E27FC236}">
                <a16:creationId xmlns:a16="http://schemas.microsoft.com/office/drawing/2014/main" id="{52F44743-D8B0-497C-96C1-9E81D4E4B6EF}"/>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447641" y="1182667"/>
            <a:ext cx="681696" cy="615656"/>
          </a:xfrm>
          <a:prstGeom prst="rect">
            <a:avLst/>
          </a:prstGeom>
        </p:spPr>
      </p:pic>
      <p:grpSp>
        <p:nvGrpSpPr>
          <p:cNvPr id="4" name="Group 3" descr="Picture of a heart for SSC open eu/oeu">
            <a:extLst>
              <a:ext uri="{FF2B5EF4-FFF2-40B4-BE49-F238E27FC236}">
                <a16:creationId xmlns:a16="http://schemas.microsoft.com/office/drawing/2014/main" id="{7CE9249F-25A3-8F4E-86DC-8533E7312270}"/>
              </a:ext>
            </a:extLst>
          </p:cNvPr>
          <p:cNvGrpSpPr/>
          <p:nvPr/>
        </p:nvGrpSpPr>
        <p:grpSpPr>
          <a:xfrm>
            <a:off x="128257" y="1212570"/>
            <a:ext cx="972000" cy="914032"/>
            <a:chOff x="142865" y="1246847"/>
            <a:chExt cx="972000" cy="914032"/>
          </a:xfrm>
        </p:grpSpPr>
        <p:sp>
          <p:nvSpPr>
            <p:cNvPr id="104" name="Rectangle 103">
              <a:extLst>
                <a:ext uri="{FF2B5EF4-FFF2-40B4-BE49-F238E27FC236}">
                  <a16:creationId xmlns:a16="http://schemas.microsoft.com/office/drawing/2014/main" id="{12054834-87A5-3245-858A-4A4A518A2C2E}"/>
                </a:ext>
              </a:extLst>
            </p:cNvPr>
            <p:cNvSpPr/>
            <p:nvPr/>
          </p:nvSpPr>
          <p:spPr>
            <a:xfrm>
              <a:off x="142865" y="1246847"/>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TextBox 104">
              <a:extLst>
                <a:ext uri="{FF2B5EF4-FFF2-40B4-BE49-F238E27FC236}">
                  <a16:creationId xmlns:a16="http://schemas.microsoft.com/office/drawing/2014/main" id="{01CC03E1-1884-F84C-B7DD-D00424DD1ABE}"/>
                </a:ext>
              </a:extLst>
            </p:cNvPr>
            <p:cNvSpPr txBox="1"/>
            <p:nvPr/>
          </p:nvSpPr>
          <p:spPr>
            <a:xfrm>
              <a:off x="173794" y="1261817"/>
              <a:ext cx="835165" cy="161583"/>
            </a:xfrm>
            <a:prstGeom prst="rect">
              <a:avLst/>
            </a:prstGeom>
            <a:noFill/>
          </p:spPr>
          <p:txBody>
            <a:bodyPr wrap="none" lIns="0" tIns="0" rIns="0" bIns="0" rtlCol="0">
              <a:spAutoFit/>
            </a:bodyPr>
            <a:lstStyle/>
            <a:p>
              <a:r>
                <a:rPr lang="en-US" sz="1050" b="1" dirty="0">
                  <a:solidFill>
                    <a:srgbClr val="104F76"/>
                  </a:solidFill>
                  <a:latin typeface="Century Gothic" panose="020B0502020202020204" pitchFamily="34" charset="0"/>
                </a:rPr>
                <a:t>open </a:t>
              </a:r>
              <a:r>
                <a:rPr lang="en-US" sz="1050" b="1" dirty="0" err="1">
                  <a:solidFill>
                    <a:srgbClr val="104F76"/>
                  </a:solidFill>
                  <a:latin typeface="Century Gothic" panose="020B0502020202020204" pitchFamily="34" charset="0"/>
                </a:rPr>
                <a:t>eu</a:t>
              </a:r>
              <a:r>
                <a:rPr lang="en-US" sz="1050" b="1" dirty="0">
                  <a:solidFill>
                    <a:srgbClr val="104F76"/>
                  </a:solidFill>
                  <a:latin typeface="Century Gothic" panose="020B0502020202020204" pitchFamily="34" charset="0"/>
                </a:rPr>
                <a:t>/</a:t>
              </a:r>
              <a:r>
                <a:rPr lang="en-US" sz="1050" b="1" dirty="0" err="1">
                  <a:solidFill>
                    <a:srgbClr val="104F76"/>
                  </a:solidFill>
                  <a:latin typeface="Century Gothic" panose="020B0502020202020204" pitchFamily="34" charset="0"/>
                </a:rPr>
                <a:t>œu</a:t>
              </a:r>
              <a:endParaRPr lang="en-US" sz="1050" b="1" dirty="0">
                <a:solidFill>
                  <a:srgbClr val="104F76"/>
                </a:solidFill>
                <a:latin typeface="Century Gothic" panose="020B0502020202020204" pitchFamily="34" charset="0"/>
              </a:endParaRPr>
            </a:p>
          </p:txBody>
        </p:sp>
        <p:sp>
          <p:nvSpPr>
            <p:cNvPr id="106" name="TextBox 105">
              <a:extLst>
                <a:ext uri="{FF2B5EF4-FFF2-40B4-BE49-F238E27FC236}">
                  <a16:creationId xmlns:a16="http://schemas.microsoft.com/office/drawing/2014/main" id="{1F52E9D1-A5AB-8245-B45A-1904BB317522}"/>
                </a:ext>
              </a:extLst>
            </p:cNvPr>
            <p:cNvSpPr txBox="1"/>
            <p:nvPr/>
          </p:nvSpPr>
          <p:spPr>
            <a:xfrm>
              <a:off x="157919" y="1957891"/>
              <a:ext cx="944585" cy="184666"/>
            </a:xfrm>
            <a:prstGeom prst="rect">
              <a:avLst/>
            </a:prstGeom>
            <a:noFill/>
          </p:spPr>
          <p:txBody>
            <a:bodyPr wrap="square" lIns="0" tIns="0" rIns="0" bIns="0" rtlCol="0">
              <a:spAutoFit/>
            </a:bodyPr>
            <a:lstStyle/>
            <a:p>
              <a:pPr lvl="0" algn="ctr">
                <a:defRPr/>
              </a:pPr>
              <a:r>
                <a:rPr lang="en-GB" sz="1200" dirty="0" err="1">
                  <a:solidFill>
                    <a:srgbClr val="115076"/>
                  </a:solidFill>
                  <a:latin typeface="Century Gothic" panose="020B0502020202020204" pitchFamily="34" charset="0"/>
                  <a:cs typeface="Calibri" panose="020F0502020204030204" pitchFamily="34" charset="0"/>
                </a:rPr>
                <a:t>c</a:t>
              </a:r>
              <a:r>
                <a:rPr lang="en-GB" sz="1200" b="1" dirty="0" err="1">
                  <a:solidFill>
                    <a:srgbClr val="E65D00"/>
                  </a:solidFill>
                  <a:latin typeface="Century Gothic" panose="020B0502020202020204" pitchFamily="34" charset="0"/>
                  <a:cs typeface="Calibri" panose="020F0502020204030204" pitchFamily="34" charset="0"/>
                </a:rPr>
                <a:t>œ</a:t>
              </a:r>
              <a:r>
                <a:rPr lang="en-GB" sz="1200" b="1" dirty="0" err="1">
                  <a:solidFill>
                    <a:srgbClr val="EE6000"/>
                  </a:solidFill>
                  <a:latin typeface="Century Gothic" panose="020B0502020202020204" pitchFamily="34" charset="0"/>
                  <a:cs typeface="Calibri" panose="020F0502020204030204" pitchFamily="34" charset="0"/>
                </a:rPr>
                <a:t>u</a:t>
              </a:r>
              <a:r>
                <a:rPr lang="en-GB" sz="1200" dirty="0" err="1">
                  <a:solidFill>
                    <a:srgbClr val="115076"/>
                  </a:solidFill>
                  <a:latin typeface="Century Gothic" panose="020B0502020202020204" pitchFamily="34" charset="0"/>
                  <a:cs typeface="Calibri" panose="020F0502020204030204" pitchFamily="34" charset="0"/>
                </a:rPr>
                <a:t>r</a:t>
              </a:r>
              <a:endParaRPr lang="en-GB" sz="1200" dirty="0">
                <a:solidFill>
                  <a:srgbClr val="E65D00"/>
                </a:solidFill>
                <a:latin typeface="Century Gothic" panose="020B0502020202020204" pitchFamily="34" charset="0"/>
                <a:cs typeface="Calibri" panose="020F0502020204030204" pitchFamily="34" charset="0"/>
              </a:endParaRPr>
            </a:p>
          </p:txBody>
        </p:sp>
        <p:pic>
          <p:nvPicPr>
            <p:cNvPr id="109" name="Picture 108" descr="heart">
              <a:extLst>
                <a:ext uri="{FF2B5EF4-FFF2-40B4-BE49-F238E27FC236}">
                  <a16:creationId xmlns:a16="http://schemas.microsoft.com/office/drawing/2014/main" id="{F393AE31-163B-8941-95DA-7C92AF47EAD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59911" y="1478374"/>
              <a:ext cx="536545" cy="487153"/>
            </a:xfrm>
            <a:prstGeom prst="rect">
              <a:avLst/>
            </a:prstGeom>
          </p:spPr>
        </p:pic>
      </p:grpSp>
    </p:spTree>
    <p:extLst>
      <p:ext uri="{BB962C8B-B14F-4D97-AF65-F5344CB8AC3E}">
        <p14:creationId xmlns:p14="http://schemas.microsoft.com/office/powerpoint/2010/main" val="246826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00" y="118632"/>
            <a:ext cx="6526682" cy="584775"/>
          </a:xfrm>
          <a:prstGeom prst="rect">
            <a:avLst/>
          </a:prstGeom>
        </p:spPr>
        <p:txBody>
          <a:bodyPr wrap="square">
            <a:spAutoFit/>
          </a:bodyPr>
          <a:lstStyle/>
          <a:p>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will sometimes learn these SSC in pairs. </a:t>
            </a:r>
            <a:b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helps you to distinguish between two very similar sounds.</a:t>
            </a:r>
            <a:endParaRPr lang="en-GB" sz="1600" dirty="0">
              <a:solidFill>
                <a:prstClr val="black"/>
              </a:solidFill>
              <a:latin typeface="Century Gothic" panose="020B0502020202020204" pitchFamily="34" charset="0"/>
            </a:endParaRPr>
          </a:p>
        </p:txBody>
      </p:sp>
      <p:sp>
        <p:nvSpPr>
          <p:cNvPr id="72"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ltLang="en-US" sz="1600" b="1" dirty="0">
                <a:solidFill>
                  <a:prstClr val="black"/>
                </a:solidFill>
                <a:latin typeface="Century Gothic" panose="020B0502020202020204" pitchFamily="34" charset="0"/>
              </a:rPr>
              <a:t>5</a:t>
            </a:r>
          </a:p>
        </p:txBody>
      </p:sp>
      <p:sp>
        <p:nvSpPr>
          <p:cNvPr id="74" name="Rectangle 73" descr="Picture of a leaf [feuille] for SSC euill/euil">
            <a:extLst>
              <a:ext uri="{FF2B5EF4-FFF2-40B4-BE49-F238E27FC236}">
                <a16:creationId xmlns:a16="http://schemas.microsoft.com/office/drawing/2014/main" id="{2D9A2DE1-3EDF-3447-81FA-1CD6FF2B6B9E}"/>
              </a:ext>
            </a:extLst>
          </p:cNvPr>
          <p:cNvSpPr/>
          <p:nvPr/>
        </p:nvSpPr>
        <p:spPr>
          <a:xfrm>
            <a:off x="254900" y="4244356"/>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9AA984D-62CE-C34D-91E2-70E4A9A91827}"/>
              </a:ext>
            </a:extLst>
          </p:cNvPr>
          <p:cNvSpPr txBox="1"/>
          <p:nvPr/>
        </p:nvSpPr>
        <p:spPr>
          <a:xfrm>
            <a:off x="269954" y="4259326"/>
            <a:ext cx="828753"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euill</a:t>
            </a:r>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euil</a:t>
            </a:r>
            <a:endParaRPr lang="en-US" sz="1200" b="1" dirty="0">
              <a:solidFill>
                <a:srgbClr val="104F76"/>
              </a:solidFill>
              <a:latin typeface="Century Gothic" panose="020B0502020202020204" pitchFamily="34" charset="0"/>
            </a:endParaRPr>
          </a:p>
        </p:txBody>
      </p:sp>
      <p:pic>
        <p:nvPicPr>
          <p:cNvPr id="75" name="Picture 2" descr="tropical leaf">
            <a:extLst>
              <a:ext uri="{FF2B5EF4-FFF2-40B4-BE49-F238E27FC236}">
                <a16:creationId xmlns:a16="http://schemas.microsoft.com/office/drawing/2014/main" id="{B856C84F-9D99-A144-836B-5C88B2E40A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417"/>
          <a:stretch/>
        </p:blipFill>
        <p:spPr bwMode="auto">
          <a:xfrm>
            <a:off x="560533" y="4458962"/>
            <a:ext cx="360733" cy="50688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3A836118-36DD-A347-8A27-29C1434C01B7}"/>
              </a:ext>
            </a:extLst>
          </p:cNvPr>
          <p:cNvSpPr txBox="1"/>
          <p:nvPr/>
        </p:nvSpPr>
        <p:spPr>
          <a:xfrm>
            <a:off x="269954" y="4955400"/>
            <a:ext cx="944585" cy="184666"/>
          </a:xfrm>
          <a:prstGeom prst="rect">
            <a:avLst/>
          </a:prstGeom>
          <a:noFill/>
        </p:spPr>
        <p:txBody>
          <a:bodyPr wrap="square" lIns="0" tIns="0" rIns="0" bIns="0" rtlCol="0">
            <a:spAutoFit/>
          </a:bodyPr>
          <a:lstStyle/>
          <a:p>
            <a:pPr algn="ctr"/>
            <a:r>
              <a:rPr lang="en-US" sz="1200" dirty="0" err="1">
                <a:solidFill>
                  <a:srgbClr val="104F76"/>
                </a:solidFill>
                <a:latin typeface="Century Gothic" panose="020B0502020202020204" pitchFamily="34" charset="0"/>
              </a:rPr>
              <a:t>f</a:t>
            </a:r>
            <a:r>
              <a:rPr lang="en-US" sz="1200" b="1" dirty="0" err="1">
                <a:solidFill>
                  <a:srgbClr val="EE6000"/>
                </a:solidFill>
                <a:latin typeface="Century Gothic" panose="020B0502020202020204" pitchFamily="34" charset="0"/>
              </a:rPr>
              <a:t>euill</a:t>
            </a:r>
            <a:r>
              <a:rPr lang="en-US" sz="1200" dirty="0" err="1">
                <a:solidFill>
                  <a:srgbClr val="104F76"/>
                </a:solidFill>
                <a:latin typeface="Century Gothic" panose="020B0502020202020204" pitchFamily="34" charset="0"/>
              </a:rPr>
              <a:t>e</a:t>
            </a:r>
            <a:endParaRPr lang="en-US" sz="1200" dirty="0">
              <a:solidFill>
                <a:srgbClr val="104F76"/>
              </a:solidFill>
              <a:latin typeface="Century Gothic" panose="020B0502020202020204" pitchFamily="34" charset="0"/>
            </a:endParaRPr>
          </a:p>
        </p:txBody>
      </p:sp>
      <p:sp>
        <p:nvSpPr>
          <p:cNvPr id="77" name="TextBox 76">
            <a:extLst>
              <a:ext uri="{FF2B5EF4-FFF2-40B4-BE49-F238E27FC236}">
                <a16:creationId xmlns:a16="http://schemas.microsoft.com/office/drawing/2014/main" id="{89CFCC13-4F59-384A-977D-5A82FCA9CB42}"/>
              </a:ext>
            </a:extLst>
          </p:cNvPr>
          <p:cNvSpPr txBox="1"/>
          <p:nvPr/>
        </p:nvSpPr>
        <p:spPr>
          <a:xfrm rot="10800000" flipV="1">
            <a:off x="1306334" y="4902102"/>
            <a:ext cx="1019671" cy="369332"/>
          </a:xfrm>
          <a:prstGeom prst="rect">
            <a:avLst/>
          </a:prstGeom>
          <a:noFill/>
        </p:spPr>
        <p:txBody>
          <a:bodyPr wrap="square" rtlCol="0">
            <a:spAutoFit/>
          </a:bodyPr>
          <a:lstStyle/>
          <a:p>
            <a:pPr algn="ctr" fontAlgn="base">
              <a:spcBef>
                <a:spcPct val="0"/>
              </a:spcBef>
              <a:spcAft>
                <a:spcPct val="0"/>
              </a:spcAft>
              <a:defRPr/>
            </a:pPr>
            <a:r>
              <a:rPr lang="en-GB" dirty="0">
                <a:solidFill>
                  <a:prstClr val="black"/>
                </a:solidFill>
                <a:latin typeface="Century Gothic" panose="020B0502020202020204" pitchFamily="34" charset="0"/>
                <a:cs typeface="Calibri" panose="020F0502020204030204" pitchFamily="34" charset="0"/>
              </a:rPr>
              <a:t>fauteuil</a:t>
            </a:r>
          </a:p>
        </p:txBody>
      </p:sp>
      <p:sp>
        <p:nvSpPr>
          <p:cNvPr id="78" name="TextBox 77">
            <a:extLst>
              <a:ext uri="{FF2B5EF4-FFF2-40B4-BE49-F238E27FC236}">
                <a16:creationId xmlns:a16="http://schemas.microsoft.com/office/drawing/2014/main" id="{00B7DDD4-7C20-8547-914D-A797928E6F9B}"/>
              </a:ext>
            </a:extLst>
          </p:cNvPr>
          <p:cNvSpPr txBox="1"/>
          <p:nvPr/>
        </p:nvSpPr>
        <p:spPr>
          <a:xfrm rot="10800000" flipV="1">
            <a:off x="2345375" y="4902102"/>
            <a:ext cx="1019671"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accueil</a:t>
            </a:r>
            <a:endParaRPr lang="en-GB" dirty="0">
              <a:solidFill>
                <a:prstClr val="black"/>
              </a:solidFill>
              <a:latin typeface="Century Gothic" panose="020B050202020202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D115FDB8-4461-C34A-8067-1E090FFB767A}"/>
              </a:ext>
            </a:extLst>
          </p:cNvPr>
          <p:cNvSpPr txBox="1"/>
          <p:nvPr/>
        </p:nvSpPr>
        <p:spPr>
          <a:xfrm rot="10800000" flipV="1">
            <a:off x="3384416" y="4902102"/>
            <a:ext cx="1019671"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œil </a:t>
            </a:r>
          </a:p>
        </p:txBody>
      </p:sp>
      <p:sp>
        <p:nvSpPr>
          <p:cNvPr id="80" name="TextBox 79">
            <a:extLst>
              <a:ext uri="{FF2B5EF4-FFF2-40B4-BE49-F238E27FC236}">
                <a16:creationId xmlns:a16="http://schemas.microsoft.com/office/drawing/2014/main" id="{9C478861-DE1B-E746-8B8D-839C9845841F}"/>
              </a:ext>
            </a:extLst>
          </p:cNvPr>
          <p:cNvSpPr txBox="1"/>
          <p:nvPr/>
        </p:nvSpPr>
        <p:spPr>
          <a:xfrm rot="10800000" flipV="1">
            <a:off x="4423457" y="4902102"/>
            <a:ext cx="1173433"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écureuil </a:t>
            </a:r>
          </a:p>
        </p:txBody>
      </p:sp>
      <p:sp>
        <p:nvSpPr>
          <p:cNvPr id="81" name="TextBox 80">
            <a:extLst>
              <a:ext uri="{FF2B5EF4-FFF2-40B4-BE49-F238E27FC236}">
                <a16:creationId xmlns:a16="http://schemas.microsoft.com/office/drawing/2014/main" id="{B6EE41FD-E9AE-BF42-A7B6-8ADB6B0B5BDD}"/>
              </a:ext>
            </a:extLst>
          </p:cNvPr>
          <p:cNvSpPr txBox="1"/>
          <p:nvPr/>
        </p:nvSpPr>
        <p:spPr>
          <a:xfrm rot="10800000" flipV="1">
            <a:off x="5616258" y="4902102"/>
            <a:ext cx="1173433"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recueillir </a:t>
            </a:r>
          </a:p>
        </p:txBody>
      </p:sp>
      <p:pic>
        <p:nvPicPr>
          <p:cNvPr id="82" name="Picture 2" descr="armchair">
            <a:extLst>
              <a:ext uri="{FF2B5EF4-FFF2-40B4-BE49-F238E27FC236}">
                <a16:creationId xmlns:a16="http://schemas.microsoft.com/office/drawing/2014/main" id="{F06B5B57-E75D-B54F-893D-B07C7EEECB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779" y="4303719"/>
            <a:ext cx="661112" cy="578372"/>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5CAEB245-7492-0F49-BA51-4213333D1B85}"/>
              </a:ext>
            </a:extLst>
          </p:cNvPr>
          <p:cNvSpPr/>
          <p:nvPr/>
        </p:nvSpPr>
        <p:spPr>
          <a:xfrm>
            <a:off x="2244046" y="4446840"/>
            <a:ext cx="1247456" cy="338554"/>
          </a:xfrm>
          <a:prstGeom prst="rect">
            <a:avLst/>
          </a:prstGeom>
        </p:spPr>
        <p:txBody>
          <a:bodyPr wrap="none">
            <a:spAutoFit/>
          </a:bodyPr>
          <a:lstStyle/>
          <a:p>
            <a:pPr algn="ctr" fontAlgn="base">
              <a:spcBef>
                <a:spcPct val="0"/>
              </a:spcBef>
              <a:spcAft>
                <a:spcPct val="0"/>
              </a:spcAft>
            </a:pPr>
            <a:r>
              <a:rPr lang="en-GB" sz="1600" b="1" dirty="0">
                <a:solidFill>
                  <a:prstClr val="black"/>
                </a:solidFill>
                <a:latin typeface="Century Gothic" panose="020B0502020202020204" pitchFamily="34" charset="0"/>
                <a:cs typeface="Calibri" panose="020F0502020204030204" pitchFamily="34" charset="0"/>
              </a:rPr>
              <a:t>[welcome]</a:t>
            </a:r>
          </a:p>
        </p:txBody>
      </p:sp>
      <p:sp>
        <p:nvSpPr>
          <p:cNvPr id="84" name="Rectangle 83">
            <a:extLst>
              <a:ext uri="{FF2B5EF4-FFF2-40B4-BE49-F238E27FC236}">
                <a16:creationId xmlns:a16="http://schemas.microsoft.com/office/drawing/2014/main" id="{D5C50EFC-C77E-E049-A4FC-1DB88B44C5FF}"/>
              </a:ext>
            </a:extLst>
          </p:cNvPr>
          <p:cNvSpPr/>
          <p:nvPr/>
        </p:nvSpPr>
        <p:spPr>
          <a:xfrm>
            <a:off x="5521424" y="4419367"/>
            <a:ext cx="1383712"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 collect]</a:t>
            </a:r>
          </a:p>
        </p:txBody>
      </p:sp>
      <p:pic>
        <p:nvPicPr>
          <p:cNvPr id="85" name="Picture 2" descr="Squirrel">
            <a:extLst>
              <a:ext uri="{FF2B5EF4-FFF2-40B4-BE49-F238E27FC236}">
                <a16:creationId xmlns:a16="http://schemas.microsoft.com/office/drawing/2014/main" id="{6375CDBE-6613-E747-AA34-78A1AE0A2E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8760" y="4131310"/>
            <a:ext cx="808217" cy="8207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green eye">
            <a:extLst>
              <a:ext uri="{FF2B5EF4-FFF2-40B4-BE49-F238E27FC236}">
                <a16:creationId xmlns:a16="http://schemas.microsoft.com/office/drawing/2014/main" id="{28CCB296-5F08-C041-B093-7D778D7B67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8295" y="4343295"/>
            <a:ext cx="937216" cy="59357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descr="Picture of fog [brouillard] for SSC -ouill-/-ouil">
            <a:extLst>
              <a:ext uri="{FF2B5EF4-FFF2-40B4-BE49-F238E27FC236}">
                <a16:creationId xmlns:a16="http://schemas.microsoft.com/office/drawing/2014/main" id="{461D1460-8307-6E40-A4DD-CDC1749D4934}"/>
              </a:ext>
            </a:extLst>
          </p:cNvPr>
          <p:cNvGrpSpPr/>
          <p:nvPr/>
        </p:nvGrpSpPr>
        <p:grpSpPr>
          <a:xfrm>
            <a:off x="254900" y="5408280"/>
            <a:ext cx="972000" cy="914032"/>
            <a:chOff x="254900" y="5357759"/>
            <a:chExt cx="972000" cy="914032"/>
          </a:xfrm>
        </p:grpSpPr>
        <p:sp>
          <p:nvSpPr>
            <p:cNvPr id="87" name="Rectangle 86">
              <a:extLst>
                <a:ext uri="{FF2B5EF4-FFF2-40B4-BE49-F238E27FC236}">
                  <a16:creationId xmlns:a16="http://schemas.microsoft.com/office/drawing/2014/main" id="{65C00936-95AD-8148-9580-ED21C009136D}"/>
                </a:ext>
              </a:extLst>
            </p:cNvPr>
            <p:cNvSpPr/>
            <p:nvPr/>
          </p:nvSpPr>
          <p:spPr>
            <a:xfrm>
              <a:off x="254900" y="5357759"/>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TextBox 87">
              <a:extLst>
                <a:ext uri="{FF2B5EF4-FFF2-40B4-BE49-F238E27FC236}">
                  <a16:creationId xmlns:a16="http://schemas.microsoft.com/office/drawing/2014/main" id="{754325E8-88E4-C945-BCE5-CC677BC8C08F}"/>
                </a:ext>
              </a:extLst>
            </p:cNvPr>
            <p:cNvSpPr txBox="1"/>
            <p:nvPr/>
          </p:nvSpPr>
          <p:spPr>
            <a:xfrm>
              <a:off x="269954" y="5372729"/>
              <a:ext cx="828753"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ouill</a:t>
              </a:r>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ouil</a:t>
              </a:r>
              <a:endParaRPr lang="en-US" sz="1200" b="1" dirty="0">
                <a:solidFill>
                  <a:srgbClr val="104F76"/>
                </a:solidFill>
                <a:latin typeface="Century Gothic" panose="020B0502020202020204" pitchFamily="34" charset="0"/>
              </a:endParaRPr>
            </a:p>
          </p:txBody>
        </p:sp>
        <p:sp>
          <p:nvSpPr>
            <p:cNvPr id="90" name="TextBox 89">
              <a:extLst>
                <a:ext uri="{FF2B5EF4-FFF2-40B4-BE49-F238E27FC236}">
                  <a16:creationId xmlns:a16="http://schemas.microsoft.com/office/drawing/2014/main" id="{416F4189-AE76-D346-99AD-7943FFD758FE}"/>
                </a:ext>
              </a:extLst>
            </p:cNvPr>
            <p:cNvSpPr txBox="1"/>
            <p:nvPr/>
          </p:nvSpPr>
          <p:spPr>
            <a:xfrm>
              <a:off x="269954" y="6068803"/>
              <a:ext cx="944585" cy="184666"/>
            </a:xfrm>
            <a:prstGeom prst="rect">
              <a:avLst/>
            </a:prstGeom>
            <a:noFill/>
          </p:spPr>
          <p:txBody>
            <a:bodyPr wrap="square" lIns="0" tIns="0" rIns="0" bIns="0" rtlCol="0">
              <a:spAutoFit/>
            </a:bodyPr>
            <a:lstStyle/>
            <a:p>
              <a:pPr algn="ctr"/>
              <a:r>
                <a:rPr lang="en-US" sz="1200" dirty="0" err="1">
                  <a:solidFill>
                    <a:srgbClr val="104F76"/>
                  </a:solidFill>
                  <a:latin typeface="Century Gothic" panose="020B0502020202020204" pitchFamily="34" charset="0"/>
                </a:rPr>
                <a:t>br</a:t>
              </a:r>
              <a:r>
                <a:rPr lang="en-US" sz="1200" b="1" dirty="0" err="1">
                  <a:solidFill>
                    <a:srgbClr val="EE6000"/>
                  </a:solidFill>
                  <a:latin typeface="Century Gothic" panose="020B0502020202020204" pitchFamily="34" charset="0"/>
                </a:rPr>
                <a:t>ouill</a:t>
              </a:r>
              <a:r>
                <a:rPr lang="en-US" sz="1200" dirty="0" err="1">
                  <a:solidFill>
                    <a:srgbClr val="104F76"/>
                  </a:solidFill>
                  <a:latin typeface="Century Gothic" panose="020B0502020202020204" pitchFamily="34" charset="0"/>
                </a:rPr>
                <a:t>ard</a:t>
              </a:r>
              <a:endParaRPr lang="en-US" sz="1200" dirty="0">
                <a:solidFill>
                  <a:srgbClr val="104F76"/>
                </a:solidFill>
                <a:latin typeface="Century Gothic" panose="020B0502020202020204" pitchFamily="34" charset="0"/>
              </a:endParaRPr>
            </a:p>
          </p:txBody>
        </p:sp>
        <p:pic>
          <p:nvPicPr>
            <p:cNvPr id="91" name="Picture 90" descr="moon behind fog">
              <a:extLst>
                <a:ext uri="{FF2B5EF4-FFF2-40B4-BE49-F238E27FC236}">
                  <a16:creationId xmlns:a16="http://schemas.microsoft.com/office/drawing/2014/main" id="{33385545-2E16-914D-8B7D-FB25AA8AFB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104" y="5607662"/>
              <a:ext cx="624238" cy="442819"/>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TextBox 91">
            <a:extLst>
              <a:ext uri="{FF2B5EF4-FFF2-40B4-BE49-F238E27FC236}">
                <a16:creationId xmlns:a16="http://schemas.microsoft.com/office/drawing/2014/main" id="{BD770E23-0774-DE44-90B3-075AB374ACB5}"/>
              </a:ext>
            </a:extLst>
          </p:cNvPr>
          <p:cNvSpPr txBox="1"/>
          <p:nvPr/>
        </p:nvSpPr>
        <p:spPr>
          <a:xfrm rot="10800000" flipV="1">
            <a:off x="1306331" y="6026252"/>
            <a:ext cx="1019671"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fouiller</a:t>
            </a:r>
            <a:endParaRPr lang="en-GB" dirty="0">
              <a:solidFill>
                <a:prstClr val="black"/>
              </a:solidFill>
              <a:latin typeface="Century Gothic" panose="020B050202020202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D82FA157-0DCC-D040-8DA2-3C0FB57E80B3}"/>
              </a:ext>
            </a:extLst>
          </p:cNvPr>
          <p:cNvSpPr txBox="1"/>
          <p:nvPr/>
        </p:nvSpPr>
        <p:spPr>
          <a:xfrm rot="10800000" flipV="1">
            <a:off x="2260038" y="6026252"/>
            <a:ext cx="1019671"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mouillé</a:t>
            </a:r>
            <a:endParaRPr lang="en-GB" dirty="0">
              <a:solidFill>
                <a:prstClr val="black"/>
              </a:solidFill>
              <a:latin typeface="Century Gothic" panose="020B0502020202020204" pitchFamily="34" charset="0"/>
              <a:cs typeface="Calibri" panose="020F0502020204030204" pitchFamily="34" charset="0"/>
            </a:endParaRPr>
          </a:p>
        </p:txBody>
      </p:sp>
      <p:sp>
        <p:nvSpPr>
          <p:cNvPr id="94" name="TextBox 93">
            <a:extLst>
              <a:ext uri="{FF2B5EF4-FFF2-40B4-BE49-F238E27FC236}">
                <a16:creationId xmlns:a16="http://schemas.microsoft.com/office/drawing/2014/main" id="{B0F37A28-FB9F-3445-B2FF-7BF8B3D57E02}"/>
              </a:ext>
            </a:extLst>
          </p:cNvPr>
          <p:cNvSpPr txBox="1"/>
          <p:nvPr/>
        </p:nvSpPr>
        <p:spPr>
          <a:xfrm rot="10800000" flipV="1">
            <a:off x="3279706" y="6026252"/>
            <a:ext cx="1086730"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brouiller </a:t>
            </a:r>
          </a:p>
        </p:txBody>
      </p:sp>
      <p:sp>
        <p:nvSpPr>
          <p:cNvPr id="95" name="TextBox 94">
            <a:extLst>
              <a:ext uri="{FF2B5EF4-FFF2-40B4-BE49-F238E27FC236}">
                <a16:creationId xmlns:a16="http://schemas.microsoft.com/office/drawing/2014/main" id="{1BA53F9E-8D39-1245-B63D-B9928CD1977B}"/>
              </a:ext>
            </a:extLst>
          </p:cNvPr>
          <p:cNvSpPr txBox="1"/>
          <p:nvPr/>
        </p:nvSpPr>
        <p:spPr>
          <a:xfrm rot="10800000" flipV="1">
            <a:off x="4299376" y="6026252"/>
            <a:ext cx="1371945"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débrouiller</a:t>
            </a:r>
          </a:p>
        </p:txBody>
      </p:sp>
      <p:sp>
        <p:nvSpPr>
          <p:cNvPr id="96" name="TextBox 95">
            <a:extLst>
              <a:ext uri="{FF2B5EF4-FFF2-40B4-BE49-F238E27FC236}">
                <a16:creationId xmlns:a16="http://schemas.microsoft.com/office/drawing/2014/main" id="{529F3660-573F-9944-921F-1F6F5D670E66}"/>
              </a:ext>
            </a:extLst>
          </p:cNvPr>
          <p:cNvSpPr txBox="1"/>
          <p:nvPr/>
        </p:nvSpPr>
        <p:spPr>
          <a:xfrm rot="10800000" flipV="1">
            <a:off x="5586325" y="6026252"/>
            <a:ext cx="1303030"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grenouille </a:t>
            </a:r>
          </a:p>
        </p:txBody>
      </p:sp>
      <p:pic>
        <p:nvPicPr>
          <p:cNvPr id="97" name="Picture 2" descr="frog">
            <a:extLst>
              <a:ext uri="{FF2B5EF4-FFF2-40B4-BE49-F238E27FC236}">
                <a16:creationId xmlns:a16="http://schemas.microsoft.com/office/drawing/2014/main" id="{339B0F28-4182-6F4D-947D-DD64007D65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77540" y="5385611"/>
            <a:ext cx="767222" cy="69397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animal out in the rain">
            <a:extLst>
              <a:ext uri="{FF2B5EF4-FFF2-40B4-BE49-F238E27FC236}">
                <a16:creationId xmlns:a16="http://schemas.microsoft.com/office/drawing/2014/main" id="{89E16D04-1CE2-E248-990B-D7D4DC3624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1098" y="5335009"/>
            <a:ext cx="558467" cy="558467"/>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FFD9FB81-96AA-D745-9AB1-88742C17D7D0}"/>
              </a:ext>
            </a:extLst>
          </p:cNvPr>
          <p:cNvSpPr/>
          <p:nvPr/>
        </p:nvSpPr>
        <p:spPr>
          <a:xfrm>
            <a:off x="1230791" y="5566260"/>
            <a:ext cx="1202572" cy="276999"/>
          </a:xfrm>
          <a:prstGeom prst="rect">
            <a:avLst/>
          </a:prstGeom>
        </p:spPr>
        <p:txBody>
          <a:bodyPr wrap="none">
            <a:spAutoFit/>
          </a:bodyPr>
          <a:lstStyle/>
          <a:p>
            <a:pPr algn="ctr" fontAlgn="base">
              <a:spcBef>
                <a:spcPct val="0"/>
              </a:spcBef>
              <a:spcAft>
                <a:spcPct val="0"/>
              </a:spcAft>
            </a:pPr>
            <a:r>
              <a:rPr lang="en-GB" sz="1200" b="1" dirty="0">
                <a:solidFill>
                  <a:prstClr val="black"/>
                </a:solidFill>
                <a:latin typeface="Century Gothic" panose="020B0502020202020204" pitchFamily="34" charset="0"/>
                <a:cs typeface="Calibri" panose="020F0502020204030204" pitchFamily="34" charset="0"/>
              </a:rPr>
              <a:t>[to rummage]</a:t>
            </a:r>
          </a:p>
        </p:txBody>
      </p:sp>
      <p:sp>
        <p:nvSpPr>
          <p:cNvPr id="101" name="Rectangle 100">
            <a:extLst>
              <a:ext uri="{FF2B5EF4-FFF2-40B4-BE49-F238E27FC236}">
                <a16:creationId xmlns:a16="http://schemas.microsoft.com/office/drawing/2014/main" id="{BB36754C-C217-AE45-BE48-77F1D7A422F5}"/>
              </a:ext>
            </a:extLst>
          </p:cNvPr>
          <p:cNvSpPr/>
          <p:nvPr/>
        </p:nvSpPr>
        <p:spPr>
          <a:xfrm>
            <a:off x="3227363" y="5566260"/>
            <a:ext cx="1167307" cy="276999"/>
          </a:xfrm>
          <a:prstGeom prst="rect">
            <a:avLst/>
          </a:prstGeom>
        </p:spPr>
        <p:txBody>
          <a:bodyPr wrap="none">
            <a:spAutoFit/>
          </a:bodyPr>
          <a:lstStyle/>
          <a:p>
            <a:pPr algn="ctr" fontAlgn="base">
              <a:spcBef>
                <a:spcPct val="0"/>
              </a:spcBef>
              <a:spcAft>
                <a:spcPct val="0"/>
              </a:spcAft>
            </a:pPr>
            <a:r>
              <a:rPr lang="en-GB" sz="1200" b="1" dirty="0">
                <a:solidFill>
                  <a:prstClr val="black"/>
                </a:solidFill>
                <a:latin typeface="Century Gothic" panose="020B0502020202020204" pitchFamily="34" charset="0"/>
                <a:cs typeface="Calibri" panose="020F0502020204030204" pitchFamily="34" charset="0"/>
              </a:rPr>
              <a:t>[to scramble]</a:t>
            </a:r>
          </a:p>
        </p:txBody>
      </p:sp>
      <p:sp>
        <p:nvSpPr>
          <p:cNvPr id="103" name="Rectangle 102">
            <a:extLst>
              <a:ext uri="{FF2B5EF4-FFF2-40B4-BE49-F238E27FC236}">
                <a16:creationId xmlns:a16="http://schemas.microsoft.com/office/drawing/2014/main" id="{9983C992-9E66-2548-9B15-788F6CE1D5C3}"/>
              </a:ext>
            </a:extLst>
          </p:cNvPr>
          <p:cNvSpPr/>
          <p:nvPr/>
        </p:nvSpPr>
        <p:spPr>
          <a:xfrm>
            <a:off x="4313471" y="5566260"/>
            <a:ext cx="1343637" cy="276999"/>
          </a:xfrm>
          <a:prstGeom prst="rect">
            <a:avLst/>
          </a:prstGeom>
        </p:spPr>
        <p:txBody>
          <a:bodyPr wrap="none">
            <a:spAutoFit/>
          </a:bodyPr>
          <a:lstStyle/>
          <a:p>
            <a:pPr algn="ctr" fontAlgn="base">
              <a:spcBef>
                <a:spcPct val="0"/>
              </a:spcBef>
              <a:spcAft>
                <a:spcPct val="0"/>
              </a:spcAft>
            </a:pPr>
            <a:r>
              <a:rPr lang="en-GB" sz="1200" b="1" dirty="0">
                <a:solidFill>
                  <a:prstClr val="black"/>
                </a:solidFill>
                <a:latin typeface="Century Gothic" panose="020B0502020202020204" pitchFamily="34" charset="0"/>
                <a:cs typeface="Calibri" panose="020F0502020204030204" pitchFamily="34" charset="0"/>
              </a:rPr>
              <a:t>[to disentangle]</a:t>
            </a:r>
          </a:p>
        </p:txBody>
      </p:sp>
      <p:sp>
        <p:nvSpPr>
          <p:cNvPr id="104" name="Rectangle 103">
            <a:extLst>
              <a:ext uri="{FF2B5EF4-FFF2-40B4-BE49-F238E27FC236}">
                <a16:creationId xmlns:a16="http://schemas.microsoft.com/office/drawing/2014/main" id="{C4F670AC-7A96-5E40-9C90-FD1E0A44EC14}"/>
              </a:ext>
            </a:extLst>
          </p:cNvPr>
          <p:cNvSpPr/>
          <p:nvPr/>
        </p:nvSpPr>
        <p:spPr>
          <a:xfrm>
            <a:off x="2500806" y="5830607"/>
            <a:ext cx="551753" cy="276999"/>
          </a:xfrm>
          <a:prstGeom prst="rect">
            <a:avLst/>
          </a:prstGeom>
        </p:spPr>
        <p:txBody>
          <a:bodyPr wrap="none">
            <a:spAutoFit/>
          </a:bodyPr>
          <a:lstStyle/>
          <a:p>
            <a:pPr algn="ctr" fontAlgn="base">
              <a:spcBef>
                <a:spcPct val="0"/>
              </a:spcBef>
              <a:spcAft>
                <a:spcPct val="0"/>
              </a:spcAft>
            </a:pPr>
            <a:r>
              <a:rPr lang="en-GB" sz="1200" b="1" dirty="0">
                <a:solidFill>
                  <a:prstClr val="black"/>
                </a:solidFill>
                <a:latin typeface="Century Gothic" panose="020B0502020202020204" pitchFamily="34" charset="0"/>
                <a:cs typeface="Calibri" panose="020F0502020204030204" pitchFamily="34" charset="0"/>
              </a:rPr>
              <a:t>[wet]</a:t>
            </a:r>
          </a:p>
        </p:txBody>
      </p:sp>
      <p:pic>
        <p:nvPicPr>
          <p:cNvPr id="113" name="Picture 112" descr="'send message' icon">
            <a:extLst>
              <a:ext uri="{FF2B5EF4-FFF2-40B4-BE49-F238E27FC236}">
                <a16:creationId xmlns:a16="http://schemas.microsoft.com/office/drawing/2014/main" id="{F1CB61F9-258A-6A49-8C6C-6240E4D5B6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425503" y="7866392"/>
            <a:ext cx="604800" cy="604800"/>
          </a:xfrm>
          <a:prstGeom prst="rect">
            <a:avLst/>
          </a:prstGeom>
          <a:noFill/>
          <a:extLst>
            <a:ext uri="{909E8E84-426E-40DD-AFC4-6F175D3DCCD1}">
              <a14:hiddenFill xmlns:a14="http://schemas.microsoft.com/office/drawing/2010/main">
                <a:solidFill>
                  <a:srgbClr val="FFFFFF"/>
                </a:solidFill>
              </a14:hiddenFill>
            </a:ext>
          </a:extLst>
        </p:spPr>
      </p:pic>
      <p:sp>
        <p:nvSpPr>
          <p:cNvPr id="116" name="Rectangle 115" descr="Picture of a letter sending for SSC oy">
            <a:extLst>
              <a:ext uri="{FF2B5EF4-FFF2-40B4-BE49-F238E27FC236}">
                <a16:creationId xmlns:a16="http://schemas.microsoft.com/office/drawing/2014/main" id="{1DD6A832-CA95-2B40-90C4-DD107EDCDBE4}"/>
              </a:ext>
            </a:extLst>
          </p:cNvPr>
          <p:cNvSpPr/>
          <p:nvPr/>
        </p:nvSpPr>
        <p:spPr>
          <a:xfrm>
            <a:off x="235679" y="7748015"/>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TextBox 116">
            <a:extLst>
              <a:ext uri="{FF2B5EF4-FFF2-40B4-BE49-F238E27FC236}">
                <a16:creationId xmlns:a16="http://schemas.microsoft.com/office/drawing/2014/main" id="{3AE5B4CE-0CF5-804A-B68A-587D0C2DFBB8}"/>
              </a:ext>
            </a:extLst>
          </p:cNvPr>
          <p:cNvSpPr txBox="1"/>
          <p:nvPr/>
        </p:nvSpPr>
        <p:spPr>
          <a:xfrm>
            <a:off x="279421" y="7762985"/>
            <a:ext cx="187552"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oy</a:t>
            </a:r>
          </a:p>
        </p:txBody>
      </p:sp>
      <p:sp>
        <p:nvSpPr>
          <p:cNvPr id="118" name="TextBox 117">
            <a:extLst>
              <a:ext uri="{FF2B5EF4-FFF2-40B4-BE49-F238E27FC236}">
                <a16:creationId xmlns:a16="http://schemas.microsoft.com/office/drawing/2014/main" id="{80E8DFD9-31C1-3748-A161-85A2D9B0F6E4}"/>
              </a:ext>
            </a:extLst>
          </p:cNvPr>
          <p:cNvSpPr txBox="1"/>
          <p:nvPr/>
        </p:nvSpPr>
        <p:spPr>
          <a:xfrm>
            <a:off x="250733" y="8459059"/>
            <a:ext cx="944585" cy="184666"/>
          </a:xfrm>
          <a:prstGeom prst="rect">
            <a:avLst/>
          </a:prstGeom>
          <a:noFill/>
        </p:spPr>
        <p:txBody>
          <a:bodyPr wrap="square" lIns="0" tIns="0" rIns="0" bIns="0" rtlCol="0">
            <a:spAutoFit/>
          </a:bodyPr>
          <a:lstStyle/>
          <a:p>
            <a:pPr algn="ctr"/>
            <a:r>
              <a:rPr lang="en-US" sz="1200" dirty="0" err="1">
                <a:solidFill>
                  <a:srgbClr val="104F76"/>
                </a:solidFill>
                <a:latin typeface="Century Gothic" panose="020B0502020202020204" pitchFamily="34" charset="0"/>
              </a:rPr>
              <a:t>env</a:t>
            </a:r>
            <a:r>
              <a:rPr lang="en-US" sz="1200" b="1" dirty="0" err="1">
                <a:solidFill>
                  <a:srgbClr val="EE6000"/>
                </a:solidFill>
                <a:latin typeface="Century Gothic" panose="020B0502020202020204" pitchFamily="34" charset="0"/>
              </a:rPr>
              <a:t>oy</a:t>
            </a:r>
            <a:r>
              <a:rPr lang="en-US" sz="1200" dirty="0" err="1">
                <a:solidFill>
                  <a:srgbClr val="104F76"/>
                </a:solidFill>
                <a:latin typeface="Century Gothic" panose="020B0502020202020204" pitchFamily="34" charset="0"/>
              </a:rPr>
              <a:t>er</a:t>
            </a:r>
            <a:endParaRPr lang="en-US" sz="1200" dirty="0">
              <a:solidFill>
                <a:srgbClr val="104F76"/>
              </a:solidFill>
              <a:latin typeface="Century Gothic" panose="020B0502020202020204" pitchFamily="34" charset="0"/>
            </a:endParaRPr>
          </a:p>
        </p:txBody>
      </p:sp>
      <p:sp>
        <p:nvSpPr>
          <p:cNvPr id="120" name="TextBox 119">
            <a:extLst>
              <a:ext uri="{FF2B5EF4-FFF2-40B4-BE49-F238E27FC236}">
                <a16:creationId xmlns:a16="http://schemas.microsoft.com/office/drawing/2014/main" id="{617362A8-A17A-6B46-A8AA-E0A219AF1F94}"/>
              </a:ext>
            </a:extLst>
          </p:cNvPr>
          <p:cNvSpPr txBox="1"/>
          <p:nvPr/>
        </p:nvSpPr>
        <p:spPr>
          <a:xfrm rot="10800000" flipV="1">
            <a:off x="1226312" y="8403387"/>
            <a:ext cx="1134614"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nettoyer</a:t>
            </a:r>
            <a:endParaRPr lang="en-GB" dirty="0">
              <a:solidFill>
                <a:prstClr val="black"/>
              </a:solidFill>
              <a:latin typeface="Century Gothic" panose="020B0502020202020204" pitchFamily="34" charset="0"/>
              <a:cs typeface="Calibri" panose="020F0502020204030204" pitchFamily="34" charset="0"/>
            </a:endParaRPr>
          </a:p>
        </p:txBody>
      </p:sp>
      <p:sp>
        <p:nvSpPr>
          <p:cNvPr id="122" name="TextBox 121">
            <a:extLst>
              <a:ext uri="{FF2B5EF4-FFF2-40B4-BE49-F238E27FC236}">
                <a16:creationId xmlns:a16="http://schemas.microsoft.com/office/drawing/2014/main" id="{096329CB-4E0E-6648-B33E-0F6303DD4DD2}"/>
              </a:ext>
            </a:extLst>
          </p:cNvPr>
          <p:cNvSpPr txBox="1"/>
          <p:nvPr/>
        </p:nvSpPr>
        <p:spPr>
          <a:xfrm rot="10800000" flipV="1">
            <a:off x="2240218" y="8403387"/>
            <a:ext cx="1019671" cy="369332"/>
          </a:xfrm>
          <a:prstGeom prst="rect">
            <a:avLst/>
          </a:prstGeom>
          <a:noFill/>
        </p:spPr>
        <p:txBody>
          <a:bodyPr wrap="square" rtlCol="0">
            <a:spAutoFit/>
          </a:bodyPr>
          <a:lstStyle/>
          <a:p>
            <a:pPr algn="ctr" fontAlgn="base">
              <a:spcBef>
                <a:spcPct val="0"/>
              </a:spcBef>
              <a:spcAft>
                <a:spcPct val="0"/>
              </a:spcAft>
              <a:defRPr/>
            </a:pPr>
            <a:r>
              <a:rPr lang="en-GB" dirty="0">
                <a:solidFill>
                  <a:prstClr val="black"/>
                </a:solidFill>
                <a:latin typeface="Century Gothic" panose="020B0502020202020204" pitchFamily="34" charset="0"/>
                <a:cs typeface="Calibri" panose="020F0502020204030204" pitchFamily="34" charset="0"/>
              </a:rPr>
              <a:t>royal</a:t>
            </a:r>
          </a:p>
        </p:txBody>
      </p:sp>
      <p:sp>
        <p:nvSpPr>
          <p:cNvPr id="124" name="TextBox 123">
            <a:extLst>
              <a:ext uri="{FF2B5EF4-FFF2-40B4-BE49-F238E27FC236}">
                <a16:creationId xmlns:a16="http://schemas.microsoft.com/office/drawing/2014/main" id="{10C6BCB1-1097-3D4F-A2C2-9898DBA6D38F}"/>
              </a:ext>
            </a:extLst>
          </p:cNvPr>
          <p:cNvSpPr txBox="1"/>
          <p:nvPr/>
        </p:nvSpPr>
        <p:spPr>
          <a:xfrm rot="10800000" flipV="1">
            <a:off x="3139181" y="8403387"/>
            <a:ext cx="1201673"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employé </a:t>
            </a:r>
          </a:p>
        </p:txBody>
      </p:sp>
      <p:sp>
        <p:nvSpPr>
          <p:cNvPr id="127" name="TextBox 126">
            <a:extLst>
              <a:ext uri="{FF2B5EF4-FFF2-40B4-BE49-F238E27FC236}">
                <a16:creationId xmlns:a16="http://schemas.microsoft.com/office/drawing/2014/main" id="{41A612CB-6C01-7D4F-B25C-8455EBE3DC75}"/>
              </a:ext>
            </a:extLst>
          </p:cNvPr>
          <p:cNvSpPr txBox="1"/>
          <p:nvPr/>
        </p:nvSpPr>
        <p:spPr>
          <a:xfrm rot="10800000" flipV="1">
            <a:off x="4220146" y="8403387"/>
            <a:ext cx="1371945"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moyen</a:t>
            </a:r>
          </a:p>
        </p:txBody>
      </p:sp>
      <p:sp>
        <p:nvSpPr>
          <p:cNvPr id="135" name="TextBox 134">
            <a:extLst>
              <a:ext uri="{FF2B5EF4-FFF2-40B4-BE49-F238E27FC236}">
                <a16:creationId xmlns:a16="http://schemas.microsoft.com/office/drawing/2014/main" id="{91C55BFE-EBFC-9341-A83C-5A2C4B52C137}"/>
              </a:ext>
            </a:extLst>
          </p:cNvPr>
          <p:cNvSpPr txBox="1"/>
          <p:nvPr/>
        </p:nvSpPr>
        <p:spPr>
          <a:xfrm rot="10800000" flipV="1">
            <a:off x="5471382" y="8403387"/>
            <a:ext cx="1303030"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voyage </a:t>
            </a:r>
          </a:p>
        </p:txBody>
      </p:sp>
      <p:pic>
        <p:nvPicPr>
          <p:cNvPr id="136" name="Picture 2" descr="sponge and bucket of water">
            <a:extLst>
              <a:ext uri="{FF2B5EF4-FFF2-40B4-BE49-F238E27FC236}">
                <a16:creationId xmlns:a16="http://schemas.microsoft.com/office/drawing/2014/main" id="{25718C96-74A6-F844-AED9-1F5C5A3BC26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536877" y="7822177"/>
            <a:ext cx="518915" cy="635001"/>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crown">
            <a:extLst>
              <a:ext uri="{FF2B5EF4-FFF2-40B4-BE49-F238E27FC236}">
                <a16:creationId xmlns:a16="http://schemas.microsoft.com/office/drawing/2014/main" id="{FBBD6A8C-E2C4-5845-AECF-F6A1B4200F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2384990" y="7807058"/>
            <a:ext cx="678524" cy="569324"/>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8C1171EC-8F4E-FF4F-9ACD-FD599D8F7831}"/>
              </a:ext>
            </a:extLst>
          </p:cNvPr>
          <p:cNvSpPr/>
          <p:nvPr/>
        </p:nvSpPr>
        <p:spPr>
          <a:xfrm>
            <a:off x="3090783" y="7948602"/>
            <a:ext cx="1338828" cy="338554"/>
          </a:xfrm>
          <a:prstGeom prst="rect">
            <a:avLst/>
          </a:prstGeom>
        </p:spPr>
        <p:txBody>
          <a:bodyPr wrap="none">
            <a:spAutoFit/>
          </a:bodyPr>
          <a:lstStyle/>
          <a:p>
            <a:pPr algn="ctr" fontAlgn="base">
              <a:spcBef>
                <a:spcPct val="0"/>
              </a:spcBef>
              <a:spcAft>
                <a:spcPct val="0"/>
              </a:spcAft>
            </a:pPr>
            <a:r>
              <a:rPr lang="en-GB" sz="1600" b="1" dirty="0">
                <a:solidFill>
                  <a:prstClr val="black"/>
                </a:solidFill>
                <a:latin typeface="Century Gothic" panose="020B0502020202020204" pitchFamily="34" charset="0"/>
                <a:cs typeface="Calibri" panose="020F0502020204030204" pitchFamily="34" charset="0"/>
              </a:rPr>
              <a:t>[employee]</a:t>
            </a:r>
          </a:p>
        </p:txBody>
      </p:sp>
      <p:sp>
        <p:nvSpPr>
          <p:cNvPr id="155" name="Rectangle 154">
            <a:extLst>
              <a:ext uri="{FF2B5EF4-FFF2-40B4-BE49-F238E27FC236}">
                <a16:creationId xmlns:a16="http://schemas.microsoft.com/office/drawing/2014/main" id="{09BDFD0A-C92E-8D48-88A1-B9403207A27D}"/>
              </a:ext>
            </a:extLst>
          </p:cNvPr>
          <p:cNvSpPr/>
          <p:nvPr/>
        </p:nvSpPr>
        <p:spPr>
          <a:xfrm>
            <a:off x="4345729" y="7963068"/>
            <a:ext cx="1168910" cy="338554"/>
          </a:xfrm>
          <a:prstGeom prst="rect">
            <a:avLst/>
          </a:prstGeom>
        </p:spPr>
        <p:txBody>
          <a:bodyPr wrap="none">
            <a:spAutoFit/>
          </a:bodyPr>
          <a:lstStyle/>
          <a:p>
            <a:pPr algn="ctr" fontAlgn="base">
              <a:spcBef>
                <a:spcPct val="0"/>
              </a:spcBef>
              <a:spcAft>
                <a:spcPct val="0"/>
              </a:spcAft>
            </a:pPr>
            <a:r>
              <a:rPr lang="en-GB" sz="1600" b="1" dirty="0">
                <a:solidFill>
                  <a:prstClr val="black"/>
                </a:solidFill>
                <a:latin typeface="Century Gothic" panose="020B0502020202020204" pitchFamily="34" charset="0"/>
                <a:cs typeface="Calibri" panose="020F0502020204030204" pitchFamily="34" charset="0"/>
              </a:rPr>
              <a:t>[average]</a:t>
            </a:r>
          </a:p>
        </p:txBody>
      </p:sp>
      <p:pic>
        <p:nvPicPr>
          <p:cNvPr id="156" name="Picture 155" descr="plane flying around the world">
            <a:extLst>
              <a:ext uri="{FF2B5EF4-FFF2-40B4-BE49-F238E27FC236}">
                <a16:creationId xmlns:a16="http://schemas.microsoft.com/office/drawing/2014/main" id="{11F63985-1ADE-3D46-AB00-E0BDE4BAB2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0884" y="7637344"/>
            <a:ext cx="613044" cy="616900"/>
          </a:xfrm>
          <a:prstGeom prst="rect">
            <a:avLst/>
          </a:prstGeom>
        </p:spPr>
      </p:pic>
      <p:sp>
        <p:nvSpPr>
          <p:cNvPr id="157" name="Rectangle 156">
            <a:extLst>
              <a:ext uri="{FF2B5EF4-FFF2-40B4-BE49-F238E27FC236}">
                <a16:creationId xmlns:a16="http://schemas.microsoft.com/office/drawing/2014/main" id="{94DF2241-051A-434F-BAD8-E4B4F2CDADB8}"/>
              </a:ext>
            </a:extLst>
          </p:cNvPr>
          <p:cNvSpPr/>
          <p:nvPr/>
        </p:nvSpPr>
        <p:spPr>
          <a:xfrm>
            <a:off x="5591340" y="8192343"/>
            <a:ext cx="1063112" cy="338554"/>
          </a:xfrm>
          <a:prstGeom prst="rect">
            <a:avLst/>
          </a:prstGeom>
        </p:spPr>
        <p:txBody>
          <a:bodyPr wrap="none">
            <a:spAutoFit/>
          </a:bodyPr>
          <a:lstStyle/>
          <a:p>
            <a:pPr algn="ctr" fontAlgn="base">
              <a:spcBef>
                <a:spcPct val="0"/>
              </a:spcBef>
              <a:spcAft>
                <a:spcPct val="0"/>
              </a:spcAft>
            </a:pPr>
            <a:r>
              <a:rPr lang="en-GB" sz="1600" b="1" dirty="0">
                <a:solidFill>
                  <a:prstClr val="black"/>
                </a:solidFill>
                <a:latin typeface="Century Gothic" panose="020B0502020202020204" pitchFamily="34" charset="0"/>
                <a:cs typeface="Calibri" panose="020F0502020204030204" pitchFamily="34" charset="0"/>
              </a:rPr>
              <a:t>[journey]</a:t>
            </a:r>
          </a:p>
        </p:txBody>
      </p:sp>
      <p:grpSp>
        <p:nvGrpSpPr>
          <p:cNvPr id="30" name="Group 29" descr="Picture of a location to indicate there [y] for SSC y">
            <a:extLst>
              <a:ext uri="{FF2B5EF4-FFF2-40B4-BE49-F238E27FC236}">
                <a16:creationId xmlns:a16="http://schemas.microsoft.com/office/drawing/2014/main" id="{C8DE6282-F1A1-9249-95CA-0C39DAE6706B}"/>
              </a:ext>
            </a:extLst>
          </p:cNvPr>
          <p:cNvGrpSpPr/>
          <p:nvPr/>
        </p:nvGrpSpPr>
        <p:grpSpPr>
          <a:xfrm>
            <a:off x="240030" y="6559449"/>
            <a:ext cx="972000" cy="914032"/>
            <a:chOff x="240030" y="6446468"/>
            <a:chExt cx="972000" cy="914032"/>
          </a:xfrm>
        </p:grpSpPr>
        <p:sp>
          <p:nvSpPr>
            <p:cNvPr id="105" name="Rectangle 104">
              <a:extLst>
                <a:ext uri="{FF2B5EF4-FFF2-40B4-BE49-F238E27FC236}">
                  <a16:creationId xmlns:a16="http://schemas.microsoft.com/office/drawing/2014/main" id="{E75530E7-0FE8-CD49-8898-ACD9379D6CC5}"/>
                </a:ext>
              </a:extLst>
            </p:cNvPr>
            <p:cNvSpPr/>
            <p:nvPr/>
          </p:nvSpPr>
          <p:spPr>
            <a:xfrm>
              <a:off x="240030" y="6446468"/>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TextBox 105">
              <a:extLst>
                <a:ext uri="{FF2B5EF4-FFF2-40B4-BE49-F238E27FC236}">
                  <a16:creationId xmlns:a16="http://schemas.microsoft.com/office/drawing/2014/main" id="{910D017C-99FC-8F4D-ACC4-06CEA11D5269}"/>
                </a:ext>
              </a:extLst>
            </p:cNvPr>
            <p:cNvSpPr txBox="1"/>
            <p:nvPr/>
          </p:nvSpPr>
          <p:spPr>
            <a:xfrm>
              <a:off x="283772" y="6461438"/>
              <a:ext cx="89768"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y</a:t>
              </a:r>
            </a:p>
          </p:txBody>
        </p:sp>
        <p:sp>
          <p:nvSpPr>
            <p:cNvPr id="107" name="TextBox 106">
              <a:extLst>
                <a:ext uri="{FF2B5EF4-FFF2-40B4-BE49-F238E27FC236}">
                  <a16:creationId xmlns:a16="http://schemas.microsoft.com/office/drawing/2014/main" id="{B2E83802-E328-CC40-92A9-A202F3F6E04F}"/>
                </a:ext>
              </a:extLst>
            </p:cNvPr>
            <p:cNvSpPr txBox="1"/>
            <p:nvPr/>
          </p:nvSpPr>
          <p:spPr>
            <a:xfrm>
              <a:off x="255084" y="7157512"/>
              <a:ext cx="944585" cy="184666"/>
            </a:xfrm>
            <a:prstGeom prst="rect">
              <a:avLst/>
            </a:prstGeom>
            <a:noFill/>
          </p:spPr>
          <p:txBody>
            <a:bodyPr wrap="square" lIns="0" tIns="0" rIns="0" bIns="0" rtlCol="0">
              <a:spAutoFit/>
            </a:bodyPr>
            <a:lstStyle/>
            <a:p>
              <a:pPr algn="ctr"/>
              <a:r>
                <a:rPr lang="en-US" sz="1200" b="1" dirty="0">
                  <a:solidFill>
                    <a:srgbClr val="EE6000"/>
                  </a:solidFill>
                  <a:latin typeface="Century Gothic" panose="020B0502020202020204" pitchFamily="34" charset="0"/>
                </a:rPr>
                <a:t>y</a:t>
              </a:r>
            </a:p>
          </p:txBody>
        </p:sp>
        <p:pic>
          <p:nvPicPr>
            <p:cNvPr id="111" name="Picture 110" descr="'you are here' icon">
              <a:extLst>
                <a:ext uri="{FF2B5EF4-FFF2-40B4-BE49-F238E27FC236}">
                  <a16:creationId xmlns:a16="http://schemas.microsoft.com/office/drawing/2014/main" id="{8AC95801-D0D6-4544-AC72-A8FD8C80F73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897" y="6558072"/>
              <a:ext cx="601390" cy="601390"/>
            </a:xfrm>
            <a:prstGeom prst="rect">
              <a:avLst/>
            </a:prstGeom>
            <a:noFill/>
            <a:extLst>
              <a:ext uri="{909E8E84-426E-40DD-AFC4-6F175D3DCCD1}">
                <a14:hiddenFill xmlns:a14="http://schemas.microsoft.com/office/drawing/2010/main">
                  <a:solidFill>
                    <a:srgbClr val="FFFFFF"/>
                  </a:solidFill>
                </a14:hiddenFill>
              </a:ext>
            </a:extLst>
          </p:spPr>
        </p:pic>
      </p:grpSp>
      <p:sp>
        <p:nvSpPr>
          <p:cNvPr id="158" name="TextBox 157">
            <a:extLst>
              <a:ext uri="{FF2B5EF4-FFF2-40B4-BE49-F238E27FC236}">
                <a16:creationId xmlns:a16="http://schemas.microsoft.com/office/drawing/2014/main" id="{DCA64591-2CB5-4E46-9672-AAFC5783F6B1}"/>
              </a:ext>
            </a:extLst>
          </p:cNvPr>
          <p:cNvSpPr txBox="1"/>
          <p:nvPr/>
        </p:nvSpPr>
        <p:spPr>
          <a:xfrm rot="10800000" flipV="1">
            <a:off x="1269869" y="7202119"/>
            <a:ext cx="1080476"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système</a:t>
            </a:r>
            <a:endParaRPr lang="en-GB" dirty="0">
              <a:solidFill>
                <a:prstClr val="black"/>
              </a:solidFill>
              <a:latin typeface="Century Gothic" panose="020B0502020202020204" pitchFamily="34" charset="0"/>
              <a:cs typeface="Calibri" panose="020F0502020204030204" pitchFamily="34" charset="0"/>
            </a:endParaRPr>
          </a:p>
        </p:txBody>
      </p:sp>
      <p:sp>
        <p:nvSpPr>
          <p:cNvPr id="159" name="TextBox 158">
            <a:extLst>
              <a:ext uri="{FF2B5EF4-FFF2-40B4-BE49-F238E27FC236}">
                <a16:creationId xmlns:a16="http://schemas.microsoft.com/office/drawing/2014/main" id="{75F46DD2-1B75-1849-A9D9-E1E1BB9E1FD0}"/>
              </a:ext>
            </a:extLst>
          </p:cNvPr>
          <p:cNvSpPr txBox="1"/>
          <p:nvPr/>
        </p:nvSpPr>
        <p:spPr>
          <a:xfrm rot="10800000" flipV="1">
            <a:off x="2230229" y="7204439"/>
            <a:ext cx="1019671" cy="369332"/>
          </a:xfrm>
          <a:prstGeom prst="rect">
            <a:avLst/>
          </a:prstGeom>
          <a:noFill/>
        </p:spPr>
        <p:txBody>
          <a:bodyPr wrap="square" rtlCol="0">
            <a:spAutoFit/>
          </a:bodyPr>
          <a:lstStyle/>
          <a:p>
            <a:pPr algn="ctr" fontAlgn="base">
              <a:spcBef>
                <a:spcPct val="0"/>
              </a:spcBef>
              <a:spcAft>
                <a:spcPct val="0"/>
              </a:spcAft>
              <a:defRPr/>
            </a:pPr>
            <a:r>
              <a:rPr lang="en-GB" dirty="0">
                <a:solidFill>
                  <a:prstClr val="black"/>
                </a:solidFill>
                <a:latin typeface="Century Gothic" panose="020B0502020202020204" pitchFamily="34" charset="0"/>
                <a:cs typeface="Calibri" panose="020F0502020204030204" pitchFamily="34" charset="0"/>
              </a:rPr>
              <a:t>style</a:t>
            </a:r>
          </a:p>
        </p:txBody>
      </p:sp>
      <p:sp>
        <p:nvSpPr>
          <p:cNvPr id="160" name="TextBox 159">
            <a:extLst>
              <a:ext uri="{FF2B5EF4-FFF2-40B4-BE49-F238E27FC236}">
                <a16:creationId xmlns:a16="http://schemas.microsoft.com/office/drawing/2014/main" id="{435EFD53-0035-BF48-93A3-14BF8596695A}"/>
              </a:ext>
            </a:extLst>
          </p:cNvPr>
          <p:cNvSpPr txBox="1"/>
          <p:nvPr/>
        </p:nvSpPr>
        <p:spPr>
          <a:xfrm rot="10800000" flipV="1">
            <a:off x="3129784" y="7204439"/>
            <a:ext cx="1194395"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physique </a:t>
            </a:r>
          </a:p>
        </p:txBody>
      </p:sp>
      <p:sp>
        <p:nvSpPr>
          <p:cNvPr id="161" name="TextBox 160">
            <a:extLst>
              <a:ext uri="{FF2B5EF4-FFF2-40B4-BE49-F238E27FC236}">
                <a16:creationId xmlns:a16="http://schemas.microsoft.com/office/drawing/2014/main" id="{9EB5A070-605E-9D4C-BE5E-D789B1366E03}"/>
              </a:ext>
            </a:extLst>
          </p:cNvPr>
          <p:cNvSpPr txBox="1"/>
          <p:nvPr/>
        </p:nvSpPr>
        <p:spPr>
          <a:xfrm rot="10800000" flipV="1">
            <a:off x="4204063" y="7204439"/>
            <a:ext cx="1371945"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analyser</a:t>
            </a:r>
          </a:p>
        </p:txBody>
      </p:sp>
      <p:sp>
        <p:nvSpPr>
          <p:cNvPr id="162" name="TextBox 161">
            <a:extLst>
              <a:ext uri="{FF2B5EF4-FFF2-40B4-BE49-F238E27FC236}">
                <a16:creationId xmlns:a16="http://schemas.microsoft.com/office/drawing/2014/main" id="{4AFAEE75-C248-8A4A-BE20-2228B2945520}"/>
              </a:ext>
            </a:extLst>
          </p:cNvPr>
          <p:cNvSpPr txBox="1"/>
          <p:nvPr/>
        </p:nvSpPr>
        <p:spPr>
          <a:xfrm rot="10800000" flipV="1">
            <a:off x="5455892" y="7204439"/>
            <a:ext cx="1303030" cy="369332"/>
          </a:xfrm>
          <a:prstGeom prst="rect">
            <a:avLst/>
          </a:prstGeom>
          <a:noFill/>
        </p:spPr>
        <p:txBody>
          <a:bodyPr wrap="square" rtlCol="0">
            <a:spAutoFit/>
          </a:bodyPr>
          <a:lstStyle/>
          <a:p>
            <a:pPr algn="ctr" fontAlgn="base">
              <a:spcBef>
                <a:spcPct val="0"/>
              </a:spcBef>
              <a:spcAft>
                <a:spcPct val="0"/>
              </a:spcAft>
              <a:defRPr/>
            </a:pPr>
            <a:r>
              <a:rPr lang="fr-FR" dirty="0">
                <a:solidFill>
                  <a:prstClr val="black"/>
                </a:solidFill>
                <a:latin typeface="Century Gothic" panose="020B0502020202020204" pitchFamily="34" charset="0"/>
                <a:cs typeface="Calibri" panose="020F0502020204030204" pitchFamily="34" charset="0"/>
              </a:rPr>
              <a:t>rythme </a:t>
            </a:r>
          </a:p>
        </p:txBody>
      </p:sp>
      <p:sp>
        <p:nvSpPr>
          <p:cNvPr id="163" name="Rectangle 162">
            <a:extLst>
              <a:ext uri="{FF2B5EF4-FFF2-40B4-BE49-F238E27FC236}">
                <a16:creationId xmlns:a16="http://schemas.microsoft.com/office/drawing/2014/main" id="{BD275524-F484-5D49-B9BE-0F3FFD02D31A}"/>
              </a:ext>
            </a:extLst>
          </p:cNvPr>
          <p:cNvSpPr/>
          <p:nvPr/>
        </p:nvSpPr>
        <p:spPr>
          <a:xfrm>
            <a:off x="4175692" y="6749974"/>
            <a:ext cx="1494320" cy="369332"/>
          </a:xfrm>
          <a:prstGeom prst="rect">
            <a:avLst/>
          </a:prstGeom>
        </p:spPr>
        <p:txBody>
          <a:bodyPr wrap="none">
            <a:spAutoFit/>
          </a:bodyPr>
          <a:lstStyle/>
          <a:p>
            <a:pPr algn="ctr" fontAlgn="base">
              <a:spcBef>
                <a:spcPct val="0"/>
              </a:spcBef>
              <a:spcAft>
                <a:spcPct val="0"/>
              </a:spcAft>
            </a:pPr>
            <a:r>
              <a:rPr lang="en-GB" b="1" dirty="0">
                <a:solidFill>
                  <a:prstClr val="black"/>
                </a:solidFill>
                <a:latin typeface="Century Gothic" panose="020B0502020202020204" pitchFamily="34" charset="0"/>
                <a:cs typeface="Calibri" panose="020F0502020204030204" pitchFamily="34" charset="0"/>
              </a:rPr>
              <a:t>[to analyse]</a:t>
            </a:r>
          </a:p>
        </p:txBody>
      </p:sp>
      <p:pic>
        <p:nvPicPr>
          <p:cNvPr id="164" name="Picture 2" descr="lots of multicoloured cogs">
            <a:extLst>
              <a:ext uri="{FF2B5EF4-FFF2-40B4-BE49-F238E27FC236}">
                <a16:creationId xmlns:a16="http://schemas.microsoft.com/office/drawing/2014/main" id="{CCB000CC-1683-CF48-A4A4-FE335405ADF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06331" y="6584680"/>
            <a:ext cx="939859" cy="678461"/>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woman in a black dress">
            <a:extLst>
              <a:ext uri="{FF2B5EF4-FFF2-40B4-BE49-F238E27FC236}">
                <a16:creationId xmlns:a16="http://schemas.microsoft.com/office/drawing/2014/main" id="{0E815FA5-B590-E447-B3BB-30069F0FBA4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14436" y="6532455"/>
            <a:ext cx="467218" cy="686524"/>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descr="diagram of an atom">
            <a:extLst>
              <a:ext uri="{FF2B5EF4-FFF2-40B4-BE49-F238E27FC236}">
                <a16:creationId xmlns:a16="http://schemas.microsoft.com/office/drawing/2014/main" id="{2CE0BC43-1359-5F47-A97F-C718245B369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33939" y="6532455"/>
            <a:ext cx="770736" cy="76122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8" descr="heartbeat ">
            <a:extLst>
              <a:ext uri="{FF2B5EF4-FFF2-40B4-BE49-F238E27FC236}">
                <a16:creationId xmlns:a16="http://schemas.microsoft.com/office/drawing/2014/main" id="{0A293BDB-0110-8041-966E-DCDF97DAD92A}"/>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37612"/>
          <a:stretch/>
        </p:blipFill>
        <p:spPr bwMode="auto">
          <a:xfrm>
            <a:off x="5648809" y="6459159"/>
            <a:ext cx="1132745" cy="9078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0800000" flipV="1">
            <a:off x="1229256" y="1409766"/>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brillant</a:t>
            </a:r>
            <a:endParaRPr lang="en-GB" sz="2000" dirty="0">
              <a:solidFill>
                <a:prstClr val="black"/>
              </a:solidFill>
              <a:latin typeface="Century Gothic" panose="020B0502020202020204" pitchFamily="34" charset="0"/>
              <a:cs typeface="Calibri" panose="020F0502020204030204" pitchFamily="34" charset="0"/>
            </a:endParaRPr>
          </a:p>
        </p:txBody>
      </p:sp>
      <p:sp>
        <p:nvSpPr>
          <p:cNvPr id="12" name="TextBox 11"/>
          <p:cNvSpPr txBox="1"/>
          <p:nvPr/>
        </p:nvSpPr>
        <p:spPr>
          <a:xfrm rot="10800000" flipV="1">
            <a:off x="2326006" y="1409767"/>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habiller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3" name="TextBox 12"/>
          <p:cNvSpPr txBox="1"/>
          <p:nvPr/>
        </p:nvSpPr>
        <p:spPr>
          <a:xfrm rot="10800000" flipV="1">
            <a:off x="3422756" y="1409766"/>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famille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4" name="TextBox 13"/>
          <p:cNvSpPr txBox="1"/>
          <p:nvPr/>
        </p:nvSpPr>
        <p:spPr>
          <a:xfrm rot="10800000" flipV="1">
            <a:off x="4519506" y="1395322"/>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pavillon</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5" name="TextBox 14"/>
          <p:cNvSpPr txBox="1"/>
          <p:nvPr/>
        </p:nvSpPr>
        <p:spPr>
          <a:xfrm rot="10800000" flipV="1">
            <a:off x="5616258" y="1409767"/>
            <a:ext cx="1173434" cy="400110"/>
          </a:xfrm>
          <a:prstGeom prst="rect">
            <a:avLst/>
          </a:prstGeom>
          <a:noFill/>
        </p:spPr>
        <p:txBody>
          <a:bodyPr wrap="square" rtlCol="0">
            <a:spAutoFit/>
          </a:bodyPr>
          <a:lstStyle/>
          <a:p>
            <a:pPr algn="ctr" fontAlgn="base">
              <a:spcBef>
                <a:spcPct val="0"/>
              </a:spcBef>
              <a:spcAft>
                <a:spcPct val="0"/>
              </a:spcAft>
            </a:pPr>
            <a:r>
              <a:rPr lang="en-GB" sz="2000" dirty="0" err="1">
                <a:solidFill>
                  <a:prstClr val="black"/>
                </a:solidFill>
                <a:latin typeface="Century Gothic" panose="020B0502020202020204" pitchFamily="34" charset="0"/>
                <a:cs typeface="Calibri" panose="020F0502020204030204" pitchFamily="34" charset="0"/>
              </a:rPr>
              <a:t>juillet</a:t>
            </a:r>
            <a:endParaRPr lang="en-GB" sz="2000" dirty="0">
              <a:solidFill>
                <a:prstClr val="black"/>
              </a:solidFill>
              <a:latin typeface="Century Gothic" panose="020B0502020202020204" pitchFamily="34" charset="0"/>
              <a:cs typeface="Calibri" panose="020F0502020204030204" pitchFamily="34" charset="0"/>
            </a:endParaRPr>
          </a:p>
        </p:txBody>
      </p:sp>
      <p:sp>
        <p:nvSpPr>
          <p:cNvPr id="41" name="Rectangle 40"/>
          <p:cNvSpPr/>
          <p:nvPr/>
        </p:nvSpPr>
        <p:spPr>
          <a:xfrm>
            <a:off x="3441831" y="840279"/>
            <a:ext cx="1101584"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[family]</a:t>
            </a:r>
            <a:endParaRPr lang="en-GB" sz="4000" b="1" dirty="0">
              <a:solidFill>
                <a:prstClr val="black"/>
              </a:solidFill>
              <a:latin typeface="Century Gothic" panose="020B0502020202020204" pitchFamily="34" charset="0"/>
              <a:cs typeface="Calibri" panose="020F0502020204030204" pitchFamily="34" charset="0"/>
            </a:endParaRPr>
          </a:p>
        </p:txBody>
      </p:sp>
      <p:sp>
        <p:nvSpPr>
          <p:cNvPr id="42" name="Rectangle 41"/>
          <p:cNvSpPr/>
          <p:nvPr/>
        </p:nvSpPr>
        <p:spPr>
          <a:xfrm>
            <a:off x="2247974" y="840172"/>
            <a:ext cx="1300357"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[to dress]</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00" name="Picture 4" descr="Crystals Clip Art">
            <a:extLst>
              <a:ext uri="{FF2B5EF4-FFF2-40B4-BE49-F238E27FC236}">
                <a16:creationId xmlns:a16="http://schemas.microsoft.com/office/drawing/2014/main" id="{9210D5A8-E98D-432F-A67A-B4713BFCE25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34027" y="703407"/>
            <a:ext cx="561180" cy="72151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1st of July on the calendar">
            <a:extLst>
              <a:ext uri="{FF2B5EF4-FFF2-40B4-BE49-F238E27FC236}">
                <a16:creationId xmlns:a16="http://schemas.microsoft.com/office/drawing/2014/main" id="{CEC73277-1C8D-46DD-B6B8-677473B5DBC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60471" y="714577"/>
            <a:ext cx="630635" cy="680745"/>
          </a:xfrm>
          <a:prstGeom prst="rect">
            <a:avLst/>
          </a:prstGeom>
        </p:spPr>
      </p:pic>
      <p:pic>
        <p:nvPicPr>
          <p:cNvPr id="4" name="Picture 3" descr="Detached house">
            <a:extLst>
              <a:ext uri="{FF2B5EF4-FFF2-40B4-BE49-F238E27FC236}">
                <a16:creationId xmlns:a16="http://schemas.microsoft.com/office/drawing/2014/main" id="{ED81AE17-EB95-F54D-87F5-7C7511A356B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59009" y="668441"/>
            <a:ext cx="725281" cy="759705"/>
          </a:xfrm>
          <a:prstGeom prst="rect">
            <a:avLst/>
          </a:prstGeom>
        </p:spPr>
      </p:pic>
      <p:grpSp>
        <p:nvGrpSpPr>
          <p:cNvPr id="8" name="Group 7" descr="Picture of a girl [fille] for SSC -ill-/-ille">
            <a:extLst>
              <a:ext uri="{FF2B5EF4-FFF2-40B4-BE49-F238E27FC236}">
                <a16:creationId xmlns:a16="http://schemas.microsoft.com/office/drawing/2014/main" id="{23C4183A-DED6-CC40-A085-0F05AE14792D}"/>
              </a:ext>
            </a:extLst>
          </p:cNvPr>
          <p:cNvGrpSpPr/>
          <p:nvPr/>
        </p:nvGrpSpPr>
        <p:grpSpPr>
          <a:xfrm>
            <a:off x="240030" y="782143"/>
            <a:ext cx="972000" cy="914032"/>
            <a:chOff x="240030" y="845659"/>
            <a:chExt cx="972000" cy="914032"/>
          </a:xfrm>
        </p:grpSpPr>
        <p:sp>
          <p:nvSpPr>
            <p:cNvPr id="168" name="Rectangle 167">
              <a:extLst>
                <a:ext uri="{FF2B5EF4-FFF2-40B4-BE49-F238E27FC236}">
                  <a16:creationId xmlns:a16="http://schemas.microsoft.com/office/drawing/2014/main" id="{9BE7F0B2-E445-954E-B9BD-86D3F53E667A}"/>
                </a:ext>
              </a:extLst>
            </p:cNvPr>
            <p:cNvSpPr/>
            <p:nvPr/>
          </p:nvSpPr>
          <p:spPr>
            <a:xfrm>
              <a:off x="240030" y="845659"/>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TextBox 168">
              <a:extLst>
                <a:ext uri="{FF2B5EF4-FFF2-40B4-BE49-F238E27FC236}">
                  <a16:creationId xmlns:a16="http://schemas.microsoft.com/office/drawing/2014/main" id="{A96BA9A8-B7A4-F343-BFDB-4DA15B6D9733}"/>
                </a:ext>
              </a:extLst>
            </p:cNvPr>
            <p:cNvSpPr txBox="1"/>
            <p:nvPr/>
          </p:nvSpPr>
          <p:spPr>
            <a:xfrm>
              <a:off x="255084" y="860629"/>
              <a:ext cx="581891"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-ill-/-</a:t>
              </a:r>
              <a:r>
                <a:rPr lang="en-US" sz="1200" b="1" dirty="0" err="1">
                  <a:solidFill>
                    <a:srgbClr val="104F76"/>
                  </a:solidFill>
                  <a:latin typeface="Century Gothic" panose="020B0502020202020204" pitchFamily="34" charset="0"/>
                </a:rPr>
                <a:t>ille</a:t>
              </a:r>
              <a:endParaRPr lang="en-US" sz="1200" b="1" dirty="0">
                <a:solidFill>
                  <a:srgbClr val="104F76"/>
                </a:solidFill>
                <a:latin typeface="Century Gothic" panose="020B0502020202020204" pitchFamily="34" charset="0"/>
              </a:endParaRPr>
            </a:p>
          </p:txBody>
        </p:sp>
        <p:sp>
          <p:nvSpPr>
            <p:cNvPr id="171" name="TextBox 170">
              <a:extLst>
                <a:ext uri="{FF2B5EF4-FFF2-40B4-BE49-F238E27FC236}">
                  <a16:creationId xmlns:a16="http://schemas.microsoft.com/office/drawing/2014/main" id="{6B18B231-8572-C240-82E4-9F1BAB929272}"/>
                </a:ext>
              </a:extLst>
            </p:cNvPr>
            <p:cNvSpPr txBox="1"/>
            <p:nvPr/>
          </p:nvSpPr>
          <p:spPr>
            <a:xfrm>
              <a:off x="255084" y="1556703"/>
              <a:ext cx="944585" cy="184666"/>
            </a:xfrm>
            <a:prstGeom prst="rect">
              <a:avLst/>
            </a:prstGeom>
            <a:noFill/>
          </p:spPr>
          <p:txBody>
            <a:bodyPr wrap="square" lIns="0" tIns="0" rIns="0" bIns="0" rtlCol="0">
              <a:spAutoFit/>
            </a:bodyPr>
            <a:lstStyle/>
            <a:p>
              <a:pPr algn="ctr"/>
              <a:r>
                <a:rPr lang="en-US" sz="1200" dirty="0">
                  <a:solidFill>
                    <a:srgbClr val="104F76"/>
                  </a:solidFill>
                  <a:latin typeface="Century Gothic" panose="020B0502020202020204" pitchFamily="34" charset="0"/>
                </a:rPr>
                <a:t>f</a:t>
              </a:r>
              <a:r>
                <a:rPr lang="en-US" sz="1200" b="1" dirty="0">
                  <a:solidFill>
                    <a:srgbClr val="EE6000"/>
                  </a:solidFill>
                  <a:latin typeface="Century Gothic" panose="020B0502020202020204" pitchFamily="34" charset="0"/>
                </a:rPr>
                <a:t>ille</a:t>
              </a:r>
              <a:endParaRPr lang="en-US" sz="1200" dirty="0">
                <a:solidFill>
                  <a:srgbClr val="104F76"/>
                </a:solidFill>
                <a:latin typeface="Century Gothic" panose="020B0502020202020204" pitchFamily="34" charset="0"/>
              </a:endParaRPr>
            </a:p>
          </p:txBody>
        </p:sp>
        <p:pic>
          <p:nvPicPr>
            <p:cNvPr id="172" name="Picture 171" descr="girl">
              <a:extLst>
                <a:ext uri="{FF2B5EF4-FFF2-40B4-BE49-F238E27FC236}">
                  <a16:creationId xmlns:a16="http://schemas.microsoft.com/office/drawing/2014/main" id="{45012DC1-C610-AE40-B348-4562FF2F284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28277" y="968437"/>
              <a:ext cx="581891" cy="581891"/>
            </a:xfrm>
            <a:prstGeom prst="rect">
              <a:avLst/>
            </a:prstGeom>
          </p:spPr>
        </p:pic>
      </p:grpSp>
      <p:sp>
        <p:nvSpPr>
          <p:cNvPr id="16" name="TextBox 15"/>
          <p:cNvSpPr txBox="1"/>
          <p:nvPr/>
        </p:nvSpPr>
        <p:spPr>
          <a:xfrm rot="10800000" flipV="1">
            <a:off x="1265616" y="2545414"/>
            <a:ext cx="821290"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ail</a:t>
            </a:r>
          </a:p>
        </p:txBody>
      </p:sp>
      <p:sp>
        <p:nvSpPr>
          <p:cNvPr id="17" name="TextBox 16"/>
          <p:cNvSpPr txBox="1"/>
          <p:nvPr/>
        </p:nvSpPr>
        <p:spPr>
          <a:xfrm rot="10800000" flipV="1">
            <a:off x="2015112" y="2545414"/>
            <a:ext cx="1230943"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travailler</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8" name="TextBox 17"/>
          <p:cNvSpPr txBox="1"/>
          <p:nvPr/>
        </p:nvSpPr>
        <p:spPr>
          <a:xfrm rot="10800000" flipV="1">
            <a:off x="3279712" y="2545414"/>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ailleurs</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19" name="TextBox 18"/>
          <p:cNvSpPr txBox="1"/>
          <p:nvPr/>
        </p:nvSpPr>
        <p:spPr>
          <a:xfrm rot="10800000" flipV="1">
            <a:off x="4513036" y="2545414"/>
            <a:ext cx="1173434" cy="400110"/>
          </a:xfrm>
          <a:prstGeom prst="rect">
            <a:avLst/>
          </a:prstGeom>
          <a:noFill/>
        </p:spPr>
        <p:txBody>
          <a:bodyPr wrap="square" rtlCol="0">
            <a:spAutoFit/>
          </a:bodyPr>
          <a:lstStyle/>
          <a:p>
            <a:pPr algn="ctr" fontAlgn="base">
              <a:spcBef>
                <a:spcPct val="0"/>
              </a:spcBef>
              <a:spcAft>
                <a:spcPct val="0"/>
              </a:spcAft>
              <a:defRPr/>
            </a:pPr>
            <a:r>
              <a:rPr lang="en-GB" sz="2000" dirty="0" err="1">
                <a:solidFill>
                  <a:prstClr val="black"/>
                </a:solidFill>
                <a:latin typeface="Century Gothic" panose="020B0502020202020204" pitchFamily="34" charset="0"/>
                <a:cs typeface="Calibri" panose="020F0502020204030204" pitchFamily="34" charset="0"/>
              </a:rPr>
              <a:t>détail</a:t>
            </a:r>
            <a:endParaRPr lang="en-GB" sz="1600" strike="sngStrike" dirty="0">
              <a:solidFill>
                <a:prstClr val="black"/>
              </a:solidFill>
              <a:latin typeface="Century Gothic" panose="020B0502020202020204" pitchFamily="34" charset="0"/>
              <a:cs typeface="Calibri" panose="020F0502020204030204" pitchFamily="34" charset="0"/>
            </a:endParaRPr>
          </a:p>
        </p:txBody>
      </p:sp>
      <p:sp>
        <p:nvSpPr>
          <p:cNvPr id="20" name="TextBox 19"/>
          <p:cNvSpPr txBox="1"/>
          <p:nvPr/>
        </p:nvSpPr>
        <p:spPr>
          <a:xfrm rot="10800000" flipV="1">
            <a:off x="5556866" y="2544158"/>
            <a:ext cx="1333022" cy="400110"/>
          </a:xfrm>
          <a:prstGeom prst="rect">
            <a:avLst/>
          </a:prstGeom>
          <a:noFill/>
        </p:spPr>
        <p:txBody>
          <a:bodyPr wrap="square" rtlCol="0">
            <a:spAutoFit/>
          </a:bodyPr>
          <a:lstStyle/>
          <a:p>
            <a:pPr algn="ctr" fontAlgn="base">
              <a:spcBef>
                <a:spcPct val="0"/>
              </a:spcBef>
              <a:spcAft>
                <a:spcPct val="0"/>
              </a:spcAft>
            </a:pPr>
            <a:r>
              <a:rPr lang="en-GB" sz="2000" dirty="0" err="1">
                <a:solidFill>
                  <a:prstClr val="black"/>
                </a:solidFill>
                <a:latin typeface="Century Gothic" panose="020B0502020202020204" pitchFamily="34" charset="0"/>
                <a:cs typeface="Calibri" panose="020F0502020204030204" pitchFamily="34" charset="0"/>
              </a:rPr>
              <a:t>medaille</a:t>
            </a:r>
            <a:endParaRPr lang="en-GB" sz="2000" dirty="0">
              <a:solidFill>
                <a:prstClr val="black"/>
              </a:solidFill>
              <a:latin typeface="Century Gothic" panose="020B0502020202020204" pitchFamily="34" charset="0"/>
              <a:cs typeface="Calibri" panose="020F0502020204030204" pitchFamily="34" charset="0"/>
            </a:endParaRPr>
          </a:p>
        </p:txBody>
      </p:sp>
      <p:pic>
        <p:nvPicPr>
          <p:cNvPr id="108" name="Picture 4" descr="garlic">
            <a:extLst>
              <a:ext uri="{FF2B5EF4-FFF2-40B4-BE49-F238E27FC236}">
                <a16:creationId xmlns:a16="http://schemas.microsoft.com/office/drawing/2014/main" id="{B502CDE1-515D-45E8-812D-E044ED85F48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37320" y="2101468"/>
            <a:ext cx="756880" cy="476835"/>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62D162A9-949F-44B4-B98D-134941C39427}"/>
              </a:ext>
            </a:extLst>
          </p:cNvPr>
          <p:cNvSpPr/>
          <p:nvPr/>
        </p:nvSpPr>
        <p:spPr>
          <a:xfrm>
            <a:off x="1985304" y="2085190"/>
            <a:ext cx="1260281"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[to work]</a:t>
            </a:r>
            <a:endParaRPr lang="en-GB" sz="4000" b="1" dirty="0">
              <a:solidFill>
                <a:prstClr val="black"/>
              </a:solidFill>
              <a:latin typeface="Century Gothic" panose="020B0502020202020204" pitchFamily="34" charset="0"/>
              <a:cs typeface="Calibri" panose="020F0502020204030204" pitchFamily="34" charset="0"/>
            </a:endParaRPr>
          </a:p>
        </p:txBody>
      </p:sp>
      <p:sp>
        <p:nvSpPr>
          <p:cNvPr id="112" name="Rectangle 111">
            <a:extLst>
              <a:ext uri="{FF2B5EF4-FFF2-40B4-BE49-F238E27FC236}">
                <a16:creationId xmlns:a16="http://schemas.microsoft.com/office/drawing/2014/main" id="{59D31D3A-60E7-4C82-9CD2-B377798970D9}"/>
              </a:ext>
            </a:extLst>
          </p:cNvPr>
          <p:cNvSpPr/>
          <p:nvPr/>
        </p:nvSpPr>
        <p:spPr>
          <a:xfrm>
            <a:off x="3108200" y="2094158"/>
            <a:ext cx="1616148"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[elsewhere]</a:t>
            </a:r>
          </a:p>
        </p:txBody>
      </p:sp>
      <p:sp>
        <p:nvSpPr>
          <p:cNvPr id="114" name="Rectangle 113">
            <a:extLst>
              <a:ext uri="{FF2B5EF4-FFF2-40B4-BE49-F238E27FC236}">
                <a16:creationId xmlns:a16="http://schemas.microsoft.com/office/drawing/2014/main" id="{62DFC411-0404-41ED-B014-753D1C3CBD27}"/>
              </a:ext>
            </a:extLst>
          </p:cNvPr>
          <p:cNvSpPr/>
          <p:nvPr/>
        </p:nvSpPr>
        <p:spPr>
          <a:xfrm>
            <a:off x="4621034" y="2094158"/>
            <a:ext cx="1050288"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[detail]</a:t>
            </a:r>
            <a:endParaRPr lang="en-GB" sz="4000" b="1" dirty="0">
              <a:solidFill>
                <a:prstClr val="black"/>
              </a:solidFill>
              <a:latin typeface="Century Gothic" panose="020B0502020202020204" pitchFamily="34" charset="0"/>
              <a:cs typeface="Calibri" panose="020F0502020204030204" pitchFamily="34" charset="0"/>
            </a:endParaRPr>
          </a:p>
        </p:txBody>
      </p:sp>
      <p:pic>
        <p:nvPicPr>
          <p:cNvPr id="115" name="Picture 2" descr="gold medal">
            <a:extLst>
              <a:ext uri="{FF2B5EF4-FFF2-40B4-BE49-F238E27FC236}">
                <a16:creationId xmlns:a16="http://schemas.microsoft.com/office/drawing/2014/main" id="{C0AA2053-552E-43C4-9D5D-EF706D5AACE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007079">
            <a:off x="6055453" y="1873452"/>
            <a:ext cx="387047" cy="67676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descr="Picture of a measure tape to show size [taille] for SSC -aill-/-ail">
            <a:extLst>
              <a:ext uri="{FF2B5EF4-FFF2-40B4-BE49-F238E27FC236}">
                <a16:creationId xmlns:a16="http://schemas.microsoft.com/office/drawing/2014/main" id="{1F3BC969-3B7E-C24D-89D3-6E7F77BF0C41}"/>
              </a:ext>
            </a:extLst>
          </p:cNvPr>
          <p:cNvGrpSpPr/>
          <p:nvPr/>
        </p:nvGrpSpPr>
        <p:grpSpPr>
          <a:xfrm>
            <a:off x="240588" y="1952472"/>
            <a:ext cx="972000" cy="914032"/>
            <a:chOff x="240588" y="1978812"/>
            <a:chExt cx="972000" cy="914032"/>
          </a:xfrm>
        </p:grpSpPr>
        <p:sp>
          <p:nvSpPr>
            <p:cNvPr id="173" name="Rectangle 172">
              <a:extLst>
                <a:ext uri="{FF2B5EF4-FFF2-40B4-BE49-F238E27FC236}">
                  <a16:creationId xmlns:a16="http://schemas.microsoft.com/office/drawing/2014/main" id="{AA9FF720-C03D-B24D-B518-38FD1F903DB6}"/>
                </a:ext>
              </a:extLst>
            </p:cNvPr>
            <p:cNvSpPr/>
            <p:nvPr/>
          </p:nvSpPr>
          <p:spPr>
            <a:xfrm>
              <a:off x="240588" y="1978812"/>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TextBox 173">
              <a:extLst>
                <a:ext uri="{FF2B5EF4-FFF2-40B4-BE49-F238E27FC236}">
                  <a16:creationId xmlns:a16="http://schemas.microsoft.com/office/drawing/2014/main" id="{A0C1BA65-74E1-E04A-A102-1072E084A5FB}"/>
                </a:ext>
              </a:extLst>
            </p:cNvPr>
            <p:cNvSpPr txBox="1"/>
            <p:nvPr/>
          </p:nvSpPr>
          <p:spPr>
            <a:xfrm>
              <a:off x="255642" y="1993782"/>
              <a:ext cx="649217"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aill</a:t>
              </a:r>
              <a:r>
                <a:rPr lang="en-US" sz="1200" b="1" dirty="0">
                  <a:solidFill>
                    <a:srgbClr val="104F76"/>
                  </a:solidFill>
                  <a:latin typeface="Century Gothic" panose="020B0502020202020204" pitchFamily="34" charset="0"/>
                </a:rPr>
                <a:t>-/-ail</a:t>
              </a:r>
            </a:p>
          </p:txBody>
        </p:sp>
        <p:sp>
          <p:nvSpPr>
            <p:cNvPr id="175" name="TextBox 174">
              <a:extLst>
                <a:ext uri="{FF2B5EF4-FFF2-40B4-BE49-F238E27FC236}">
                  <a16:creationId xmlns:a16="http://schemas.microsoft.com/office/drawing/2014/main" id="{FE0DFB6B-1995-3F41-AB83-D10E65102361}"/>
                </a:ext>
              </a:extLst>
            </p:cNvPr>
            <p:cNvSpPr txBox="1"/>
            <p:nvPr/>
          </p:nvSpPr>
          <p:spPr>
            <a:xfrm>
              <a:off x="255642" y="2689856"/>
              <a:ext cx="944585" cy="184666"/>
            </a:xfrm>
            <a:prstGeom prst="rect">
              <a:avLst/>
            </a:prstGeom>
            <a:noFill/>
          </p:spPr>
          <p:txBody>
            <a:bodyPr wrap="square" lIns="0" tIns="0" rIns="0" bIns="0" rtlCol="0">
              <a:spAutoFit/>
            </a:bodyPr>
            <a:lstStyle/>
            <a:p>
              <a:pPr algn="ctr"/>
              <a:r>
                <a:rPr lang="en-US" sz="1200" dirty="0">
                  <a:solidFill>
                    <a:srgbClr val="104F76"/>
                  </a:solidFill>
                  <a:latin typeface="Century Gothic" panose="020B0502020202020204" pitchFamily="34" charset="0"/>
                </a:rPr>
                <a:t>t</a:t>
              </a:r>
              <a:r>
                <a:rPr lang="en-US" sz="1200" b="1" dirty="0">
                  <a:solidFill>
                    <a:srgbClr val="EE6000"/>
                  </a:solidFill>
                  <a:latin typeface="Century Gothic" panose="020B0502020202020204" pitchFamily="34" charset="0"/>
                </a:rPr>
                <a:t>aill</a:t>
              </a:r>
              <a:r>
                <a:rPr lang="en-US" sz="1200" dirty="0">
                  <a:solidFill>
                    <a:srgbClr val="104F76"/>
                  </a:solidFill>
                  <a:latin typeface="Century Gothic" panose="020B0502020202020204" pitchFamily="34" charset="0"/>
                </a:rPr>
                <a:t>e</a:t>
              </a:r>
            </a:p>
          </p:txBody>
        </p:sp>
        <p:pic>
          <p:nvPicPr>
            <p:cNvPr id="177" name="Picture 2" descr="measuring tape">
              <a:extLst>
                <a:ext uri="{FF2B5EF4-FFF2-40B4-BE49-F238E27FC236}">
                  <a16:creationId xmlns:a16="http://schemas.microsoft.com/office/drawing/2014/main" id="{18B0061C-8FDC-1D4A-A8A8-5760FEE375E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rot="19129150">
              <a:off x="460508" y="2240068"/>
              <a:ext cx="536513" cy="46676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rot="10800000" flipV="1">
            <a:off x="1299646" y="3667625"/>
            <a:ext cx="821291" cy="400110"/>
          </a:xfrm>
          <a:prstGeom prst="rect">
            <a:avLst/>
          </a:prstGeom>
          <a:noFill/>
        </p:spPr>
        <p:txBody>
          <a:bodyPr wrap="square" rtlCol="0">
            <a:spAutoFit/>
          </a:bodyPr>
          <a:lstStyle/>
          <a:p>
            <a:pPr algn="ctr" fontAlgn="base">
              <a:spcBef>
                <a:spcPct val="0"/>
              </a:spcBef>
              <a:spcAft>
                <a:spcPct val="0"/>
              </a:spcAft>
              <a:defRPr/>
            </a:pPr>
            <a:r>
              <a:rPr lang="en-GB" sz="2000" dirty="0">
                <a:solidFill>
                  <a:prstClr val="black"/>
                </a:solidFill>
                <a:latin typeface="Century Gothic" panose="020B0502020202020204" pitchFamily="34" charset="0"/>
                <a:cs typeface="Calibri" panose="020F0502020204030204" pitchFamily="34" charset="0"/>
              </a:rPr>
              <a:t>soleil</a:t>
            </a:r>
          </a:p>
        </p:txBody>
      </p:sp>
      <p:sp>
        <p:nvSpPr>
          <p:cNvPr id="22" name="TextBox 21"/>
          <p:cNvSpPr txBox="1"/>
          <p:nvPr/>
        </p:nvSpPr>
        <p:spPr>
          <a:xfrm rot="10800000" flipV="1">
            <a:off x="2042971" y="3677934"/>
            <a:ext cx="1485027" cy="369332"/>
          </a:xfrm>
          <a:prstGeom prst="rect">
            <a:avLst/>
          </a:prstGeom>
          <a:noFill/>
        </p:spPr>
        <p:txBody>
          <a:bodyPr wrap="square" rtlCol="0">
            <a:spAutoFit/>
          </a:bodyPr>
          <a:lstStyle/>
          <a:p>
            <a:pPr algn="ctr" fontAlgn="base">
              <a:spcBef>
                <a:spcPct val="0"/>
              </a:spcBef>
              <a:spcAft>
                <a:spcPct val="0"/>
              </a:spcAft>
              <a:defRPr/>
            </a:pPr>
            <a:r>
              <a:rPr lang="en-GB" dirty="0">
                <a:solidFill>
                  <a:prstClr val="black"/>
                </a:solidFill>
                <a:latin typeface="Century Gothic" panose="020B0502020202020204" pitchFamily="34" charset="0"/>
                <a:cs typeface="Calibri" panose="020F0502020204030204" pitchFamily="34" charset="0"/>
              </a:rPr>
              <a:t>merveilleux</a:t>
            </a:r>
            <a:endParaRPr lang="en-GB" strike="sngStrike" dirty="0">
              <a:solidFill>
                <a:prstClr val="black"/>
              </a:solidFill>
              <a:latin typeface="Century Gothic" panose="020B0502020202020204" pitchFamily="34" charset="0"/>
              <a:cs typeface="Calibri" panose="020F0502020204030204" pitchFamily="34" charset="0"/>
            </a:endParaRPr>
          </a:p>
        </p:txBody>
      </p:sp>
      <p:sp>
        <p:nvSpPr>
          <p:cNvPr id="23" name="TextBox 22"/>
          <p:cNvSpPr txBox="1"/>
          <p:nvPr/>
        </p:nvSpPr>
        <p:spPr>
          <a:xfrm rot="10800000" flipV="1">
            <a:off x="3495714" y="3666759"/>
            <a:ext cx="1173434"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appareil</a:t>
            </a:r>
            <a:endParaRPr lang="en-GB" strike="sngStrike" dirty="0">
              <a:solidFill>
                <a:prstClr val="black"/>
              </a:solidFill>
              <a:latin typeface="Century Gothic" panose="020B0502020202020204" pitchFamily="34" charset="0"/>
              <a:cs typeface="Calibri" panose="020F0502020204030204" pitchFamily="34" charset="0"/>
            </a:endParaRPr>
          </a:p>
        </p:txBody>
      </p:sp>
      <p:sp>
        <p:nvSpPr>
          <p:cNvPr id="24" name="TextBox 23"/>
          <p:cNvSpPr txBox="1"/>
          <p:nvPr/>
        </p:nvSpPr>
        <p:spPr>
          <a:xfrm rot="10800000" flipV="1">
            <a:off x="4625939" y="3666565"/>
            <a:ext cx="1173434" cy="369332"/>
          </a:xfrm>
          <a:prstGeom prst="rect">
            <a:avLst/>
          </a:prstGeom>
          <a:noFill/>
        </p:spPr>
        <p:txBody>
          <a:bodyPr wrap="square" rtlCol="0">
            <a:spAutoFit/>
          </a:bodyPr>
          <a:lstStyle/>
          <a:p>
            <a:pPr algn="ctr" fontAlgn="base">
              <a:spcBef>
                <a:spcPct val="0"/>
              </a:spcBef>
              <a:spcAft>
                <a:spcPct val="0"/>
              </a:spcAft>
              <a:defRPr/>
            </a:pPr>
            <a:r>
              <a:rPr lang="en-GB" dirty="0" err="1">
                <a:solidFill>
                  <a:prstClr val="black"/>
                </a:solidFill>
                <a:latin typeface="Century Gothic" panose="020B0502020202020204" pitchFamily="34" charset="0"/>
                <a:cs typeface="Calibri" panose="020F0502020204030204" pitchFamily="34" charset="0"/>
              </a:rPr>
              <a:t>bouteille</a:t>
            </a:r>
            <a:endParaRPr lang="en-GB" sz="2000" strike="sngStrike" dirty="0">
              <a:solidFill>
                <a:prstClr val="black"/>
              </a:solidFill>
              <a:latin typeface="Century Gothic" panose="020B0502020202020204" pitchFamily="34" charset="0"/>
              <a:cs typeface="Calibri" panose="020F0502020204030204" pitchFamily="34" charset="0"/>
            </a:endParaRPr>
          </a:p>
        </p:txBody>
      </p:sp>
      <p:sp>
        <p:nvSpPr>
          <p:cNvPr id="25" name="TextBox 24"/>
          <p:cNvSpPr txBox="1"/>
          <p:nvPr/>
        </p:nvSpPr>
        <p:spPr>
          <a:xfrm rot="10800000" flipV="1">
            <a:off x="5797659" y="3666565"/>
            <a:ext cx="1173434" cy="369332"/>
          </a:xfrm>
          <a:prstGeom prst="rect">
            <a:avLst/>
          </a:prstGeom>
          <a:noFill/>
        </p:spPr>
        <p:txBody>
          <a:bodyPr wrap="square" rtlCol="0">
            <a:spAutoFit/>
          </a:bodyPr>
          <a:lstStyle/>
          <a:p>
            <a:pPr algn="ctr" fontAlgn="base">
              <a:spcBef>
                <a:spcPct val="0"/>
              </a:spcBef>
              <a:spcAft>
                <a:spcPct val="0"/>
              </a:spcAft>
            </a:pPr>
            <a:r>
              <a:rPr lang="en-GB" dirty="0" err="1">
                <a:solidFill>
                  <a:prstClr val="black"/>
                </a:solidFill>
                <a:latin typeface="Century Gothic" panose="020B0502020202020204" pitchFamily="34" charset="0"/>
                <a:cs typeface="Calibri" panose="020F0502020204030204" pitchFamily="34" charset="0"/>
              </a:rPr>
              <a:t>meilleur</a:t>
            </a:r>
            <a:endParaRPr lang="en-GB" dirty="0">
              <a:solidFill>
                <a:prstClr val="black"/>
              </a:solidFill>
              <a:latin typeface="Century Gothic" panose="020B0502020202020204" pitchFamily="34" charset="0"/>
              <a:cs typeface="Calibri" panose="020F0502020204030204" pitchFamily="34" charset="0"/>
            </a:endParaRPr>
          </a:p>
        </p:txBody>
      </p:sp>
      <p:pic>
        <p:nvPicPr>
          <p:cNvPr id="121" name="Picture 4" descr="the sun">
            <a:extLst>
              <a:ext uri="{FF2B5EF4-FFF2-40B4-BE49-F238E27FC236}">
                <a16:creationId xmlns:a16="http://schemas.microsoft.com/office/drawing/2014/main" id="{C7F935C7-4CA0-45DF-8C86-D2288BCE163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51741" y="3176858"/>
            <a:ext cx="517099" cy="492967"/>
          </a:xfrm>
          <a:prstGeom prst="rect">
            <a:avLst/>
          </a:prstGeom>
          <a:noFill/>
          <a:extLst>
            <a:ext uri="{909E8E84-426E-40DD-AFC4-6F175D3DCCD1}">
              <a14:hiddenFill xmlns:a14="http://schemas.microsoft.com/office/drawing/2010/main">
                <a:solidFill>
                  <a:srgbClr val="FFFFFF"/>
                </a:solidFill>
              </a14:hiddenFill>
            </a:ext>
          </a:extLst>
        </p:spPr>
      </p:pic>
      <p:sp>
        <p:nvSpPr>
          <p:cNvPr id="123" name="Rectangle 122">
            <a:extLst>
              <a:ext uri="{FF2B5EF4-FFF2-40B4-BE49-F238E27FC236}">
                <a16:creationId xmlns:a16="http://schemas.microsoft.com/office/drawing/2014/main" id="{1855C664-7D4A-4695-BFB6-17B0EEA969F0}"/>
              </a:ext>
            </a:extLst>
          </p:cNvPr>
          <p:cNvSpPr/>
          <p:nvPr/>
        </p:nvSpPr>
        <p:spPr>
          <a:xfrm>
            <a:off x="1945634" y="3217710"/>
            <a:ext cx="1699504"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[marvellous]</a:t>
            </a:r>
          </a:p>
        </p:txBody>
      </p:sp>
      <p:sp>
        <p:nvSpPr>
          <p:cNvPr id="125" name="Rectangle 124">
            <a:extLst>
              <a:ext uri="{FF2B5EF4-FFF2-40B4-BE49-F238E27FC236}">
                <a16:creationId xmlns:a16="http://schemas.microsoft.com/office/drawing/2014/main" id="{BFCC9E12-5B19-4A63-968B-71FA3AC7D48B}"/>
              </a:ext>
            </a:extLst>
          </p:cNvPr>
          <p:cNvSpPr/>
          <p:nvPr/>
        </p:nvSpPr>
        <p:spPr>
          <a:xfrm>
            <a:off x="3503071" y="3217710"/>
            <a:ext cx="1213794"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[device]</a:t>
            </a:r>
          </a:p>
        </p:txBody>
      </p:sp>
      <p:pic>
        <p:nvPicPr>
          <p:cNvPr id="126" name="Picture 8" descr="water bottle">
            <a:extLst>
              <a:ext uri="{FF2B5EF4-FFF2-40B4-BE49-F238E27FC236}">
                <a16:creationId xmlns:a16="http://schemas.microsoft.com/office/drawing/2014/main" id="{18882623-6D82-4261-B7AE-325F23EE86F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rot="2671088">
            <a:off x="5128365" y="3009098"/>
            <a:ext cx="252447" cy="689553"/>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a:extLst>
              <a:ext uri="{FF2B5EF4-FFF2-40B4-BE49-F238E27FC236}">
                <a16:creationId xmlns:a16="http://schemas.microsoft.com/office/drawing/2014/main" id="{52D4C873-9475-40F9-9C79-202FDF082BBD}"/>
              </a:ext>
            </a:extLst>
          </p:cNvPr>
          <p:cNvSpPr/>
          <p:nvPr/>
        </p:nvSpPr>
        <p:spPr>
          <a:xfrm>
            <a:off x="5905089" y="3216257"/>
            <a:ext cx="870751" cy="400110"/>
          </a:xfrm>
          <a:prstGeom prst="rect">
            <a:avLst/>
          </a:prstGeom>
        </p:spPr>
        <p:txBody>
          <a:bodyPr wrap="none">
            <a:spAutoFit/>
          </a:bodyPr>
          <a:lstStyle/>
          <a:p>
            <a:pPr algn="ctr" fontAlgn="base">
              <a:spcBef>
                <a:spcPct val="0"/>
              </a:spcBef>
              <a:spcAft>
                <a:spcPct val="0"/>
              </a:spcAft>
            </a:pPr>
            <a:r>
              <a:rPr lang="en-GB" sz="2000" b="1" dirty="0">
                <a:solidFill>
                  <a:prstClr val="black"/>
                </a:solidFill>
                <a:latin typeface="Century Gothic" panose="020B0502020202020204" pitchFamily="34" charset="0"/>
                <a:cs typeface="Calibri" panose="020F0502020204030204" pitchFamily="34" charset="0"/>
              </a:rPr>
              <a:t>[best]</a:t>
            </a:r>
            <a:endParaRPr lang="en-GB" sz="4000" b="1" dirty="0">
              <a:solidFill>
                <a:prstClr val="black"/>
              </a:solidFill>
              <a:latin typeface="Century Gothic" panose="020B0502020202020204" pitchFamily="34" charset="0"/>
              <a:cs typeface="Calibri" panose="020F0502020204030204" pitchFamily="34" charset="0"/>
            </a:endParaRPr>
          </a:p>
        </p:txBody>
      </p:sp>
      <p:grpSp>
        <p:nvGrpSpPr>
          <p:cNvPr id="26" name="Group 25" descr="Picture of an ear [oreille] for SSC -eill-/-eil">
            <a:extLst>
              <a:ext uri="{FF2B5EF4-FFF2-40B4-BE49-F238E27FC236}">
                <a16:creationId xmlns:a16="http://schemas.microsoft.com/office/drawing/2014/main" id="{021D96CD-0984-BF47-B68D-3C5A22724E11}"/>
              </a:ext>
            </a:extLst>
          </p:cNvPr>
          <p:cNvGrpSpPr/>
          <p:nvPr/>
        </p:nvGrpSpPr>
        <p:grpSpPr>
          <a:xfrm>
            <a:off x="240705" y="3081400"/>
            <a:ext cx="972000" cy="914032"/>
            <a:chOff x="240705" y="3101871"/>
            <a:chExt cx="972000" cy="914032"/>
          </a:xfrm>
        </p:grpSpPr>
        <p:sp>
          <p:nvSpPr>
            <p:cNvPr id="178" name="Rectangle 177">
              <a:extLst>
                <a:ext uri="{FF2B5EF4-FFF2-40B4-BE49-F238E27FC236}">
                  <a16:creationId xmlns:a16="http://schemas.microsoft.com/office/drawing/2014/main" id="{F664C4D0-1924-AC4D-964C-45EB7EF1B4AA}"/>
                </a:ext>
              </a:extLst>
            </p:cNvPr>
            <p:cNvSpPr/>
            <p:nvPr/>
          </p:nvSpPr>
          <p:spPr>
            <a:xfrm>
              <a:off x="240705" y="3101871"/>
              <a:ext cx="972000" cy="914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TextBox 178">
              <a:extLst>
                <a:ext uri="{FF2B5EF4-FFF2-40B4-BE49-F238E27FC236}">
                  <a16:creationId xmlns:a16="http://schemas.microsoft.com/office/drawing/2014/main" id="{FE4438A2-E3D4-2945-88D4-13969D30E621}"/>
                </a:ext>
              </a:extLst>
            </p:cNvPr>
            <p:cNvSpPr txBox="1"/>
            <p:nvPr/>
          </p:nvSpPr>
          <p:spPr>
            <a:xfrm>
              <a:off x="255759" y="3116841"/>
              <a:ext cx="642805" cy="184666"/>
            </a:xfrm>
            <a:prstGeom prst="rect">
              <a:avLst/>
            </a:prstGeom>
            <a:noFill/>
          </p:spPr>
          <p:txBody>
            <a:bodyPr wrap="none" lIns="0" tIns="0" rIns="0" bIns="0" rtlCol="0">
              <a:spAutoFit/>
            </a:bodyPr>
            <a:lstStyle/>
            <a:p>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eill</a:t>
              </a:r>
              <a:r>
                <a:rPr lang="en-US" sz="1200" b="1" dirty="0">
                  <a:solidFill>
                    <a:srgbClr val="104F76"/>
                  </a:solidFill>
                  <a:latin typeface="Century Gothic" panose="020B0502020202020204" pitchFamily="34" charset="0"/>
                </a:rPr>
                <a:t>-/-</a:t>
              </a:r>
              <a:r>
                <a:rPr lang="en-US" sz="1200" b="1" dirty="0" err="1">
                  <a:solidFill>
                    <a:srgbClr val="104F76"/>
                  </a:solidFill>
                  <a:latin typeface="Century Gothic" panose="020B0502020202020204" pitchFamily="34" charset="0"/>
                </a:rPr>
                <a:t>eil</a:t>
              </a:r>
              <a:endParaRPr lang="en-US" sz="1200" b="1" dirty="0">
                <a:solidFill>
                  <a:srgbClr val="104F76"/>
                </a:solidFill>
                <a:latin typeface="Century Gothic" panose="020B0502020202020204" pitchFamily="34" charset="0"/>
              </a:endParaRPr>
            </a:p>
          </p:txBody>
        </p:sp>
        <p:sp>
          <p:nvSpPr>
            <p:cNvPr id="180" name="TextBox 179">
              <a:extLst>
                <a:ext uri="{FF2B5EF4-FFF2-40B4-BE49-F238E27FC236}">
                  <a16:creationId xmlns:a16="http://schemas.microsoft.com/office/drawing/2014/main" id="{841C9461-4AA1-D849-A46D-BE22886756B6}"/>
                </a:ext>
              </a:extLst>
            </p:cNvPr>
            <p:cNvSpPr txBox="1"/>
            <p:nvPr/>
          </p:nvSpPr>
          <p:spPr>
            <a:xfrm>
              <a:off x="255759" y="3812915"/>
              <a:ext cx="944585" cy="184666"/>
            </a:xfrm>
            <a:prstGeom prst="rect">
              <a:avLst/>
            </a:prstGeom>
            <a:noFill/>
          </p:spPr>
          <p:txBody>
            <a:bodyPr wrap="square" lIns="0" tIns="0" rIns="0" bIns="0" rtlCol="0">
              <a:spAutoFit/>
            </a:bodyPr>
            <a:lstStyle/>
            <a:p>
              <a:pPr algn="ctr"/>
              <a:r>
                <a:rPr lang="en-US" sz="1200" dirty="0" err="1">
                  <a:solidFill>
                    <a:srgbClr val="104F76"/>
                  </a:solidFill>
                  <a:latin typeface="Century Gothic" panose="020B0502020202020204" pitchFamily="34" charset="0"/>
                </a:rPr>
                <a:t>or</a:t>
              </a:r>
              <a:r>
                <a:rPr lang="en-US" sz="1200" b="1" dirty="0" err="1">
                  <a:solidFill>
                    <a:srgbClr val="EE6000"/>
                  </a:solidFill>
                  <a:latin typeface="Century Gothic" panose="020B0502020202020204" pitchFamily="34" charset="0"/>
                </a:rPr>
                <a:t>eill</a:t>
              </a:r>
              <a:r>
                <a:rPr lang="en-US" sz="1200" dirty="0" err="1">
                  <a:solidFill>
                    <a:srgbClr val="104F76"/>
                  </a:solidFill>
                  <a:latin typeface="Century Gothic" panose="020B0502020202020204" pitchFamily="34" charset="0"/>
                </a:rPr>
                <a:t>e</a:t>
              </a:r>
              <a:endParaRPr lang="en-US" sz="1200" dirty="0">
                <a:solidFill>
                  <a:srgbClr val="104F76"/>
                </a:solidFill>
                <a:latin typeface="Century Gothic" panose="020B0502020202020204" pitchFamily="34" charset="0"/>
              </a:endParaRPr>
            </a:p>
          </p:txBody>
        </p:sp>
        <p:pic>
          <p:nvPicPr>
            <p:cNvPr id="182" name="Picture 2" descr="ear">
              <a:extLst>
                <a:ext uri="{FF2B5EF4-FFF2-40B4-BE49-F238E27FC236}">
                  <a16:creationId xmlns:a16="http://schemas.microsoft.com/office/drawing/2014/main" id="{EF32BCFD-AE8F-F74B-B360-79F1969CA80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98506" y="3351009"/>
              <a:ext cx="272744" cy="4545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93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63" name="Rectangle 62">
            <a:extLst>
              <a:ext uri="{FF2B5EF4-FFF2-40B4-BE49-F238E27FC236}">
                <a16:creationId xmlns:a16="http://schemas.microsoft.com/office/drawing/2014/main" id="{FB267402-7D2C-7B4C-8BE1-4D75A62D4651}"/>
              </a:ext>
            </a:extLst>
          </p:cNvPr>
          <p:cNvSpPr/>
          <p:nvPr/>
        </p:nvSpPr>
        <p:spPr>
          <a:xfrm>
            <a:off x="98389" y="144043"/>
            <a:ext cx="936475" cy="369332"/>
          </a:xfrm>
          <a:prstGeom prst="rect">
            <a:avLst/>
          </a:prstGeom>
        </p:spPr>
        <p:txBody>
          <a:bodyPr wrap="none">
            <a:spAutoFit/>
          </a:bodyPr>
          <a:lstStyle/>
          <a:p>
            <a:pPr fontAlgn="base">
              <a:spcBef>
                <a:spcPct val="0"/>
              </a:spcBef>
              <a:spcAft>
                <a:spcPct val="0"/>
              </a:spcAft>
            </a:pPr>
            <a:r>
              <a:rPr lang="en-GB" b="1" dirty="0">
                <a:solidFill>
                  <a:srgbClr val="000000"/>
                </a:solidFill>
                <a:latin typeface="Century Gothic" panose="020B0502020202020204" pitchFamily="34" charset="0"/>
                <a:cs typeface="Calibri" panose="020F0502020204030204" pitchFamily="34" charset="0"/>
              </a:rPr>
              <a:t>Liaison</a:t>
            </a:r>
            <a:endParaRPr lang="en-GB" dirty="0">
              <a:solidFill>
                <a:srgbClr val="000000"/>
              </a:solidFill>
              <a:latin typeface="Century Gothic" panose="020B0502020202020204" pitchFamily="34" charset="0"/>
            </a:endParaRPr>
          </a:p>
        </p:txBody>
      </p:sp>
      <p:sp>
        <p:nvSpPr>
          <p:cNvPr id="65" name="Rectangle 64">
            <a:extLst>
              <a:ext uri="{FF2B5EF4-FFF2-40B4-BE49-F238E27FC236}">
                <a16:creationId xmlns:a16="http://schemas.microsoft.com/office/drawing/2014/main" id="{99A44A19-F5D8-CD43-A263-6AF2556FF417}"/>
              </a:ext>
            </a:extLst>
          </p:cNvPr>
          <p:cNvSpPr/>
          <p:nvPr/>
        </p:nvSpPr>
        <p:spPr>
          <a:xfrm>
            <a:off x="108000" y="639494"/>
            <a:ext cx="6676200" cy="5262979"/>
          </a:xfrm>
          <a:prstGeom prst="rect">
            <a:avLst/>
          </a:prstGeom>
        </p:spPr>
        <p:txBody>
          <a:bodyPr wrap="square">
            <a:spAutoFit/>
          </a:bodyPr>
          <a:lstStyle/>
          <a:p>
            <a:pPr lvl="0">
              <a:defRPr/>
            </a:pPr>
            <a:r>
              <a:rPr lang="en-US" sz="1600" dirty="0">
                <a:latin typeface="Century Gothic" panose="020F0302020204030204"/>
              </a:rPr>
              <a:t>If a word normally ends with a Silent Final Consonant, </a:t>
            </a:r>
            <a:r>
              <a:rPr lang="en-US" sz="1600" b="1" dirty="0">
                <a:latin typeface="Century Gothic" panose="020F0302020204030204"/>
              </a:rPr>
              <a:t>the final consonant is pronounced</a:t>
            </a:r>
            <a:r>
              <a:rPr lang="en-US" sz="1600" dirty="0">
                <a:latin typeface="Century Gothic" panose="020F0302020204030204"/>
              </a:rPr>
              <a:t> before a word beginning with </a:t>
            </a:r>
            <a:r>
              <a:rPr lang="en-US" sz="1600" b="1" dirty="0">
                <a:latin typeface="Century Gothic" panose="020F0302020204030204"/>
              </a:rPr>
              <a:t>[h] </a:t>
            </a:r>
            <a:r>
              <a:rPr lang="en-US" sz="1600" dirty="0">
                <a:latin typeface="Century Gothic" panose="020F0302020204030204"/>
              </a:rPr>
              <a:t>or </a:t>
            </a:r>
            <a:r>
              <a:rPr lang="en-US" sz="1600" b="1" dirty="0">
                <a:latin typeface="Century Gothic" panose="020F0302020204030204"/>
              </a:rPr>
              <a:t>a vowel</a:t>
            </a:r>
            <a:r>
              <a:rPr lang="en-US" sz="1600" dirty="0">
                <a:latin typeface="Century Gothic" panose="020F0302020204030204"/>
              </a:rPr>
              <a:t>. This is called </a:t>
            </a:r>
            <a:r>
              <a:rPr lang="en-US" sz="1600" b="1" dirty="0">
                <a:latin typeface="Century Gothic" panose="020F0302020204030204"/>
              </a:rPr>
              <a:t>liaison</a:t>
            </a:r>
            <a:r>
              <a:rPr lang="en-US" sz="1600" dirty="0">
                <a:latin typeface="Century Gothic" panose="020F0302020204030204"/>
              </a:rPr>
              <a:t>. </a:t>
            </a:r>
          </a:p>
          <a:p>
            <a:pPr lvl="0">
              <a:defRPr/>
            </a:pPr>
            <a:endParaRPr lang="en-US" sz="1600" dirty="0">
              <a:latin typeface="Century Gothic" panose="020F0302020204030204"/>
            </a:endParaRPr>
          </a:p>
          <a:p>
            <a:pPr lvl="0">
              <a:defRPr/>
            </a:pPr>
            <a:r>
              <a:rPr lang="en-US" sz="1600" dirty="0">
                <a:latin typeface="Century Gothic" panose="020F0302020204030204"/>
              </a:rPr>
              <a:t>Here are some examples:</a:t>
            </a:r>
          </a:p>
          <a:p>
            <a:pPr lvl="0">
              <a:defRPr/>
            </a:pPr>
            <a:endParaRPr lang="en-US" sz="1600" dirty="0">
              <a:latin typeface="Century Gothic" panose="020F0302020204030204"/>
            </a:endParaRPr>
          </a:p>
          <a:p>
            <a:pPr lvl="0">
              <a:defRPr/>
            </a:pPr>
            <a:r>
              <a:rPr lang="en-US" sz="1600" b="1" dirty="0" err="1">
                <a:latin typeface="Century Gothic" panose="020F0302020204030204"/>
              </a:rPr>
              <a:t>C’es</a:t>
            </a:r>
            <a:r>
              <a:rPr lang="en-US" sz="1600" b="1" dirty="0" err="1">
                <a:solidFill>
                  <a:srgbClr val="EE6000"/>
                </a:solidFill>
                <a:latin typeface="Century Gothic" panose="020F0302020204030204"/>
              </a:rPr>
              <a:t>t</a:t>
            </a:r>
            <a:r>
              <a:rPr lang="en-US" sz="1600" b="1" dirty="0">
                <a:latin typeface="Century Gothic" panose="020F0302020204030204"/>
              </a:rPr>
              <a:t> </a:t>
            </a:r>
            <a:r>
              <a:rPr lang="en-US" sz="1600" b="1" dirty="0" err="1">
                <a:solidFill>
                  <a:srgbClr val="EE6000"/>
                </a:solidFill>
                <a:latin typeface="Century Gothic" panose="020F0302020204030204"/>
              </a:rPr>
              <a:t>a</a:t>
            </a:r>
            <a:r>
              <a:rPr lang="en-US" sz="1600" b="1" dirty="0" err="1">
                <a:latin typeface="Century Gothic" panose="020F0302020204030204"/>
              </a:rPr>
              <a:t>musant</a:t>
            </a:r>
            <a:r>
              <a:rPr lang="en-US" sz="1600" b="1" dirty="0">
                <a:latin typeface="Century Gothic" panose="020F0302020204030204"/>
              </a:rPr>
              <a:t>			</a:t>
            </a:r>
            <a:r>
              <a:rPr lang="en-US" sz="1600" dirty="0">
                <a:latin typeface="Century Gothic" panose="020F0302020204030204"/>
              </a:rPr>
              <a:t>It’s funny.</a:t>
            </a:r>
            <a:endParaRPr lang="en-US" sz="1600" b="1" dirty="0">
              <a:latin typeface="Century Gothic" panose="020F0302020204030204"/>
            </a:endParaRPr>
          </a:p>
          <a:p>
            <a:pPr lvl="0">
              <a:defRPr/>
            </a:pPr>
            <a:endParaRPr lang="en-US" sz="1600" dirty="0">
              <a:latin typeface="Century Gothic" panose="020F0302020204030204"/>
            </a:endParaRPr>
          </a:p>
          <a:p>
            <a:pPr lvl="0">
              <a:defRPr/>
            </a:pPr>
            <a:r>
              <a:rPr lang="en-US" sz="1600" dirty="0">
                <a:latin typeface="Century Gothic" panose="020F0302020204030204"/>
              </a:rPr>
              <a:t>Because the </a:t>
            </a:r>
            <a:r>
              <a:rPr lang="en-US" sz="1600" b="1" dirty="0">
                <a:solidFill>
                  <a:srgbClr val="EE6000"/>
                </a:solidFill>
                <a:latin typeface="Century Gothic" panose="020F0302020204030204"/>
              </a:rPr>
              <a:t>-t </a:t>
            </a:r>
            <a:r>
              <a:rPr lang="en-US" sz="1600" dirty="0">
                <a:latin typeface="Century Gothic" panose="020F0302020204030204"/>
              </a:rPr>
              <a:t>is followed by </a:t>
            </a:r>
            <a:r>
              <a:rPr lang="en-US" sz="1600" b="1" dirty="0">
                <a:latin typeface="Century Gothic" panose="020F0302020204030204"/>
              </a:rPr>
              <a:t>a</a:t>
            </a:r>
            <a:r>
              <a:rPr lang="en-US" sz="1600" dirty="0">
                <a:latin typeface="Century Gothic" panose="020F0302020204030204"/>
              </a:rPr>
              <a:t> </a:t>
            </a:r>
            <a:r>
              <a:rPr lang="en-US" sz="1600" b="1" dirty="0">
                <a:latin typeface="Century Gothic" panose="020F0302020204030204"/>
              </a:rPr>
              <a:t>vowel</a:t>
            </a:r>
            <a:r>
              <a:rPr lang="en-US" sz="1600" dirty="0">
                <a:latin typeface="Century Gothic" panose="020F0302020204030204"/>
              </a:rPr>
              <a:t>, it is pronounced.</a:t>
            </a:r>
          </a:p>
          <a:p>
            <a:pPr lvl="0">
              <a:defRPr/>
            </a:pPr>
            <a:endParaRPr lang="en-US" sz="1600" dirty="0">
              <a:latin typeface="Century Gothic" panose="020F0302020204030204"/>
            </a:endParaRPr>
          </a:p>
          <a:p>
            <a:pPr lvl="0">
              <a:defRPr/>
            </a:pPr>
            <a:r>
              <a:rPr lang="en-US" sz="1600" b="1" dirty="0">
                <a:latin typeface="Century Gothic" panose="020F0302020204030204"/>
              </a:rPr>
              <a:t>Je parle avec mo</a:t>
            </a:r>
            <a:r>
              <a:rPr lang="en-US" sz="1600" b="1" dirty="0">
                <a:solidFill>
                  <a:srgbClr val="EE6000"/>
                </a:solidFill>
                <a:latin typeface="Century Gothic" panose="020F0302020204030204"/>
              </a:rPr>
              <a:t>n</a:t>
            </a:r>
            <a:r>
              <a:rPr lang="en-US" sz="1600" b="1" dirty="0">
                <a:latin typeface="Century Gothic" panose="020F0302020204030204"/>
              </a:rPr>
              <a:t> </a:t>
            </a:r>
            <a:r>
              <a:rPr lang="en-US" sz="1600" b="1" dirty="0" err="1">
                <a:solidFill>
                  <a:srgbClr val="EE6000"/>
                </a:solidFill>
                <a:latin typeface="Century Gothic" panose="020F0302020204030204"/>
              </a:rPr>
              <a:t>a</a:t>
            </a:r>
            <a:r>
              <a:rPr lang="en-US" sz="1600" b="1" dirty="0" err="1">
                <a:latin typeface="Century Gothic" panose="020F0302020204030204"/>
              </a:rPr>
              <a:t>mi</a:t>
            </a:r>
            <a:r>
              <a:rPr lang="en-US" sz="1600" b="1" dirty="0">
                <a:latin typeface="Century Gothic" panose="020F0302020204030204"/>
              </a:rPr>
              <a:t>.</a:t>
            </a:r>
            <a:r>
              <a:rPr lang="en-US" sz="1600" dirty="0">
                <a:latin typeface="Century Gothic" panose="020F0302020204030204"/>
              </a:rPr>
              <a:t>		I speak with my friend.</a:t>
            </a:r>
            <a:endParaRPr lang="en-US" sz="1600" b="1" dirty="0">
              <a:latin typeface="Century Gothic" panose="020F0302020204030204"/>
            </a:endParaRPr>
          </a:p>
          <a:p>
            <a:pPr lvl="0">
              <a:defRPr/>
            </a:pPr>
            <a:endParaRPr lang="en-US" sz="1600" b="1" dirty="0">
              <a:latin typeface="Century Gothic" panose="020F0302020204030204"/>
            </a:endParaRPr>
          </a:p>
          <a:p>
            <a:pPr lvl="0">
              <a:defRPr/>
            </a:pPr>
            <a:r>
              <a:rPr lang="en-US" sz="1600" dirty="0">
                <a:latin typeface="Century Gothic" panose="020F0302020204030204"/>
              </a:rPr>
              <a:t>Because the </a:t>
            </a:r>
            <a:r>
              <a:rPr lang="en-US" sz="1600" b="1" dirty="0">
                <a:solidFill>
                  <a:srgbClr val="EE6000"/>
                </a:solidFill>
                <a:latin typeface="Century Gothic" panose="020F0302020204030204"/>
              </a:rPr>
              <a:t>-n </a:t>
            </a:r>
            <a:r>
              <a:rPr lang="en-US" sz="1600" dirty="0">
                <a:latin typeface="Century Gothic" panose="020F0302020204030204"/>
              </a:rPr>
              <a:t>is followed by </a:t>
            </a:r>
            <a:r>
              <a:rPr lang="en-US" sz="1600" b="1" dirty="0">
                <a:latin typeface="Century Gothic" panose="020F0302020204030204"/>
              </a:rPr>
              <a:t>a</a:t>
            </a:r>
            <a:r>
              <a:rPr lang="en-US" sz="1600" dirty="0">
                <a:latin typeface="Century Gothic" panose="020F0302020204030204"/>
              </a:rPr>
              <a:t> </a:t>
            </a:r>
            <a:r>
              <a:rPr lang="en-US" sz="1600" b="1" dirty="0">
                <a:latin typeface="Century Gothic" panose="020F0302020204030204"/>
              </a:rPr>
              <a:t>vowel</a:t>
            </a:r>
            <a:r>
              <a:rPr lang="en-US" sz="1600" dirty="0">
                <a:latin typeface="Century Gothic" panose="020F0302020204030204"/>
              </a:rPr>
              <a:t>, it is pronounced.</a:t>
            </a:r>
          </a:p>
          <a:p>
            <a:pPr lvl="0">
              <a:defRPr/>
            </a:pPr>
            <a:endParaRPr lang="en-US" sz="1600" dirty="0">
              <a:latin typeface="Century Gothic" panose="020F0302020204030204"/>
            </a:endParaRPr>
          </a:p>
          <a:p>
            <a:pPr lvl="0">
              <a:defRPr/>
            </a:pPr>
            <a:r>
              <a:rPr lang="en-US" sz="1600" b="1" dirty="0" err="1">
                <a:latin typeface="Century Gothic" panose="020F0302020204030204"/>
              </a:rPr>
              <a:t>Voici</a:t>
            </a:r>
            <a:r>
              <a:rPr lang="en-US" sz="1600" b="1" dirty="0">
                <a:latin typeface="Century Gothic" panose="020F0302020204030204"/>
              </a:rPr>
              <a:t> troi</a:t>
            </a:r>
            <a:r>
              <a:rPr lang="en-US" sz="1600" b="1" dirty="0">
                <a:solidFill>
                  <a:srgbClr val="EE6000"/>
                </a:solidFill>
                <a:latin typeface="Century Gothic" panose="020F0302020204030204"/>
              </a:rPr>
              <a:t>s </a:t>
            </a:r>
            <a:r>
              <a:rPr lang="en-US" sz="1600" b="1" dirty="0" err="1">
                <a:solidFill>
                  <a:srgbClr val="EE6000"/>
                </a:solidFill>
                <a:latin typeface="Century Gothic" panose="020F0302020204030204"/>
              </a:rPr>
              <a:t>h</a:t>
            </a:r>
            <a:r>
              <a:rPr lang="en-US" sz="1600" b="1" dirty="0" err="1">
                <a:latin typeface="Century Gothic" panose="020F0302020204030204"/>
              </a:rPr>
              <a:t>ôtels</a:t>
            </a:r>
            <a:r>
              <a:rPr lang="en-US" sz="1600" b="1" dirty="0">
                <a:latin typeface="Century Gothic" panose="020F0302020204030204"/>
              </a:rPr>
              <a:t>.</a:t>
            </a:r>
            <a:r>
              <a:rPr lang="en-US" sz="1600" dirty="0">
                <a:latin typeface="Century Gothic" panose="020F0302020204030204"/>
              </a:rPr>
              <a:t>			Here are three ideas.</a:t>
            </a:r>
            <a:endParaRPr lang="en-US" sz="1600" b="1" dirty="0">
              <a:latin typeface="Century Gothic" panose="020F0302020204030204"/>
            </a:endParaRPr>
          </a:p>
          <a:p>
            <a:pPr lvl="0">
              <a:defRPr/>
            </a:pPr>
            <a:endParaRPr lang="en-US" sz="1600" b="1" dirty="0">
              <a:latin typeface="Century Gothic" panose="020F0302020204030204"/>
            </a:endParaRPr>
          </a:p>
          <a:p>
            <a:pPr lvl="0">
              <a:defRPr/>
            </a:pPr>
            <a:r>
              <a:rPr lang="en-US" sz="1600" dirty="0">
                <a:latin typeface="Century Gothic" panose="020F0302020204030204"/>
              </a:rPr>
              <a:t>Because the </a:t>
            </a:r>
            <a:r>
              <a:rPr lang="en-US" sz="1600" b="1" dirty="0">
                <a:solidFill>
                  <a:srgbClr val="EE6000"/>
                </a:solidFill>
                <a:latin typeface="Century Gothic" panose="020F0302020204030204"/>
              </a:rPr>
              <a:t>-s </a:t>
            </a:r>
            <a:r>
              <a:rPr lang="en-US" sz="1600" dirty="0">
                <a:latin typeface="Century Gothic" panose="020F0302020204030204"/>
              </a:rPr>
              <a:t>is followed by an </a:t>
            </a:r>
            <a:r>
              <a:rPr lang="en-US" sz="1600" b="1" dirty="0">
                <a:latin typeface="Century Gothic" panose="020F0302020204030204"/>
              </a:rPr>
              <a:t>h-</a:t>
            </a:r>
            <a:r>
              <a:rPr lang="en-US" sz="1600" dirty="0">
                <a:latin typeface="Century Gothic" panose="020F0302020204030204"/>
              </a:rPr>
              <a:t>, it is pronounced.</a:t>
            </a:r>
          </a:p>
          <a:p>
            <a:pPr lvl="0">
              <a:defRPr/>
            </a:pPr>
            <a:endParaRPr lang="en-US" sz="1600" dirty="0">
              <a:latin typeface="Century Gothic" panose="020F0302020204030204"/>
            </a:endParaRPr>
          </a:p>
          <a:p>
            <a:pPr lvl="0">
              <a:defRPr/>
            </a:pPr>
            <a:r>
              <a:rPr lang="en-US" sz="1600" b="1" dirty="0">
                <a:latin typeface="Century Gothic" panose="020F0302020204030204"/>
              </a:rPr>
              <a:t>Il y a deu</a:t>
            </a:r>
            <a:r>
              <a:rPr lang="en-US" sz="1600" b="1" dirty="0">
                <a:solidFill>
                  <a:srgbClr val="EE6000"/>
                </a:solidFill>
                <a:latin typeface="Century Gothic" panose="020F0302020204030204"/>
              </a:rPr>
              <a:t>x</a:t>
            </a:r>
            <a:r>
              <a:rPr lang="en-US" sz="1600" b="1" dirty="0">
                <a:latin typeface="Century Gothic" panose="020F0302020204030204"/>
              </a:rPr>
              <a:t> </a:t>
            </a:r>
            <a:r>
              <a:rPr lang="en-US" sz="1600" b="1" dirty="0" err="1">
                <a:solidFill>
                  <a:srgbClr val="EE6000"/>
                </a:solidFill>
                <a:latin typeface="Century Gothic" panose="020F0302020204030204"/>
              </a:rPr>
              <a:t>é</a:t>
            </a:r>
            <a:r>
              <a:rPr lang="en-US" sz="1600" b="1" dirty="0" err="1">
                <a:latin typeface="Century Gothic" panose="020F0302020204030204"/>
              </a:rPr>
              <a:t>quipes</a:t>
            </a:r>
            <a:r>
              <a:rPr lang="en-US" sz="1600" b="1" dirty="0">
                <a:latin typeface="Century Gothic" panose="020F0302020204030204"/>
              </a:rPr>
              <a:t>.</a:t>
            </a:r>
            <a:r>
              <a:rPr lang="en-US" sz="1600" dirty="0">
                <a:latin typeface="Century Gothic" panose="020F0302020204030204"/>
              </a:rPr>
              <a:t>		There are two teams.</a:t>
            </a:r>
            <a:endParaRPr lang="en-US" sz="1600" b="1" dirty="0">
              <a:latin typeface="Century Gothic" panose="020F0302020204030204"/>
            </a:endParaRPr>
          </a:p>
          <a:p>
            <a:pPr lvl="0">
              <a:defRPr/>
            </a:pPr>
            <a:endParaRPr lang="en-US" sz="1600" b="1" dirty="0">
              <a:latin typeface="Century Gothic" panose="020F0302020204030204"/>
            </a:endParaRPr>
          </a:p>
          <a:p>
            <a:pPr lvl="0">
              <a:defRPr/>
            </a:pPr>
            <a:r>
              <a:rPr lang="en-US" sz="1600" dirty="0">
                <a:latin typeface="Century Gothic" panose="020F0302020204030204"/>
              </a:rPr>
              <a:t>Because the </a:t>
            </a:r>
            <a:r>
              <a:rPr lang="en-US" sz="1600" b="1" dirty="0">
                <a:solidFill>
                  <a:srgbClr val="EE6000"/>
                </a:solidFill>
                <a:latin typeface="Century Gothic" panose="020F0302020204030204"/>
              </a:rPr>
              <a:t>-x </a:t>
            </a:r>
            <a:r>
              <a:rPr lang="en-US" sz="1600" dirty="0">
                <a:latin typeface="Century Gothic" panose="020F0302020204030204"/>
              </a:rPr>
              <a:t>is followed by </a:t>
            </a:r>
            <a:r>
              <a:rPr lang="en-US" sz="1600" b="1" dirty="0">
                <a:latin typeface="Century Gothic" panose="020F0302020204030204"/>
              </a:rPr>
              <a:t>a vowel</a:t>
            </a:r>
            <a:r>
              <a:rPr lang="en-US" sz="1600" dirty="0">
                <a:latin typeface="Century Gothic" panose="020F0302020204030204"/>
              </a:rPr>
              <a:t>, it is pronounced like a -</a:t>
            </a:r>
            <a:r>
              <a:rPr lang="en-US" sz="1600" b="1" dirty="0">
                <a:latin typeface="Century Gothic" panose="020F0302020204030204"/>
              </a:rPr>
              <a:t>z.</a:t>
            </a:r>
            <a:endParaRPr lang="en-US" sz="1600" dirty="0">
              <a:latin typeface="Century Gothic" panose="020F0302020204030204"/>
            </a:endParaRPr>
          </a:p>
        </p:txBody>
      </p:sp>
      <p:sp>
        <p:nvSpPr>
          <p:cNvPr id="74" name="Rectangle 73">
            <a:extLst>
              <a:ext uri="{FF2B5EF4-FFF2-40B4-BE49-F238E27FC236}">
                <a16:creationId xmlns:a16="http://schemas.microsoft.com/office/drawing/2014/main" id="{AF10C13B-D246-6846-AF6B-AF5FC45994F8}"/>
              </a:ext>
            </a:extLst>
          </p:cNvPr>
          <p:cNvSpPr/>
          <p:nvPr/>
        </p:nvSpPr>
        <p:spPr>
          <a:xfrm>
            <a:off x="108000" y="6094806"/>
            <a:ext cx="2343911" cy="369332"/>
          </a:xfrm>
          <a:prstGeom prst="rect">
            <a:avLst/>
          </a:prstGeom>
        </p:spPr>
        <p:txBody>
          <a:bodyPr wrap="none">
            <a:spAutoFit/>
          </a:bodyPr>
          <a:lstStyle/>
          <a:p>
            <a:pPr fontAlgn="base">
              <a:spcBef>
                <a:spcPct val="0"/>
              </a:spcBef>
              <a:spcAft>
                <a:spcPct val="0"/>
              </a:spcAft>
            </a:pPr>
            <a:r>
              <a:rPr lang="en-GB" b="1" dirty="0">
                <a:solidFill>
                  <a:srgbClr val="000000"/>
                </a:solidFill>
                <a:latin typeface="Century Gothic" panose="020B0502020202020204" pitchFamily="34" charset="0"/>
                <a:cs typeface="Calibri" panose="020F0502020204030204" pitchFamily="34" charset="0"/>
              </a:rPr>
              <a:t>Syllables and Stress</a:t>
            </a:r>
            <a:endParaRPr lang="en-GB" dirty="0">
              <a:solidFill>
                <a:srgbClr val="000000"/>
              </a:solidFill>
              <a:latin typeface="Century Gothic" panose="020B0502020202020204" pitchFamily="34" charset="0"/>
            </a:endParaRPr>
          </a:p>
        </p:txBody>
      </p:sp>
      <p:sp>
        <p:nvSpPr>
          <p:cNvPr id="75" name="Rectangle 74">
            <a:extLst>
              <a:ext uri="{FF2B5EF4-FFF2-40B4-BE49-F238E27FC236}">
                <a16:creationId xmlns:a16="http://schemas.microsoft.com/office/drawing/2014/main" id="{4FC51C09-50D4-DE49-AA6D-258D1670D856}"/>
              </a:ext>
            </a:extLst>
          </p:cNvPr>
          <p:cNvSpPr/>
          <p:nvPr/>
        </p:nvSpPr>
        <p:spPr>
          <a:xfrm>
            <a:off x="108000" y="6590557"/>
            <a:ext cx="6797080" cy="1815882"/>
          </a:xfrm>
          <a:prstGeom prst="rect">
            <a:avLst/>
          </a:prstGeom>
        </p:spPr>
        <p:txBody>
          <a:bodyPr wrap="square">
            <a:spAutoFit/>
          </a:bodyPr>
          <a:lstStyle/>
          <a:p>
            <a:pPr lvl="0">
              <a:defRPr/>
            </a:pPr>
            <a:r>
              <a:rPr lang="en-US" sz="1600" dirty="0">
                <a:latin typeface="Century Gothic" panose="020F0302020204030204"/>
              </a:rPr>
              <a:t>French does not have the same system of stressed and unstressed syllables as English. </a:t>
            </a:r>
          </a:p>
          <a:p>
            <a:pPr lvl="0">
              <a:defRPr/>
            </a:pPr>
            <a:endParaRPr lang="en-US" sz="1600" dirty="0">
              <a:latin typeface="Century Gothic" panose="020F0302020204030204"/>
            </a:endParaRPr>
          </a:p>
          <a:p>
            <a:pPr lvl="0">
              <a:defRPr/>
            </a:pPr>
            <a:r>
              <a:rPr lang="en-US" sz="1600" dirty="0">
                <a:latin typeface="Century Gothic" panose="020F0302020204030204"/>
              </a:rPr>
              <a:t>All </a:t>
            </a:r>
            <a:r>
              <a:rPr lang="en-US" sz="1600" b="1" dirty="0">
                <a:latin typeface="Century Gothic" panose="020F0302020204030204"/>
              </a:rPr>
              <a:t>syllables</a:t>
            </a:r>
            <a:r>
              <a:rPr lang="en-US" sz="1600" dirty="0">
                <a:latin typeface="Century Gothic" panose="020F0302020204030204"/>
              </a:rPr>
              <a:t> are sounded fairly </a:t>
            </a:r>
            <a:r>
              <a:rPr lang="en-US" sz="1600" b="1" dirty="0">
                <a:latin typeface="Century Gothic" panose="020F0302020204030204"/>
              </a:rPr>
              <a:t>equally</a:t>
            </a:r>
            <a:r>
              <a:rPr lang="en-US" sz="1600" dirty="0">
                <a:latin typeface="Century Gothic" panose="020F0302020204030204"/>
              </a:rPr>
              <a:t>, with a bit of extra emphasis on the </a:t>
            </a:r>
            <a:r>
              <a:rPr lang="en-US" sz="1600" b="1" dirty="0">
                <a:latin typeface="Century Gothic" panose="020F0302020204030204"/>
              </a:rPr>
              <a:t>last spoken syllable</a:t>
            </a:r>
            <a:r>
              <a:rPr lang="en-US" sz="1600" dirty="0">
                <a:latin typeface="Century Gothic" panose="020F0302020204030204"/>
              </a:rPr>
              <a:t> of each word. </a:t>
            </a:r>
          </a:p>
          <a:p>
            <a:pPr lvl="0">
              <a:defRPr/>
            </a:pPr>
            <a:endParaRPr lang="en-US" sz="1600" dirty="0">
              <a:latin typeface="Century Gothic" panose="020F0302020204030204"/>
            </a:endParaRPr>
          </a:p>
          <a:p>
            <a:pPr lvl="0">
              <a:defRPr/>
            </a:pPr>
            <a:r>
              <a:rPr lang="en-US" sz="1600" dirty="0">
                <a:latin typeface="Century Gothic" panose="020F0302020204030204"/>
              </a:rPr>
              <a:t>Vowels are not ‘reduced’ – they are </a:t>
            </a:r>
            <a:r>
              <a:rPr lang="en-US" sz="1600" b="1" dirty="0">
                <a:latin typeface="Century Gothic" panose="020F0302020204030204"/>
              </a:rPr>
              <a:t>sounded in full. </a:t>
            </a:r>
          </a:p>
        </p:txBody>
      </p:sp>
      <p:sp>
        <p:nvSpPr>
          <p:cNvPr id="7" name="Arc 6" descr="Line highlight liaison between t and a ">
            <a:extLst>
              <a:ext uri="{FF2B5EF4-FFF2-40B4-BE49-F238E27FC236}">
                <a16:creationId xmlns:a16="http://schemas.microsoft.com/office/drawing/2014/main" id="{56B46F9E-252E-D24B-8795-5D11FDF63B54}"/>
              </a:ext>
            </a:extLst>
          </p:cNvPr>
          <p:cNvSpPr>
            <a:spLocks noChangeAspect="1"/>
          </p:cNvSpPr>
          <p:nvPr/>
        </p:nvSpPr>
        <p:spPr>
          <a:xfrm rot="7741879">
            <a:off x="608504" y="2139270"/>
            <a:ext cx="243372" cy="288000"/>
          </a:xfrm>
          <a:prstGeom prst="arc">
            <a:avLst/>
          </a:prstGeom>
          <a:ln w="28575">
            <a:solidFill>
              <a:srgbClr val="EE6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Tw Cen MT" panose="020B0602020104020603"/>
              <a:ea typeface="+mn-ea"/>
              <a:cs typeface="+mn-cs"/>
              <a:sym typeface="Arial"/>
            </a:endParaRPr>
          </a:p>
        </p:txBody>
      </p:sp>
      <p:sp>
        <p:nvSpPr>
          <p:cNvPr id="8" name="Arc 7" descr="Line highlighting the liaison between on and a">
            <a:extLst>
              <a:ext uri="{FF2B5EF4-FFF2-40B4-BE49-F238E27FC236}">
                <a16:creationId xmlns:a16="http://schemas.microsoft.com/office/drawing/2014/main" id="{5462BE18-9F15-FC47-86B7-FF8B82491E4C}"/>
              </a:ext>
            </a:extLst>
          </p:cNvPr>
          <p:cNvSpPr>
            <a:spLocks noChangeAspect="1"/>
          </p:cNvSpPr>
          <p:nvPr/>
        </p:nvSpPr>
        <p:spPr>
          <a:xfrm rot="7741879">
            <a:off x="1945127" y="3119877"/>
            <a:ext cx="243372" cy="288000"/>
          </a:xfrm>
          <a:prstGeom prst="arc">
            <a:avLst/>
          </a:prstGeom>
          <a:ln w="28575">
            <a:solidFill>
              <a:srgbClr val="EE6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Tw Cen MT" panose="020B0602020104020603"/>
              <a:ea typeface="+mn-ea"/>
              <a:cs typeface="+mn-cs"/>
              <a:sym typeface="Arial"/>
            </a:endParaRPr>
          </a:p>
        </p:txBody>
      </p:sp>
      <p:sp>
        <p:nvSpPr>
          <p:cNvPr id="9" name="Arc 8" descr="Line highlighting liaison between s and i ">
            <a:extLst>
              <a:ext uri="{FF2B5EF4-FFF2-40B4-BE49-F238E27FC236}">
                <a16:creationId xmlns:a16="http://schemas.microsoft.com/office/drawing/2014/main" id="{31F48BA3-AEF3-A049-974A-ABCBEE03BBF6}"/>
              </a:ext>
            </a:extLst>
          </p:cNvPr>
          <p:cNvSpPr>
            <a:spLocks noChangeAspect="1"/>
          </p:cNvSpPr>
          <p:nvPr/>
        </p:nvSpPr>
        <p:spPr>
          <a:xfrm rot="7741879">
            <a:off x="1035969" y="4121752"/>
            <a:ext cx="212951" cy="252000"/>
          </a:xfrm>
          <a:prstGeom prst="arc">
            <a:avLst/>
          </a:prstGeom>
          <a:ln w="28575">
            <a:solidFill>
              <a:srgbClr val="EE6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Tw Cen MT" panose="020B0602020104020603"/>
              <a:ea typeface="+mn-ea"/>
              <a:cs typeface="+mn-cs"/>
              <a:sym typeface="Arial"/>
            </a:endParaRPr>
          </a:p>
        </p:txBody>
      </p:sp>
      <p:sp>
        <p:nvSpPr>
          <p:cNvPr id="10" name="Arc 9" descr="Line highlighting the liaison between x and é">
            <a:extLst>
              <a:ext uri="{FF2B5EF4-FFF2-40B4-BE49-F238E27FC236}">
                <a16:creationId xmlns:a16="http://schemas.microsoft.com/office/drawing/2014/main" id="{52BBA5C6-EA5D-4346-A6CD-E47876973DB1}"/>
              </a:ext>
            </a:extLst>
          </p:cNvPr>
          <p:cNvSpPr>
            <a:spLocks noChangeAspect="1"/>
          </p:cNvSpPr>
          <p:nvPr/>
        </p:nvSpPr>
        <p:spPr>
          <a:xfrm rot="7741879">
            <a:off x="1124661" y="5098611"/>
            <a:ext cx="212951" cy="252000"/>
          </a:xfrm>
          <a:prstGeom prst="arc">
            <a:avLst/>
          </a:prstGeom>
          <a:ln w="28575">
            <a:solidFill>
              <a:srgbClr val="EE6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Tw Cen MT" panose="020B0602020104020603"/>
              <a:ea typeface="+mn-ea"/>
              <a:cs typeface="+mn-cs"/>
              <a:sym typeface="Arial"/>
            </a:endParaRPr>
          </a:p>
        </p:txBody>
      </p:sp>
      <p:pic>
        <p:nvPicPr>
          <p:cNvPr id="3" name="Picture 2" descr="Crying with laughter emoji">
            <a:extLst>
              <a:ext uri="{FF2B5EF4-FFF2-40B4-BE49-F238E27FC236}">
                <a16:creationId xmlns:a16="http://schemas.microsoft.com/office/drawing/2014/main" id="{A39CC1BB-43E5-0142-9A8A-33609A7E8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04" y="1901142"/>
            <a:ext cx="764255" cy="764255"/>
          </a:xfrm>
          <a:prstGeom prst="rect">
            <a:avLst/>
          </a:prstGeom>
        </p:spPr>
      </p:pic>
      <p:pic>
        <p:nvPicPr>
          <p:cNvPr id="5" name="Picture 4" descr="Clipart of two friends">
            <a:extLst>
              <a:ext uri="{FF2B5EF4-FFF2-40B4-BE49-F238E27FC236}">
                <a16:creationId xmlns:a16="http://schemas.microsoft.com/office/drawing/2014/main" id="{C3F6D72B-EE4A-994B-BF3E-9BA1FB4EAD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5842" y="2908473"/>
            <a:ext cx="813804" cy="710807"/>
          </a:xfrm>
          <a:prstGeom prst="rect">
            <a:avLst/>
          </a:prstGeom>
        </p:spPr>
      </p:pic>
      <p:pic>
        <p:nvPicPr>
          <p:cNvPr id="11" name="Picture 10" descr="Lightbulb ">
            <a:extLst>
              <a:ext uri="{FF2B5EF4-FFF2-40B4-BE49-F238E27FC236}">
                <a16:creationId xmlns:a16="http://schemas.microsoft.com/office/drawing/2014/main" id="{E8FF9E9B-B8A8-3F4D-9322-4501791FB6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217" y="3908965"/>
            <a:ext cx="647228" cy="647228"/>
          </a:xfrm>
          <a:prstGeom prst="rect">
            <a:avLst/>
          </a:prstGeom>
        </p:spPr>
      </p:pic>
      <p:pic>
        <p:nvPicPr>
          <p:cNvPr id="13" name="Picture 12" descr="Group of people">
            <a:extLst>
              <a:ext uri="{FF2B5EF4-FFF2-40B4-BE49-F238E27FC236}">
                <a16:creationId xmlns:a16="http://schemas.microsoft.com/office/drawing/2014/main" id="{466394DD-3ACC-3E44-91D6-FE657ED2E7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031" y="4911421"/>
            <a:ext cx="1235347" cy="617674"/>
          </a:xfrm>
          <a:prstGeom prst="rect">
            <a:avLst/>
          </a:prstGeom>
        </p:spPr>
      </p:pic>
    </p:spTree>
    <p:extLst>
      <p:ext uri="{BB962C8B-B14F-4D97-AF65-F5344CB8AC3E}">
        <p14:creationId xmlns:p14="http://schemas.microsoft.com/office/powerpoint/2010/main" val="40793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 name="TextBox 152"/>
          <p:cNvSpPr txBox="1"/>
          <p:nvPr/>
        </p:nvSpPr>
        <p:spPr>
          <a:xfrm rot="10800000" flipV="1">
            <a:off x="5614887" y="8622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eau</a:t>
            </a:r>
          </a:p>
        </p:txBody>
      </p:sp>
      <p:sp>
        <p:nvSpPr>
          <p:cNvPr id="3" name="Title 2">
            <a:extLst>
              <a:ext uri="{FF2B5EF4-FFF2-40B4-BE49-F238E27FC236}">
                <a16:creationId xmlns:a16="http://schemas.microsoft.com/office/drawing/2014/main" id="{7578836A-D3D2-A048-A444-4CB5340B679C}"/>
              </a:ext>
            </a:extLst>
          </p:cNvPr>
          <p:cNvSpPr>
            <a:spLocks noGrp="1"/>
          </p:cNvSpPr>
          <p:nvPr>
            <p:ph type="title"/>
          </p:nvPr>
        </p:nvSpPr>
        <p:spPr>
          <a:xfrm>
            <a:off x="106993" y="144000"/>
            <a:ext cx="2661242" cy="276470"/>
          </a:xfrm>
        </p:spPr>
        <p:txBody>
          <a:bodyPr>
            <a:noAutofit/>
          </a:bodyPr>
          <a:lstStyle/>
          <a:p>
            <a:r>
              <a:rPr lang="en-GB" altLang="en-US" sz="2400" b="1" dirty="0">
                <a:solidFill>
                  <a:prstClr val="black"/>
                </a:solidFill>
                <a:latin typeface="Century Gothic" panose="020B0502020202020204" pitchFamily="34" charset="0"/>
              </a:rPr>
              <a:t>Year 7 phonics</a:t>
            </a:r>
            <a:endParaRPr lang="en-US" sz="2400" dirty="0"/>
          </a:p>
        </p:txBody>
      </p:sp>
      <p:sp>
        <p:nvSpPr>
          <p:cNvPr id="5" name="Rectangle 4"/>
          <p:cNvSpPr/>
          <p:nvPr/>
        </p:nvSpPr>
        <p:spPr>
          <a:xfrm>
            <a:off x="108000" y="1136143"/>
            <a:ext cx="659987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Silent final consonant [SFC)</a:t>
            </a:r>
            <a:r>
              <a:rPr kumimoji="0" lang="en-GB" altLang="en-US" sz="14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br>
              <a:rPr kumimoji="0" lang="en-GB" altLang="en-US" sz="14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Something that makes French sound different from English is that </a:t>
            </a:r>
            <a:r>
              <a:rPr kumimoji="0" lang="en-GB" alt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some consonants</a:t>
            </a:r>
            <a:r>
              <a:rPr kumimoji="0" lang="en-GB"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the ends of words are silent. This means you don’t pronounce them at all!</a:t>
            </a:r>
          </a:p>
        </p:txBody>
      </p:sp>
      <p:sp>
        <p:nvSpPr>
          <p:cNvPr id="7" name="Rectangle 6"/>
          <p:cNvSpPr/>
          <p:nvPr/>
        </p:nvSpPr>
        <p:spPr>
          <a:xfrm>
            <a:off x="108000" y="397479"/>
            <a:ext cx="675165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a:t>
            </a:r>
            <a:r>
              <a:rPr lang="en-GB" sz="1400" dirty="0">
                <a:solidFill>
                  <a:prstClr val="black"/>
                </a:solidFill>
                <a:latin typeface="Century Gothic" panose="020B0502020202020204" pitchFamily="34" charset="0"/>
              </a:rPr>
              <a:t>Year 8, we also revisit the following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SSC (Sound-spelling correspondences) taught in Year 7. Learning these will help you to pronounce written French more confidently and to recognise and spell words you hear. </a:t>
            </a:r>
          </a:p>
        </p:txBody>
      </p:sp>
      <p:sp>
        <p:nvSpPr>
          <p:cNvPr id="35" name="TextBox 34"/>
          <p:cNvSpPr txBox="1"/>
          <p:nvPr/>
        </p:nvSpPr>
        <p:spPr>
          <a:xfrm rot="10800000" flipV="1">
            <a:off x="1201234" y="286851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peti</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a:t>
            </a:r>
          </a:p>
        </p:txBody>
      </p:sp>
      <p:sp>
        <p:nvSpPr>
          <p:cNvPr id="36" name="TextBox 35"/>
          <p:cNvSpPr txBox="1"/>
          <p:nvPr/>
        </p:nvSpPr>
        <p:spPr>
          <a:xfrm rot="10800000" flipV="1">
            <a:off x="2348408" y="2869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gran</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d</a:t>
            </a:r>
          </a:p>
        </p:txBody>
      </p:sp>
      <p:sp>
        <p:nvSpPr>
          <p:cNvPr id="37" name="TextBox 36"/>
          <p:cNvSpPr txBox="1"/>
          <p:nvPr/>
        </p:nvSpPr>
        <p:spPr>
          <a:xfrm rot="10800000" flipV="1">
            <a:off x="3429000" y="2869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mo</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a:t>
            </a:r>
          </a:p>
        </p:txBody>
      </p:sp>
      <p:sp>
        <p:nvSpPr>
          <p:cNvPr id="38" name="TextBox 37"/>
          <p:cNvSpPr txBox="1"/>
          <p:nvPr/>
        </p:nvSpPr>
        <p:spPr>
          <a:xfrm rot="10800000" flipV="1">
            <a:off x="4530516" y="2869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mai</a:t>
            </a:r>
            <a:r>
              <a:rPr kumimoji="0" lang="en-GB" sz="2000" b="0" i="0" u="none" strike="sng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s</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9" name="TextBox 38"/>
          <p:cNvSpPr txBox="1"/>
          <p:nvPr/>
        </p:nvSpPr>
        <p:spPr>
          <a:xfrm rot="10800000" flipV="1">
            <a:off x="5703950" y="286851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pri</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x</a:t>
            </a:r>
          </a:p>
        </p:txBody>
      </p:sp>
      <p:sp>
        <p:nvSpPr>
          <p:cNvPr id="97"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altLang="en-US" sz="1600" b="1" dirty="0">
                <a:solidFill>
                  <a:prstClr val="black"/>
                </a:solidFill>
                <a:latin typeface="Century Gothic" panose="020B0502020202020204" pitchFamily="34" charset="0"/>
              </a:rPr>
              <a:t>7</a:t>
            </a:r>
            <a:endParaRPr kumimoji="0" lang="en-GB" alt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descr="Picture with an arrow pointing in [dans] a box for silent final consonant"/>
          <p:cNvPicPr>
            <a:picLocks noChangeAspect="1"/>
          </p:cNvPicPr>
          <p:nvPr/>
        </p:nvPicPr>
        <p:blipFill>
          <a:blip r:embed="rId3"/>
          <a:stretch>
            <a:fillRect/>
          </a:stretch>
        </p:blipFill>
        <p:spPr>
          <a:xfrm>
            <a:off x="188640" y="2151546"/>
            <a:ext cx="995288" cy="931589"/>
          </a:xfrm>
          <a:prstGeom prst="rect">
            <a:avLst/>
          </a:prstGeom>
        </p:spPr>
      </p:pic>
      <p:pic>
        <p:nvPicPr>
          <p:cNvPr id="10" name="Picture 9" descr="Picture of a frog to show animal [animal] for SSC a"/>
          <p:cNvPicPr>
            <a:picLocks noChangeAspect="1"/>
          </p:cNvPicPr>
          <p:nvPr/>
        </p:nvPicPr>
        <p:blipFill>
          <a:blip r:embed="rId4"/>
          <a:stretch>
            <a:fillRect/>
          </a:stretch>
        </p:blipFill>
        <p:spPr>
          <a:xfrm>
            <a:off x="189374" y="3316087"/>
            <a:ext cx="981838" cy="914262"/>
          </a:xfrm>
          <a:prstGeom prst="rect">
            <a:avLst/>
          </a:prstGeom>
        </p:spPr>
      </p:pic>
      <p:pic>
        <p:nvPicPr>
          <p:cNvPr id="12" name="Picture 11" descr="Picture of a clock to show midday [midi] for SSC i"/>
          <p:cNvPicPr>
            <a:picLocks noChangeAspect="1"/>
          </p:cNvPicPr>
          <p:nvPr/>
        </p:nvPicPr>
        <p:blipFill>
          <a:blip r:embed="rId5"/>
          <a:stretch>
            <a:fillRect/>
          </a:stretch>
        </p:blipFill>
        <p:spPr>
          <a:xfrm>
            <a:off x="184347" y="4460890"/>
            <a:ext cx="1008397" cy="931759"/>
          </a:xfrm>
          <a:prstGeom prst="rect">
            <a:avLst/>
          </a:prstGeom>
        </p:spPr>
      </p:pic>
      <p:pic>
        <p:nvPicPr>
          <p:cNvPr id="16" name="Picture 15" descr="Picture of number two [deux] for SSC [eu]"/>
          <p:cNvPicPr>
            <a:picLocks noChangeAspect="1"/>
          </p:cNvPicPr>
          <p:nvPr/>
        </p:nvPicPr>
        <p:blipFill>
          <a:blip r:embed="rId6"/>
          <a:stretch>
            <a:fillRect/>
          </a:stretch>
        </p:blipFill>
        <p:spPr>
          <a:xfrm>
            <a:off x="184501" y="5645341"/>
            <a:ext cx="982470" cy="911162"/>
          </a:xfrm>
          <a:prstGeom prst="rect">
            <a:avLst/>
          </a:prstGeom>
        </p:spPr>
      </p:pic>
      <p:pic>
        <p:nvPicPr>
          <p:cNvPr id="17" name="Picture 16" descr="Picture of a boy to show I [je] for SSC e"/>
          <p:cNvPicPr>
            <a:picLocks noChangeAspect="1"/>
          </p:cNvPicPr>
          <p:nvPr/>
        </p:nvPicPr>
        <p:blipFill>
          <a:blip r:embed="rId7"/>
          <a:stretch>
            <a:fillRect/>
          </a:stretch>
        </p:blipFill>
        <p:spPr>
          <a:xfrm>
            <a:off x="184246" y="6793178"/>
            <a:ext cx="982725" cy="915088"/>
          </a:xfrm>
          <a:prstGeom prst="rect">
            <a:avLst/>
          </a:prstGeom>
        </p:spPr>
      </p:pic>
      <p:pic>
        <p:nvPicPr>
          <p:cNvPr id="18" name="Picture 17" descr="Picture of arrow pointing to the left [gauche] for SSC [au]"/>
          <p:cNvPicPr>
            <a:picLocks noChangeAspect="1"/>
          </p:cNvPicPr>
          <p:nvPr/>
        </p:nvPicPr>
        <p:blipFill>
          <a:blip r:embed="rId8"/>
          <a:stretch>
            <a:fillRect/>
          </a:stretch>
        </p:blipFill>
        <p:spPr>
          <a:xfrm>
            <a:off x="186294" y="7939037"/>
            <a:ext cx="974004" cy="903594"/>
          </a:xfrm>
          <a:prstGeom prst="rect">
            <a:avLst/>
          </a:prstGeom>
        </p:spPr>
      </p:pic>
      <p:pic>
        <p:nvPicPr>
          <p:cNvPr id="104"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1765" y="1382827"/>
            <a:ext cx="393362" cy="55632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Picture of a two people with an arrow pointing to the small person"/>
          <p:cNvPicPr>
            <a:picLocks noChangeAspect="1"/>
          </p:cNvPicPr>
          <p:nvPr/>
        </p:nvPicPr>
        <p:blipFill>
          <a:blip r:embed="rId10"/>
          <a:stretch>
            <a:fillRect/>
          </a:stretch>
        </p:blipFill>
        <p:spPr>
          <a:xfrm>
            <a:off x="1459936" y="2141257"/>
            <a:ext cx="619315" cy="797808"/>
          </a:xfrm>
          <a:prstGeom prst="rect">
            <a:avLst/>
          </a:prstGeom>
        </p:spPr>
      </p:pic>
      <p:pic>
        <p:nvPicPr>
          <p:cNvPr id="107" name="Picture 2" descr="Crossword til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05095" y="2131876"/>
            <a:ext cx="1033724" cy="71843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Emoji with their head away from the speaker and their hand up"/>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95843" y="2039997"/>
            <a:ext cx="800546" cy="800546"/>
          </a:xfrm>
          <a:prstGeom prst="rect">
            <a:avLst/>
          </a:prstGeom>
        </p:spPr>
      </p:pic>
      <p:pic>
        <p:nvPicPr>
          <p:cNvPr id="109" name="Picture 108" descr="Picture of a price tag and a prize"/>
          <p:cNvPicPr>
            <a:picLocks noChangeAspect="1"/>
          </p:cNvPicPr>
          <p:nvPr/>
        </p:nvPicPr>
        <p:blipFill>
          <a:blip r:embed="rId13"/>
          <a:stretch>
            <a:fillRect/>
          </a:stretch>
        </p:blipFill>
        <p:spPr>
          <a:xfrm>
            <a:off x="5682257" y="2222219"/>
            <a:ext cx="970353" cy="623378"/>
          </a:xfrm>
          <a:prstGeom prst="rect">
            <a:avLst/>
          </a:prstGeom>
        </p:spPr>
      </p:pic>
      <p:pic>
        <p:nvPicPr>
          <p:cNvPr id="111" name="Picture 110" descr="Picture of a two people with an arrow pointing to the tall person"/>
          <p:cNvPicPr>
            <a:picLocks noChangeAspect="1"/>
          </p:cNvPicPr>
          <p:nvPr/>
        </p:nvPicPr>
        <p:blipFill>
          <a:blip r:embed="rId14"/>
          <a:stretch>
            <a:fillRect/>
          </a:stretch>
        </p:blipFill>
        <p:spPr>
          <a:xfrm>
            <a:off x="2429564" y="2107653"/>
            <a:ext cx="924634" cy="836709"/>
          </a:xfrm>
          <a:prstGeom prst="rect">
            <a:avLst/>
          </a:prstGeom>
        </p:spPr>
      </p:pic>
      <p:pic>
        <p:nvPicPr>
          <p:cNvPr id="112" name="Picture 111" descr="OK hand sig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61558" y="3186819"/>
            <a:ext cx="908177" cy="908177"/>
          </a:xfrm>
          <a:prstGeom prst="rect">
            <a:avLst/>
          </a:prstGeom>
        </p:spPr>
      </p:pic>
      <p:pic>
        <p:nvPicPr>
          <p:cNvPr id="113" name="Picture 112" descr="Table"/>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8437" y="3320089"/>
            <a:ext cx="952809" cy="794008"/>
          </a:xfrm>
          <a:prstGeom prst="rect">
            <a:avLst/>
          </a:prstGeom>
        </p:spPr>
      </p:pic>
      <p:pic>
        <p:nvPicPr>
          <p:cNvPr id="114" name="Picture 113" descr="Boy who is sick"/>
          <p:cNvPicPr>
            <a:picLocks noChangeAspect="1"/>
          </p:cNvPicPr>
          <p:nvPr/>
        </p:nvPicPr>
        <p:blipFill rotWithShape="1">
          <a:blip r:embed="rId17" cstate="print">
            <a:extLst>
              <a:ext uri="{28A0092B-C50C-407E-A947-70E740481C1C}">
                <a14:useLocalDpi xmlns:a14="http://schemas.microsoft.com/office/drawing/2010/main" val="0"/>
              </a:ext>
            </a:extLst>
          </a:blip>
          <a:srcRect l="17777"/>
          <a:stretch/>
        </p:blipFill>
        <p:spPr>
          <a:xfrm>
            <a:off x="2602179" y="3301817"/>
            <a:ext cx="696147" cy="745061"/>
          </a:xfrm>
          <a:prstGeom prst="rect">
            <a:avLst/>
          </a:prstGeom>
        </p:spPr>
      </p:pic>
      <p:pic>
        <p:nvPicPr>
          <p:cNvPr id="115" name="Picture 114" descr="Picture of an evil emotico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11824" y="3316087"/>
            <a:ext cx="746993" cy="831274"/>
          </a:xfrm>
          <a:prstGeom prst="rect">
            <a:avLst/>
          </a:prstGeom>
        </p:spPr>
      </p:pic>
      <p:pic>
        <p:nvPicPr>
          <p:cNvPr id="116" name="Picture 115" descr="Bag"/>
          <p:cNvPicPr>
            <a:picLocks noChangeAspect="1"/>
          </p:cNvPicPr>
          <p:nvPr/>
        </p:nvPicPr>
        <p:blipFill>
          <a:blip r:embed="rId19"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729293" y="3300823"/>
            <a:ext cx="688947" cy="747051"/>
          </a:xfrm>
          <a:prstGeom prst="rect">
            <a:avLst/>
          </a:prstGeom>
        </p:spPr>
      </p:pic>
      <p:sp>
        <p:nvSpPr>
          <p:cNvPr id="117" name="TextBox 116"/>
          <p:cNvSpPr txBox="1"/>
          <p:nvPr/>
        </p:nvSpPr>
        <p:spPr>
          <a:xfrm rot="10800000" flipV="1">
            <a:off x="1229410" y="401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table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18" name="TextBox 117"/>
          <p:cNvSpPr txBox="1"/>
          <p:nvPr/>
        </p:nvSpPr>
        <p:spPr>
          <a:xfrm rot="10800000" flipV="1">
            <a:off x="2340406" y="401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malade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19" name="TextBox 118"/>
          <p:cNvSpPr txBox="1"/>
          <p:nvPr/>
        </p:nvSpPr>
        <p:spPr>
          <a:xfrm rot="10800000" flipV="1">
            <a:off x="3407694" y="401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mal</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20" name="TextBox 119"/>
          <p:cNvSpPr txBox="1"/>
          <p:nvPr/>
        </p:nvSpPr>
        <p:spPr>
          <a:xfrm rot="10800000" flipV="1">
            <a:off x="4544324" y="401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sac</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21" name="TextBox 120"/>
          <p:cNvSpPr txBox="1"/>
          <p:nvPr/>
        </p:nvSpPr>
        <p:spPr>
          <a:xfrm rot="10800000" flipV="1">
            <a:off x="5717758" y="3995936"/>
            <a:ext cx="117343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ça</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va</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pic>
        <p:nvPicPr>
          <p:cNvPr id="122" name="Picture 121" descr="Picture of a two people with an arrow pointing to the small person"/>
          <p:cNvPicPr>
            <a:picLocks noChangeAspect="1"/>
          </p:cNvPicPr>
          <p:nvPr/>
        </p:nvPicPr>
        <p:blipFill>
          <a:blip r:embed="rId10"/>
          <a:stretch>
            <a:fillRect/>
          </a:stretch>
        </p:blipFill>
        <p:spPr>
          <a:xfrm>
            <a:off x="1437614" y="4460890"/>
            <a:ext cx="619315" cy="797808"/>
          </a:xfrm>
          <a:prstGeom prst="rect">
            <a:avLst/>
          </a:prstGeom>
        </p:spPr>
      </p:pic>
      <p:sp>
        <p:nvSpPr>
          <p:cNvPr id="123" name="TextBox 122"/>
          <p:cNvSpPr txBox="1"/>
          <p:nvPr/>
        </p:nvSpPr>
        <p:spPr>
          <a:xfrm rot="10800000" flipV="1">
            <a:off x="1166971" y="5155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petit</a:t>
            </a:r>
          </a:p>
        </p:txBody>
      </p:sp>
      <p:sp>
        <p:nvSpPr>
          <p:cNvPr id="124" name="TextBox 123"/>
          <p:cNvSpPr txBox="1"/>
          <p:nvPr/>
        </p:nvSpPr>
        <p:spPr>
          <a:xfrm rot="10800000" flipV="1">
            <a:off x="2340405" y="5155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ici</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25" name="TextBox 124"/>
          <p:cNvSpPr txBox="1"/>
          <p:nvPr/>
        </p:nvSpPr>
        <p:spPr>
          <a:xfrm rot="10800000" flipV="1">
            <a:off x="3407693" y="5155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lit</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26" name="TextBox 125"/>
          <p:cNvSpPr txBox="1"/>
          <p:nvPr/>
        </p:nvSpPr>
        <p:spPr>
          <a:xfrm rot="10800000" flipV="1">
            <a:off x="4544323" y="5155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il</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27" name="TextBox 126"/>
          <p:cNvSpPr txBox="1"/>
          <p:nvPr/>
        </p:nvSpPr>
        <p:spPr>
          <a:xfrm rot="10800000" flipV="1">
            <a:off x="5717757" y="51552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qui?</a:t>
            </a:r>
          </a:p>
        </p:txBody>
      </p:sp>
      <p:pic>
        <p:nvPicPr>
          <p:cNvPr id="128" name="Picture 127" descr="Arrow pointing to a specific location on a map"/>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75041" y="4486660"/>
            <a:ext cx="651148" cy="653340"/>
          </a:xfrm>
          <a:prstGeom prst="rect">
            <a:avLst/>
          </a:prstGeom>
        </p:spPr>
      </p:pic>
      <p:pic>
        <p:nvPicPr>
          <p:cNvPr id="129" name="Picture 128" descr="Bed"/>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13610" y="4592379"/>
            <a:ext cx="984320" cy="555218"/>
          </a:xfrm>
          <a:prstGeom prst="rect">
            <a:avLst/>
          </a:prstGeom>
        </p:spPr>
      </p:pic>
      <p:pic>
        <p:nvPicPr>
          <p:cNvPr id="130" name="Picture 2" descr="Picture of two children pointing to a boy "/>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4018" y="4469071"/>
            <a:ext cx="987784" cy="7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0" descr="Picture of person with a question mark above their head"/>
          <p:cNvPicPr>
            <a:picLocks noChangeAspect="1"/>
          </p:cNvPicPr>
          <p:nvPr/>
        </p:nvPicPr>
        <p:blipFill>
          <a:blip r:embed="rId23"/>
          <a:stretch>
            <a:fillRect/>
          </a:stretch>
        </p:blipFill>
        <p:spPr>
          <a:xfrm>
            <a:off x="5952702" y="4192876"/>
            <a:ext cx="802640" cy="975038"/>
          </a:xfrm>
          <a:prstGeom prst="rect">
            <a:avLst/>
          </a:prstGeom>
        </p:spPr>
      </p:pic>
      <p:pic>
        <p:nvPicPr>
          <p:cNvPr id="132" name="Picture 131" descr="Fire"/>
          <p:cNvPicPr>
            <a:picLocks noChangeAspect="1"/>
          </p:cNvPicPr>
          <p:nvPr/>
        </p:nvPicPr>
        <p:blipFill>
          <a:blip r:embed="rId24"/>
          <a:stretch>
            <a:fillRect/>
          </a:stretch>
        </p:blipFill>
        <p:spPr>
          <a:xfrm>
            <a:off x="1437614" y="5458614"/>
            <a:ext cx="746158" cy="1016713"/>
          </a:xfrm>
          <a:prstGeom prst="rect">
            <a:avLst/>
          </a:prstGeom>
        </p:spPr>
      </p:pic>
      <p:sp>
        <p:nvSpPr>
          <p:cNvPr id="133" name="TextBox 132"/>
          <p:cNvSpPr txBox="1"/>
          <p:nvPr/>
        </p:nvSpPr>
        <p:spPr>
          <a:xfrm rot="10800000" flipV="1">
            <a:off x="1193750" y="6336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feu</a:t>
            </a:r>
          </a:p>
        </p:txBody>
      </p:sp>
      <p:sp>
        <p:nvSpPr>
          <p:cNvPr id="134" name="TextBox 133"/>
          <p:cNvSpPr txBox="1"/>
          <p:nvPr/>
        </p:nvSpPr>
        <p:spPr>
          <a:xfrm rot="10800000" flipV="1">
            <a:off x="2320811" y="6336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jeu</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35" name="TextBox 134"/>
          <p:cNvSpPr txBox="1"/>
          <p:nvPr/>
        </p:nvSpPr>
        <p:spPr>
          <a:xfrm rot="10800000" flipV="1">
            <a:off x="3388099" y="6336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jeudi</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36" name="TextBox 135"/>
          <p:cNvSpPr txBox="1"/>
          <p:nvPr/>
        </p:nvSpPr>
        <p:spPr>
          <a:xfrm rot="10800000" flipV="1">
            <a:off x="4524729" y="6336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un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peu</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37" name="TextBox 136"/>
          <p:cNvSpPr txBox="1"/>
          <p:nvPr/>
        </p:nvSpPr>
        <p:spPr>
          <a:xfrm rot="10800000" flipV="1">
            <a:off x="5682257" y="6336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lieu</a:t>
            </a:r>
          </a:p>
        </p:txBody>
      </p:sp>
      <p:pic>
        <p:nvPicPr>
          <p:cNvPr id="138" name="Picture 137" descr="Games controlle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496134" y="5621776"/>
            <a:ext cx="826991" cy="752760"/>
          </a:xfrm>
          <a:prstGeom prst="rect">
            <a:avLst/>
          </a:prstGeom>
        </p:spPr>
      </p:pic>
      <p:grpSp>
        <p:nvGrpSpPr>
          <p:cNvPr id="139" name="Group 138" descr="Arrow pointing to Thursday on a calendar"/>
          <p:cNvGrpSpPr/>
          <p:nvPr/>
        </p:nvGrpSpPr>
        <p:grpSpPr>
          <a:xfrm>
            <a:off x="3717166" y="5725469"/>
            <a:ext cx="807562" cy="575255"/>
            <a:chOff x="1718011" y="1457503"/>
            <a:chExt cx="1882602" cy="1341044"/>
          </a:xfrm>
        </p:grpSpPr>
        <p:pic>
          <p:nvPicPr>
            <p:cNvPr id="140" name="Picture 13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718011" y="1457503"/>
              <a:ext cx="1404371" cy="1341044"/>
            </a:xfrm>
            <a:prstGeom prst="rect">
              <a:avLst/>
            </a:prstGeom>
          </p:spPr>
        </p:pic>
        <p:cxnSp>
          <p:nvCxnSpPr>
            <p:cNvPr id="141" name="Straight Arrow Connector 140"/>
            <p:cNvCxnSpPr/>
            <p:nvPr/>
          </p:nvCxnSpPr>
          <p:spPr>
            <a:xfrm flipH="1">
              <a:off x="2686454" y="1701267"/>
              <a:ext cx="914159" cy="469398"/>
            </a:xfrm>
            <a:prstGeom prst="straightConnector1">
              <a:avLst/>
            </a:prstGeom>
            <a:ln w="57150">
              <a:solidFill>
                <a:srgbClr val="E65D00"/>
              </a:solidFill>
              <a:tailEnd type="triangle"/>
            </a:ln>
          </p:spPr>
          <p:style>
            <a:lnRef idx="1">
              <a:schemeClr val="accent1"/>
            </a:lnRef>
            <a:fillRef idx="0">
              <a:schemeClr val="accent1"/>
            </a:fillRef>
            <a:effectRef idx="0">
              <a:schemeClr val="accent1"/>
            </a:effectRef>
            <a:fontRef idx="minor">
              <a:schemeClr val="tx1"/>
            </a:fontRef>
          </p:style>
        </p:cxnSp>
      </p:grpSp>
      <p:sp>
        <p:nvSpPr>
          <p:cNvPr id="142" name="Rectangle 141"/>
          <p:cNvSpPr/>
          <p:nvPr/>
        </p:nvSpPr>
        <p:spPr>
          <a:xfrm>
            <a:off x="4561533" y="5902568"/>
            <a:ext cx="1090362"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 little]</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3" name="Rectangle 142"/>
          <p:cNvSpPr/>
          <p:nvPr/>
        </p:nvSpPr>
        <p:spPr>
          <a:xfrm>
            <a:off x="5679406" y="5915893"/>
            <a:ext cx="1075936"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[place]</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4" name="TextBox 143"/>
          <p:cNvSpPr txBox="1"/>
          <p:nvPr/>
        </p:nvSpPr>
        <p:spPr>
          <a:xfrm rot="10800000" flipV="1">
            <a:off x="1238124" y="74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samedi</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5" name="TextBox 144"/>
          <p:cNvSpPr txBox="1"/>
          <p:nvPr/>
        </p:nvSpPr>
        <p:spPr>
          <a:xfrm rot="10800000" flipV="1">
            <a:off x="2348408" y="7491600"/>
            <a:ext cx="1173434" cy="36373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second</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6" name="TextBox 145"/>
          <p:cNvSpPr txBox="1"/>
          <p:nvPr/>
        </p:nvSpPr>
        <p:spPr>
          <a:xfrm rot="10800000" flipV="1">
            <a:off x="3388099" y="74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cela</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7" name="TextBox 146"/>
          <p:cNvSpPr txBox="1"/>
          <p:nvPr/>
        </p:nvSpPr>
        <p:spPr>
          <a:xfrm rot="10800000" flipV="1">
            <a:off x="4494451" y="74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cheval</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8" name="TextBox 147"/>
          <p:cNvSpPr txBox="1"/>
          <p:nvPr/>
        </p:nvSpPr>
        <p:spPr>
          <a:xfrm rot="10800000" flipV="1">
            <a:off x="5605394" y="74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devoir</a:t>
            </a:r>
          </a:p>
        </p:txBody>
      </p:sp>
      <p:sp>
        <p:nvSpPr>
          <p:cNvPr id="149" name="TextBox 148"/>
          <p:cNvSpPr txBox="1"/>
          <p:nvPr/>
        </p:nvSpPr>
        <p:spPr>
          <a:xfrm rot="10800000" flipV="1">
            <a:off x="1227885" y="8622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faux</a:t>
            </a:r>
          </a:p>
        </p:txBody>
      </p:sp>
      <p:sp>
        <p:nvSpPr>
          <p:cNvPr id="150" name="TextBox 149"/>
          <p:cNvSpPr txBox="1"/>
          <p:nvPr/>
        </p:nvSpPr>
        <p:spPr>
          <a:xfrm rot="10800000" flipV="1">
            <a:off x="2326799" y="8622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beau</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51" name="TextBox 150"/>
          <p:cNvSpPr txBox="1"/>
          <p:nvPr/>
        </p:nvSpPr>
        <p:spPr>
          <a:xfrm rot="10800000" flipV="1">
            <a:off x="3426182" y="8622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aussi</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52" name="TextBox 151"/>
          <p:cNvSpPr txBox="1"/>
          <p:nvPr/>
        </p:nvSpPr>
        <p:spPr>
          <a:xfrm rot="10800000" flipV="1">
            <a:off x="4530516" y="86220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bateau</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54" name="Rectangle 153"/>
          <p:cNvSpPr/>
          <p:nvPr/>
        </p:nvSpPr>
        <p:spPr>
          <a:xfrm>
            <a:off x="5636175" y="7073582"/>
            <a:ext cx="1130859"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have to]</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155" name="Picture 154" descr="Arrow pointing to second place on a podium"/>
          <p:cNvPicPr>
            <a:picLocks noChangeAspect="1"/>
          </p:cNvPicPr>
          <p:nvPr/>
        </p:nvPicPr>
        <p:blipFill>
          <a:blip r:embed="rId27"/>
          <a:stretch>
            <a:fillRect/>
          </a:stretch>
        </p:blipFill>
        <p:spPr>
          <a:xfrm>
            <a:off x="2514331" y="6914267"/>
            <a:ext cx="808794" cy="526270"/>
          </a:xfrm>
          <a:prstGeom prst="rect">
            <a:avLst/>
          </a:prstGeom>
        </p:spPr>
      </p:pic>
      <p:pic>
        <p:nvPicPr>
          <p:cNvPr id="156" name="Picture 155" descr="Arrow pointing to Saturday on a calendar"/>
          <p:cNvPicPr>
            <a:picLocks noChangeAspect="1"/>
          </p:cNvPicPr>
          <p:nvPr/>
        </p:nvPicPr>
        <p:blipFill>
          <a:blip r:embed="rId28"/>
          <a:stretch>
            <a:fillRect/>
          </a:stretch>
        </p:blipFill>
        <p:spPr>
          <a:xfrm>
            <a:off x="1445723" y="6918681"/>
            <a:ext cx="1008419" cy="586428"/>
          </a:xfrm>
          <a:prstGeom prst="rect">
            <a:avLst/>
          </a:prstGeom>
        </p:spPr>
      </p:pic>
      <p:pic>
        <p:nvPicPr>
          <p:cNvPr id="157" name="Picture 156" descr="Horse"/>
          <p:cNvPicPr>
            <a:picLocks noChangeAspect="1"/>
          </p:cNvPicPr>
          <p:nvPr/>
        </p:nvPicPr>
        <p:blipFill>
          <a:blip r:embed="rId29"/>
          <a:stretch>
            <a:fillRect/>
          </a:stretch>
        </p:blipFill>
        <p:spPr>
          <a:xfrm>
            <a:off x="4792301" y="6825072"/>
            <a:ext cx="745154" cy="745154"/>
          </a:xfrm>
          <a:prstGeom prst="rect">
            <a:avLst/>
          </a:prstGeom>
        </p:spPr>
      </p:pic>
      <p:sp>
        <p:nvSpPr>
          <p:cNvPr id="158" name="Rectangle 157"/>
          <p:cNvSpPr/>
          <p:nvPr/>
        </p:nvSpPr>
        <p:spPr>
          <a:xfrm>
            <a:off x="3602784" y="7092566"/>
            <a:ext cx="82586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[that]</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159" name="Picture 158" descr="Picture of a cross to show false [faux]"/>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519049" y="8001207"/>
            <a:ext cx="597577" cy="681507"/>
          </a:xfrm>
          <a:prstGeom prst="rect">
            <a:avLst/>
          </a:prstGeom>
        </p:spPr>
      </p:pic>
      <p:pic>
        <p:nvPicPr>
          <p:cNvPr id="160" name="Picture 159" descr="Picture of a landscape with nice weathe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521504" y="7850434"/>
            <a:ext cx="727434" cy="767418"/>
          </a:xfrm>
          <a:prstGeom prst="rect">
            <a:avLst/>
          </a:prstGeom>
        </p:spPr>
      </p:pic>
      <p:sp>
        <p:nvSpPr>
          <p:cNvPr id="161" name="Rectangle 160"/>
          <p:cNvSpPr/>
          <p:nvPr/>
        </p:nvSpPr>
        <p:spPr>
          <a:xfrm>
            <a:off x="3602198" y="8223767"/>
            <a:ext cx="854722"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[also]</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163" name="Picture 162" descr="Drop of wate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932661" y="7939054"/>
            <a:ext cx="504985" cy="743660"/>
          </a:xfrm>
          <a:prstGeom prst="rect">
            <a:avLst/>
          </a:prstGeom>
        </p:spPr>
      </p:pic>
      <p:pic>
        <p:nvPicPr>
          <p:cNvPr id="75" name="Picture 2" descr="boat">
            <a:extLst>
              <a:ext uri="{FF2B5EF4-FFF2-40B4-BE49-F238E27FC236}">
                <a16:creationId xmlns:a16="http://schemas.microsoft.com/office/drawing/2014/main" id="{79957D73-6015-43F5-B54D-B20B11514944}"/>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741004" y="8122718"/>
            <a:ext cx="839394" cy="37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2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 name="Picture 62" descr="Clock with a question mark on the right"/>
          <p:cNvPicPr>
            <a:picLocks noChangeAspect="1"/>
          </p:cNvPicPr>
          <p:nvPr/>
        </p:nvPicPr>
        <p:blipFill>
          <a:blip r:embed="rId3"/>
          <a:stretch>
            <a:fillRect/>
          </a:stretch>
        </p:blipFill>
        <p:spPr>
          <a:xfrm>
            <a:off x="2449452" y="6169009"/>
            <a:ext cx="1190062" cy="987033"/>
          </a:xfrm>
          <a:prstGeom prst="rect">
            <a:avLst/>
          </a:prstGeom>
        </p:spPr>
      </p:pic>
      <p:pic>
        <p:nvPicPr>
          <p:cNvPr id="4" name="Picture 3" descr="A boy pointing to a girl to indicate you [tu] for SSC u"/>
          <p:cNvPicPr>
            <a:picLocks noChangeAspect="1"/>
          </p:cNvPicPr>
          <p:nvPr/>
        </p:nvPicPr>
        <p:blipFill>
          <a:blip r:embed="rId4"/>
          <a:stretch>
            <a:fillRect/>
          </a:stretch>
        </p:blipFill>
        <p:spPr>
          <a:xfrm>
            <a:off x="105167" y="1059780"/>
            <a:ext cx="1082625" cy="1008112"/>
          </a:xfrm>
          <a:prstGeom prst="rect">
            <a:avLst/>
          </a:prstGeom>
        </p:spPr>
      </p:pic>
      <p:sp>
        <p:nvSpPr>
          <p:cNvPr id="5" name="Rectangle 4"/>
          <p:cNvSpPr/>
          <p:nvPr/>
        </p:nvSpPr>
        <p:spPr>
          <a:xfrm>
            <a:off x="108000" y="118632"/>
            <a:ext cx="652668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will sometimes practise the SSC in pairs. </a:t>
            </a:r>
            <a:b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helps you to distinguish between two very similar sounds.</a:t>
            </a:r>
          </a:p>
        </p:txBody>
      </p:sp>
      <p:pic>
        <p:nvPicPr>
          <p:cNvPr id="6" name="Picture 5" descr="Picture of a group of children to indicate we [nous] for SSC [ou]"/>
          <p:cNvPicPr>
            <a:picLocks noChangeAspect="1"/>
          </p:cNvPicPr>
          <p:nvPr/>
        </p:nvPicPr>
        <p:blipFill>
          <a:blip r:embed="rId5"/>
          <a:stretch>
            <a:fillRect/>
          </a:stretch>
        </p:blipFill>
        <p:spPr>
          <a:xfrm>
            <a:off x="99321" y="2355924"/>
            <a:ext cx="1088471" cy="1017963"/>
          </a:xfrm>
          <a:prstGeom prst="rect">
            <a:avLst/>
          </a:prstGeom>
        </p:spPr>
      </p:pic>
      <p:pic>
        <p:nvPicPr>
          <p:cNvPr id="7" name="Picture 6" descr="Picture of an emoticon saying shhhh to show shy [timide] for silent final e"/>
          <p:cNvPicPr>
            <a:picLocks noChangeAspect="1"/>
          </p:cNvPicPr>
          <p:nvPr/>
        </p:nvPicPr>
        <p:blipFill>
          <a:blip r:embed="rId6"/>
          <a:stretch>
            <a:fillRect/>
          </a:stretch>
        </p:blipFill>
        <p:spPr>
          <a:xfrm>
            <a:off x="81395" y="3621776"/>
            <a:ext cx="1114494" cy="1038404"/>
          </a:xfrm>
          <a:prstGeom prst="rect">
            <a:avLst/>
          </a:prstGeom>
        </p:spPr>
      </p:pic>
      <p:pic>
        <p:nvPicPr>
          <p:cNvPr id="9" name="Picture 8" descr="Picture of a child [enfant] for SSC en/an"/>
          <p:cNvPicPr>
            <a:picLocks noChangeAspect="1"/>
          </p:cNvPicPr>
          <p:nvPr/>
        </p:nvPicPr>
        <p:blipFill>
          <a:blip r:embed="rId7"/>
          <a:stretch>
            <a:fillRect/>
          </a:stretch>
        </p:blipFill>
        <p:spPr>
          <a:xfrm>
            <a:off x="99322" y="6193623"/>
            <a:ext cx="1109544" cy="1033792"/>
          </a:xfrm>
          <a:prstGeom prst="rect">
            <a:avLst/>
          </a:prstGeom>
        </p:spPr>
      </p:pic>
      <p:pic>
        <p:nvPicPr>
          <p:cNvPr id="10" name="Picture 9" descr="Picture of a no entry sign to show no [non] for SSC [on]"/>
          <p:cNvPicPr>
            <a:picLocks noChangeAspect="1"/>
          </p:cNvPicPr>
          <p:nvPr/>
        </p:nvPicPr>
        <p:blipFill>
          <a:blip r:embed="rId8"/>
          <a:stretch>
            <a:fillRect/>
          </a:stretch>
        </p:blipFill>
        <p:spPr>
          <a:xfrm>
            <a:off x="107695" y="7444605"/>
            <a:ext cx="1101171" cy="1020924"/>
          </a:xfrm>
          <a:prstGeom prst="rect">
            <a:avLst/>
          </a:prstGeom>
        </p:spPr>
      </p:pic>
      <p:sp>
        <p:nvSpPr>
          <p:cNvPr id="11" name="TextBox 10"/>
          <p:cNvSpPr txBox="1"/>
          <p:nvPr/>
        </p:nvSpPr>
        <p:spPr>
          <a:xfrm rot="10800000" flipV="1">
            <a:off x="1177783" y="1695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Salut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t>
            </a:r>
          </a:p>
        </p:txBody>
      </p:sp>
      <p:sp>
        <p:nvSpPr>
          <p:cNvPr id="12" name="TextBox 11"/>
          <p:cNvSpPr txBox="1"/>
          <p:nvPr/>
        </p:nvSpPr>
        <p:spPr>
          <a:xfrm rot="10800000" flipV="1">
            <a:off x="2276697" y="1695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vue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3" name="TextBox 12"/>
          <p:cNvSpPr txBox="1"/>
          <p:nvPr/>
        </p:nvSpPr>
        <p:spPr>
          <a:xfrm rot="10800000" flipV="1">
            <a:off x="3374591" y="1695600"/>
            <a:ext cx="117343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amusant</a:t>
            </a:r>
            <a:endParaRPr kumimoji="0" lang="en-GB" sz="18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4" name="TextBox 13"/>
          <p:cNvSpPr txBox="1"/>
          <p:nvPr/>
        </p:nvSpPr>
        <p:spPr>
          <a:xfrm rot="10800000" flipV="1">
            <a:off x="4480414" y="1695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sur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rot="10800000" flipV="1">
            <a:off x="5564785" y="1695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utiliser</a:t>
            </a:r>
          </a:p>
        </p:txBody>
      </p:sp>
      <p:sp>
        <p:nvSpPr>
          <p:cNvPr id="16" name="Rectangle 15"/>
          <p:cNvSpPr/>
          <p:nvPr/>
        </p:nvSpPr>
        <p:spPr>
          <a:xfrm>
            <a:off x="4716860" y="1403648"/>
            <a:ext cx="66556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[on]</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17" name="Rectangle 16"/>
          <p:cNvSpPr/>
          <p:nvPr/>
        </p:nvSpPr>
        <p:spPr>
          <a:xfrm>
            <a:off x="5606321" y="1391992"/>
            <a:ext cx="1090363"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use]</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19" name="Picture 18" descr="One person saying hi to another person"/>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0669" y="1091406"/>
            <a:ext cx="727659" cy="601171"/>
          </a:xfrm>
          <a:prstGeom prst="rect">
            <a:avLst/>
          </a:prstGeom>
        </p:spPr>
      </p:pic>
      <p:pic>
        <p:nvPicPr>
          <p:cNvPr id="20" name="Picture 19" descr="Man in a tower with binoculars looking at the view"/>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6782" y="1072370"/>
            <a:ext cx="946104" cy="632824"/>
          </a:xfrm>
          <a:prstGeom prst="rect">
            <a:avLst/>
          </a:prstGeom>
        </p:spPr>
      </p:pic>
      <p:pic>
        <p:nvPicPr>
          <p:cNvPr id="21" name="Picture 20" descr="Emoticon laughing"/>
          <p:cNvPicPr>
            <a:picLocks noChangeAspect="1"/>
          </p:cNvPicPr>
          <p:nvPr/>
        </p:nvPicPr>
        <p:blipFill>
          <a:blip r:embed="rId11"/>
          <a:stretch>
            <a:fillRect/>
          </a:stretch>
        </p:blipFill>
        <p:spPr>
          <a:xfrm>
            <a:off x="3648976" y="1125943"/>
            <a:ext cx="618050" cy="618050"/>
          </a:xfrm>
          <a:prstGeom prst="rect">
            <a:avLst/>
          </a:prstGeom>
        </p:spPr>
      </p:pic>
      <p:sp>
        <p:nvSpPr>
          <p:cNvPr id="22" name="TextBox 21"/>
          <p:cNvSpPr txBox="1"/>
          <p:nvPr/>
        </p:nvSpPr>
        <p:spPr>
          <a:xfrm rot="10800000" flipV="1">
            <a:off x="1222641" y="29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trouver</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rot="10800000" flipV="1">
            <a:off x="2252925" y="29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jouer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rot="10800000" flipV="1">
            <a:off x="3360594" y="2991600"/>
            <a:ext cx="117343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Bonjour!</a:t>
            </a:r>
            <a:endParaRPr kumimoji="0" lang="en-GB" sz="18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5" name="TextBox 24"/>
          <p:cNvSpPr txBox="1"/>
          <p:nvPr/>
        </p:nvSpPr>
        <p:spPr>
          <a:xfrm rot="10800000" flipV="1">
            <a:off x="4456642" y="29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toujours</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26" name="TextBox 25"/>
          <p:cNvSpPr txBox="1"/>
          <p:nvPr/>
        </p:nvSpPr>
        <p:spPr>
          <a:xfrm rot="10800000" flipV="1">
            <a:off x="5541013" y="2991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douze</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27" name="Picture 2" descr="Luke Lamborn Reaching Down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8684" y="2175052"/>
            <a:ext cx="709644" cy="92129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hildren play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66141" y="2247252"/>
            <a:ext cx="794543" cy="725705"/>
          </a:xfrm>
          <a:prstGeom prst="rect">
            <a:avLst/>
          </a:prstGeom>
        </p:spPr>
      </p:pic>
      <p:pic>
        <p:nvPicPr>
          <p:cNvPr id="29" name="Picture 28" descr="Handshake"/>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80409" y="2377061"/>
            <a:ext cx="820439" cy="615757"/>
          </a:xfrm>
          <a:prstGeom prst="rect">
            <a:avLst/>
          </a:prstGeom>
        </p:spPr>
      </p:pic>
      <p:sp>
        <p:nvSpPr>
          <p:cNvPr id="30" name="Rectangle 29"/>
          <p:cNvSpPr/>
          <p:nvPr/>
        </p:nvSpPr>
        <p:spPr>
          <a:xfrm>
            <a:off x="4477036" y="2436777"/>
            <a:ext cx="1277914"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[always; </a:t>
            </a:r>
            <a:b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b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still]</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31" name="Picture 30" descr="Number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44462" y="2363674"/>
            <a:ext cx="635215" cy="510097"/>
          </a:xfrm>
          <a:prstGeom prst="rect">
            <a:avLst/>
          </a:prstGeom>
          <a:effectLst>
            <a:outerShdw blurRad="50800" dist="38100" dir="5400000" algn="t" rotWithShape="0">
              <a:prstClr val="black">
                <a:alpha val="40000"/>
              </a:prstClr>
            </a:outerShdw>
          </a:effectLst>
        </p:spPr>
      </p:pic>
      <p:sp>
        <p:nvSpPr>
          <p:cNvPr id="32" name="TextBox 31"/>
          <p:cNvSpPr txBox="1"/>
          <p:nvPr/>
        </p:nvSpPr>
        <p:spPr>
          <a:xfrm rot="10800000" flipV="1">
            <a:off x="1218997" y="4287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mond</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e</a:t>
            </a:r>
          </a:p>
        </p:txBody>
      </p:sp>
      <p:sp>
        <p:nvSpPr>
          <p:cNvPr id="33" name="TextBox 32"/>
          <p:cNvSpPr txBox="1"/>
          <p:nvPr/>
        </p:nvSpPr>
        <p:spPr>
          <a:xfrm rot="10800000" flipV="1">
            <a:off x="2287972" y="4272211"/>
            <a:ext cx="1361003"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modern</a:t>
            </a:r>
            <a:r>
              <a:rPr kumimoji="0" lang="en-GB" sz="2000" b="0" i="0" u="none" strike="sng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34" name="TextBox 33"/>
          <p:cNvSpPr txBox="1"/>
          <p:nvPr/>
        </p:nvSpPr>
        <p:spPr>
          <a:xfrm rot="10800000" flipV="1">
            <a:off x="3523150" y="4271604"/>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centr</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e</a:t>
            </a:r>
          </a:p>
        </p:txBody>
      </p:sp>
      <p:sp>
        <p:nvSpPr>
          <p:cNvPr id="35" name="TextBox 34"/>
          <p:cNvSpPr txBox="1"/>
          <p:nvPr/>
        </p:nvSpPr>
        <p:spPr>
          <a:xfrm rot="10800000" flipV="1">
            <a:off x="4499989" y="42883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vi</a:t>
            </a:r>
            <a:r>
              <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e</a:t>
            </a:r>
          </a:p>
        </p:txBody>
      </p:sp>
      <p:sp>
        <p:nvSpPr>
          <p:cNvPr id="36" name="TextBox 35"/>
          <p:cNvSpPr txBox="1"/>
          <p:nvPr/>
        </p:nvSpPr>
        <p:spPr>
          <a:xfrm rot="10800000" flipV="1">
            <a:off x="5537369" y="4287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douz</a:t>
            </a:r>
            <a:r>
              <a:rPr kumimoji="0" lang="en-GB" sz="2000" b="0" i="0" u="none" strike="sng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37" name="Picture 36" descr="Number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4557" y="3626531"/>
            <a:ext cx="635215" cy="510097"/>
          </a:xfrm>
          <a:prstGeom prst="rect">
            <a:avLst/>
          </a:prstGeom>
          <a:effectLst>
            <a:outerShdw blurRad="50800" dist="38100" dir="5400000" algn="t" rotWithShape="0">
              <a:prstClr val="black">
                <a:alpha val="40000"/>
              </a:prstClr>
            </a:outerShdw>
          </a:effectLst>
        </p:spPr>
      </p:pic>
      <p:sp>
        <p:nvSpPr>
          <p:cNvPr id="38" name="Rectangle 37"/>
          <p:cNvSpPr/>
          <p:nvPr/>
        </p:nvSpPr>
        <p:spPr>
          <a:xfrm>
            <a:off x="4726908" y="3937273"/>
            <a:ext cx="705642"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[life]</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39" name="Picture 38" descr="Picture of the world"/>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40498" y="3671582"/>
            <a:ext cx="618964" cy="577700"/>
          </a:xfrm>
          <a:prstGeom prst="rect">
            <a:avLst/>
          </a:prstGeom>
        </p:spPr>
      </p:pic>
      <p:pic>
        <p:nvPicPr>
          <p:cNvPr id="40" name="Picture 39" descr="Arrow pointing to the centre of a target"/>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95659" y="3599606"/>
            <a:ext cx="698357" cy="688791"/>
          </a:xfrm>
          <a:prstGeom prst="rect">
            <a:avLst/>
          </a:prstGeom>
        </p:spPr>
      </p:pic>
      <p:pic>
        <p:nvPicPr>
          <p:cNvPr id="41" name="Picture 40" descr="Picture of a modern car with a tick and an old car with a cross"/>
          <p:cNvPicPr>
            <a:picLocks noChangeAspect="1"/>
          </p:cNvPicPr>
          <p:nvPr/>
        </p:nvPicPr>
        <p:blipFill>
          <a:blip r:embed="rId18"/>
          <a:stretch>
            <a:fillRect/>
          </a:stretch>
        </p:blipFill>
        <p:spPr>
          <a:xfrm>
            <a:off x="2372066" y="3764210"/>
            <a:ext cx="995536" cy="442646"/>
          </a:xfrm>
          <a:prstGeom prst="rect">
            <a:avLst/>
          </a:prstGeom>
        </p:spPr>
      </p:pic>
      <p:sp>
        <p:nvSpPr>
          <p:cNvPr id="42" name="TextBox 41"/>
          <p:cNvSpPr txBox="1"/>
          <p:nvPr/>
        </p:nvSpPr>
        <p:spPr>
          <a:xfrm rot="10800000" flipV="1">
            <a:off x="1246413" y="554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bébé</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3" name="TextBox 42"/>
          <p:cNvSpPr txBox="1"/>
          <p:nvPr/>
        </p:nvSpPr>
        <p:spPr>
          <a:xfrm rot="10800000" flipV="1">
            <a:off x="2276697" y="554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aller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4" name="TextBox 43"/>
          <p:cNvSpPr txBox="1"/>
          <p:nvPr/>
        </p:nvSpPr>
        <p:spPr>
          <a:xfrm rot="10800000" flipV="1">
            <a:off x="3384366" y="554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donner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5" name="TextBox 44"/>
          <p:cNvSpPr txBox="1"/>
          <p:nvPr/>
        </p:nvSpPr>
        <p:spPr>
          <a:xfrm rot="10800000" flipV="1">
            <a:off x="4480414" y="554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nez</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6" name="TextBox 45"/>
          <p:cNvSpPr txBox="1"/>
          <p:nvPr/>
        </p:nvSpPr>
        <p:spPr>
          <a:xfrm rot="10800000" flipV="1">
            <a:off x="5564785" y="5540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parler</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7" name="TextBox 46"/>
          <p:cNvSpPr txBox="1"/>
          <p:nvPr/>
        </p:nvSpPr>
        <p:spPr>
          <a:xfrm rot="10800000" flipV="1">
            <a:off x="1228486" y="6843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grand</a:t>
            </a:r>
          </a:p>
        </p:txBody>
      </p:sp>
      <p:sp>
        <p:nvSpPr>
          <p:cNvPr id="48" name="TextBox 47"/>
          <p:cNvSpPr txBox="1"/>
          <p:nvPr/>
        </p:nvSpPr>
        <p:spPr>
          <a:xfrm rot="10800000" flipV="1">
            <a:off x="2258770" y="6843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quand</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49" name="TextBox 48"/>
          <p:cNvSpPr txBox="1"/>
          <p:nvPr/>
        </p:nvSpPr>
        <p:spPr>
          <a:xfrm rot="10800000" flipV="1">
            <a:off x="3366439" y="6843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penser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0" name="TextBox 49"/>
          <p:cNvSpPr txBox="1"/>
          <p:nvPr/>
        </p:nvSpPr>
        <p:spPr>
          <a:xfrm rot="10800000" flipV="1">
            <a:off x="4462487" y="6843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prendre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1" name="TextBox 50"/>
          <p:cNvSpPr txBox="1"/>
          <p:nvPr/>
        </p:nvSpPr>
        <p:spPr>
          <a:xfrm rot="10800000" flipV="1">
            <a:off x="5546858" y="68436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encore</a:t>
            </a:r>
          </a:p>
        </p:txBody>
      </p:sp>
      <p:sp>
        <p:nvSpPr>
          <p:cNvPr id="52" name="TextBox 51"/>
          <p:cNvSpPr txBox="1"/>
          <p:nvPr/>
        </p:nvSpPr>
        <p:spPr>
          <a:xfrm rot="10800000" flipV="1">
            <a:off x="1246412" y="811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onze</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3" name="TextBox 52"/>
          <p:cNvSpPr txBox="1"/>
          <p:nvPr/>
        </p:nvSpPr>
        <p:spPr>
          <a:xfrm rot="10800000" flipV="1">
            <a:off x="2287973" y="8143970"/>
            <a:ext cx="117343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continuer</a:t>
            </a:r>
            <a:endParaRPr kumimoji="0" lang="en-GB" sz="16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4" name="TextBox 53"/>
          <p:cNvSpPr txBox="1"/>
          <p:nvPr/>
        </p:nvSpPr>
        <p:spPr>
          <a:xfrm rot="10800000" flipV="1">
            <a:off x="3384365" y="811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monde</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5" name="TextBox 54"/>
          <p:cNvSpPr txBox="1"/>
          <p:nvPr/>
        </p:nvSpPr>
        <p:spPr>
          <a:xfrm rot="10800000" flipV="1">
            <a:off x="4480413" y="811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Calibri" panose="020F0502020204030204" pitchFamily="34" charset="0"/>
              </a:rPr>
              <a:t>montrer</a:t>
            </a:r>
            <a:endParaRPr kumimoji="0" lang="en-GB" sz="20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56" name="TextBox 55"/>
          <p:cNvSpPr txBox="1"/>
          <p:nvPr/>
        </p:nvSpPr>
        <p:spPr>
          <a:xfrm rot="10800000" flipV="1">
            <a:off x="5564784" y="8114400"/>
            <a:ext cx="117343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au fond</a:t>
            </a:r>
          </a:p>
        </p:txBody>
      </p:sp>
      <p:pic>
        <p:nvPicPr>
          <p:cNvPr id="57" name="Picture 56" descr="baby"/>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73675" y="4872381"/>
            <a:ext cx="599662" cy="587013"/>
          </a:xfrm>
          <a:prstGeom prst="rect">
            <a:avLst/>
          </a:prstGeom>
        </p:spPr>
      </p:pic>
      <p:pic>
        <p:nvPicPr>
          <p:cNvPr id="58" name="Picture 57" descr="Person walking"/>
          <p:cNvPicPr>
            <a:picLocks noChangeAspect="1"/>
          </p:cNvPicPr>
          <p:nvPr/>
        </p:nvPicPr>
        <p:blipFill>
          <a:blip r:embed="rId2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47022" y="4770731"/>
            <a:ext cx="467704" cy="790312"/>
          </a:xfrm>
          <a:prstGeom prst="rect">
            <a:avLst/>
          </a:prstGeom>
        </p:spPr>
      </p:pic>
      <p:pic>
        <p:nvPicPr>
          <p:cNvPr id="59" name="Picture 58" descr="Someone giving something to someone else"/>
          <p:cNvPicPr>
            <a:picLocks noChangeAspect="1"/>
          </p:cNvPicPr>
          <p:nvPr/>
        </p:nvPicPr>
        <p:blipFill>
          <a:blip r:embed="rId21" cstate="print">
            <a:clrChange>
              <a:clrFrom>
                <a:srgbClr val="E4E9ED"/>
              </a:clrFrom>
              <a:clrTo>
                <a:srgbClr val="E4E9ED">
                  <a:alpha val="0"/>
                </a:srgbClr>
              </a:clrTo>
            </a:clrChange>
            <a:extLst>
              <a:ext uri="{28A0092B-C50C-407E-A947-70E740481C1C}">
                <a14:useLocalDpi xmlns:a14="http://schemas.microsoft.com/office/drawing/2010/main" val="0"/>
              </a:ext>
            </a:extLst>
          </a:blip>
          <a:stretch>
            <a:fillRect/>
          </a:stretch>
        </p:blipFill>
        <p:spPr>
          <a:xfrm>
            <a:off x="3429398" y="4806505"/>
            <a:ext cx="1101429" cy="734286"/>
          </a:xfrm>
          <a:prstGeom prst="rect">
            <a:avLst/>
          </a:prstGeom>
        </p:spPr>
      </p:pic>
      <p:pic>
        <p:nvPicPr>
          <p:cNvPr id="61" name="Picture 60" descr="Two people speaking"/>
          <p:cNvPicPr>
            <a:picLocks noChangeAspect="1"/>
          </p:cNvPicPr>
          <p:nvPr/>
        </p:nvPicPr>
        <p:blipFill>
          <a:blip r:embed="rId2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01135" y="4842988"/>
            <a:ext cx="719482" cy="719482"/>
          </a:xfrm>
          <a:prstGeom prst="rect">
            <a:avLst/>
          </a:prstGeom>
        </p:spPr>
      </p:pic>
      <p:pic>
        <p:nvPicPr>
          <p:cNvPr id="62" name="Picture 61" descr="Picture of a two people with an arrow pointing to the tall person"/>
          <p:cNvPicPr>
            <a:picLocks noChangeAspect="1"/>
          </p:cNvPicPr>
          <p:nvPr/>
        </p:nvPicPr>
        <p:blipFill>
          <a:blip r:embed="rId23"/>
          <a:stretch>
            <a:fillRect/>
          </a:stretch>
        </p:blipFill>
        <p:spPr>
          <a:xfrm>
            <a:off x="1555155" y="6232321"/>
            <a:ext cx="555948" cy="648943"/>
          </a:xfrm>
          <a:prstGeom prst="rect">
            <a:avLst/>
          </a:prstGeom>
        </p:spPr>
      </p:pic>
      <p:pic>
        <p:nvPicPr>
          <p:cNvPr id="64" name="Picture 63" descr="A person thinking"/>
          <p:cNvPicPr>
            <a:picLocks noChangeAspect="1"/>
          </p:cNvPicPr>
          <p:nvPr/>
        </p:nvPicPr>
        <p:blipFill>
          <a:blip r:embed="rId24"/>
          <a:stretch>
            <a:fillRect/>
          </a:stretch>
        </p:blipFill>
        <p:spPr>
          <a:xfrm>
            <a:off x="3698437" y="6029451"/>
            <a:ext cx="647453" cy="865696"/>
          </a:xfrm>
          <a:prstGeom prst="rect">
            <a:avLst/>
          </a:prstGeom>
        </p:spPr>
      </p:pic>
      <p:sp>
        <p:nvSpPr>
          <p:cNvPr id="65" name="Rectangle 64"/>
          <p:cNvSpPr/>
          <p:nvPr/>
        </p:nvSpPr>
        <p:spPr>
          <a:xfrm>
            <a:off x="4463736" y="6509778"/>
            <a:ext cx="1220206"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take]</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66" name="Picture 65" descr="Replay sign"/>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761004">
            <a:off x="5853356" y="6211220"/>
            <a:ext cx="596288" cy="597117"/>
          </a:xfrm>
          <a:prstGeom prst="rect">
            <a:avLst/>
          </a:prstGeom>
        </p:spPr>
      </p:pic>
      <p:pic>
        <p:nvPicPr>
          <p:cNvPr id="67" name="Picture 66" descr="Number eleven"/>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506349" y="7506680"/>
            <a:ext cx="589706" cy="516976"/>
          </a:xfrm>
          <a:prstGeom prst="rect">
            <a:avLst/>
          </a:prstGeom>
          <a:effectLst>
            <a:outerShdw blurRad="50800" dist="38100" dir="5400000" algn="t" rotWithShape="0">
              <a:prstClr val="black">
                <a:alpha val="40000"/>
              </a:prstClr>
            </a:outerShdw>
          </a:effectLst>
        </p:spPr>
      </p:pic>
      <p:sp>
        <p:nvSpPr>
          <p:cNvPr id="68" name="Rectangle 67"/>
          <p:cNvSpPr/>
          <p:nvPr/>
        </p:nvSpPr>
        <p:spPr>
          <a:xfrm>
            <a:off x="2252924" y="7729978"/>
            <a:ext cx="1285929"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continue]</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pic>
        <p:nvPicPr>
          <p:cNvPr id="69" name="Picture 68" descr="Picture of the world"/>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3080" y="7444605"/>
            <a:ext cx="618964" cy="577700"/>
          </a:xfrm>
          <a:prstGeom prst="rect">
            <a:avLst/>
          </a:prstGeom>
        </p:spPr>
      </p:pic>
      <p:sp>
        <p:nvSpPr>
          <p:cNvPr id="70" name="Rectangle 69"/>
          <p:cNvSpPr/>
          <p:nvPr/>
        </p:nvSpPr>
        <p:spPr>
          <a:xfrm>
            <a:off x="4419356" y="7681833"/>
            <a:ext cx="129554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 show]</a:t>
            </a:r>
            <a:endPar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p:txBody>
      </p:sp>
      <p:sp>
        <p:nvSpPr>
          <p:cNvPr id="72" name="Rectangle 71"/>
          <p:cNvSpPr/>
          <p:nvPr/>
        </p:nvSpPr>
        <p:spPr>
          <a:xfrm>
            <a:off x="5659536" y="7512646"/>
            <a:ext cx="962122"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[at the </a:t>
            </a:r>
            <a:b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b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back]</a:t>
            </a:r>
          </a:p>
        </p:txBody>
      </p:sp>
      <p:sp>
        <p:nvSpPr>
          <p:cNvPr id="71" name="Slide Number Placeholder 1">
            <a:extLst>
              <a:ext uri="{FF2B5EF4-FFF2-40B4-BE49-F238E27FC236}">
                <a16:creationId xmlns:a16="http://schemas.microsoft.com/office/drawing/2014/main" id="{EA873768-414D-45EC-BC1F-B9BBCEE38269}"/>
              </a:ext>
            </a:extLst>
          </p:cNvPr>
          <p:cNvSpPr txBox="1">
            <a:spLocks/>
          </p:cNvSpPr>
          <p:nvPr/>
        </p:nvSpPr>
        <p:spPr>
          <a:xfrm>
            <a:off x="5184000" y="8604000"/>
            <a:ext cx="1600200" cy="635000"/>
          </a:xfrm>
          <a:prstGeom prst="rect">
            <a:avLst/>
          </a:prstGeom>
        </p:spPr>
        <p:txBody>
          <a:bodyPr vert="horz" lIns="91440" tIns="45720" rIns="91440" bIns="45720" rtlCol="0" anchor="ctr"/>
          <a:lstStyle>
            <a:defPPr>
              <a:defRPr lang="en-GB"/>
            </a:defPPr>
            <a:lvl1pPr algn="r" rtl="0" fontAlgn="base">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grpSp>
        <p:nvGrpSpPr>
          <p:cNvPr id="73" name="Group 72" descr="person with big nose">
            <a:extLst>
              <a:ext uri="{FF2B5EF4-FFF2-40B4-BE49-F238E27FC236}">
                <a16:creationId xmlns:a16="http://schemas.microsoft.com/office/drawing/2014/main" id="{884A48D7-5914-4668-9075-72634E559C22}"/>
              </a:ext>
            </a:extLst>
          </p:cNvPr>
          <p:cNvGrpSpPr/>
          <p:nvPr/>
        </p:nvGrpSpPr>
        <p:grpSpPr>
          <a:xfrm>
            <a:off x="4698360" y="4879421"/>
            <a:ext cx="848497" cy="649631"/>
            <a:chOff x="941512" y="3489716"/>
            <a:chExt cx="2012416" cy="1733184"/>
          </a:xfrm>
        </p:grpSpPr>
        <p:pic>
          <p:nvPicPr>
            <p:cNvPr id="74" name="Picture 6" descr="Male, Man, Nose, Large">
              <a:extLst>
                <a:ext uri="{FF2B5EF4-FFF2-40B4-BE49-F238E27FC236}">
                  <a16:creationId xmlns:a16="http://schemas.microsoft.com/office/drawing/2014/main" id="{9B003DF2-5131-4981-9580-860BB102801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41512" y="3841460"/>
              <a:ext cx="2012416" cy="1381440"/>
            </a:xfrm>
            <a:prstGeom prst="rect">
              <a:avLst/>
            </a:prstGeom>
            <a:noFill/>
            <a:extLst>
              <a:ext uri="{909E8E84-426E-40DD-AFC4-6F175D3DCCD1}">
                <a14:hiddenFill xmlns:a14="http://schemas.microsoft.com/office/drawing/2010/main">
                  <a:solidFill>
                    <a:srgbClr val="FFFFFF"/>
                  </a:solidFill>
                </a14:hiddenFill>
              </a:ext>
            </a:extLst>
          </p:spPr>
        </p:pic>
        <p:sp>
          <p:nvSpPr>
            <p:cNvPr id="75" name="Arrow: Right 74">
              <a:extLst>
                <a:ext uri="{FF2B5EF4-FFF2-40B4-BE49-F238E27FC236}">
                  <a16:creationId xmlns:a16="http://schemas.microsoft.com/office/drawing/2014/main" id="{FFEF9979-65F9-4508-8423-E07D1A251A58}"/>
                </a:ext>
              </a:extLst>
            </p:cNvPr>
            <p:cNvSpPr/>
            <p:nvPr/>
          </p:nvSpPr>
          <p:spPr>
            <a:xfrm rot="5400000">
              <a:off x="2102513" y="3688866"/>
              <a:ext cx="727849" cy="329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p:cNvPicPr>
            <a:picLocks noChangeAspect="1"/>
          </p:cNvPicPr>
          <p:nvPr/>
        </p:nvPicPr>
        <p:blipFill>
          <a:blip r:embed="rId28" cstate="print">
            <a:extLst>
              <a:ext uri="{28A0092B-C50C-407E-A947-70E740481C1C}">
                <a14:useLocalDpi xmlns:a14="http://schemas.microsoft.com/office/drawing/2010/main" val="0"/>
              </a:ext>
            </a:extLst>
          </a:blip>
          <a:srcRect/>
          <a:stretch/>
        </p:blipFill>
        <p:spPr>
          <a:xfrm>
            <a:off x="120441" y="4876204"/>
            <a:ext cx="1056968" cy="1028291"/>
          </a:xfrm>
          <a:prstGeom prst="rect">
            <a:avLst/>
          </a:prstGeom>
          <a:ln w="28575">
            <a:solidFill>
              <a:schemeClr val="tx1"/>
            </a:solidFill>
          </a:ln>
        </p:spPr>
      </p:pic>
    </p:spTree>
    <p:extLst>
      <p:ext uri="{BB962C8B-B14F-4D97-AF65-F5344CB8AC3E}">
        <p14:creationId xmlns:p14="http://schemas.microsoft.com/office/powerpoint/2010/main" val="48556571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2700" cap="flat" cmpd="sng" algn="ctr">
          <a:solidFill>
            <a:schemeClr val="tx1"/>
          </a:solid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0" i="0" u="none" strike="noStrike" kern="0" cap="none" spc="0" normalizeH="0" baseline="0" noProof="0" dirty="0">
            <a:ln>
              <a:noFill/>
            </a:ln>
            <a:effectLst/>
            <a:uLnTx/>
            <a:uFillTx/>
            <a:latin typeface="Century Gothic" panose="020F0302020204030204"/>
            <a:ea typeface="+mn-ea"/>
            <a:cs typeface="+mn-cs"/>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085556312D1F4ABE1190A11D58CE54" ma:contentTypeVersion="31" ma:contentTypeDescription="Create a new document." ma:contentTypeScope="" ma:versionID="e55a466093cde5d0fbcd82e817f2e78f">
  <xsd:schema xmlns:xsd="http://www.w3.org/2001/XMLSchema" xmlns:xs="http://www.w3.org/2001/XMLSchema" xmlns:p="http://schemas.microsoft.com/office/2006/metadata/properties" xmlns:ns2="94377f4d-2b6e-4260-b618-231bc0f3c4f6" xmlns:ns3="1e1304d0-6ac5-4cba-9960-e93f4925c772" targetNamespace="http://schemas.microsoft.com/office/2006/metadata/properties" ma:root="true" ma:fieldsID="be76e21eb203186d8935489a68af7a14" ns2:_="" ns3:_="">
    <xsd:import namespace="94377f4d-2b6e-4260-b618-231bc0f3c4f6"/>
    <xsd:import namespace="1e1304d0-6ac5-4cba-9960-e93f4925c772"/>
    <xsd:element name="properties">
      <xsd:complexType>
        <xsd:sequence>
          <xsd:element name="documentManagement">
            <xsd:complexType>
              <xsd:all>
                <xsd:element ref="ns2:k7e0092e952f499c89f8713931de0a8d" minOccurs="0"/>
                <xsd:element ref="ns2:TaxCatchAll" minOccurs="0"/>
                <xsd:element ref="ns2:eca1882ee6304695be5e4a30d4652720" minOccurs="0"/>
                <xsd:element ref="ns2:h881ad2fd3dc47a394320729c43daf71" minOccurs="0"/>
                <xsd:element ref="ns2:h28e97d4d415469c893464a10af763d2" minOccurs="0"/>
                <xsd:element ref="ns2:oca769f50bf14997b2ca46a5c83f1e58"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77f4d-2b6e-4260-b618-231bc0f3c4f6" elementFormDefault="qualified">
    <xsd:import namespace="http://schemas.microsoft.com/office/2006/documentManagement/types"/>
    <xsd:import namespace="http://schemas.microsoft.com/office/infopath/2007/PartnerControls"/>
    <xsd:element name="k7e0092e952f499c89f8713931de0a8d" ma:index="9" nillable="true" ma:taxonomy="true" ma:internalName="k7e0092e952f499c89f8713931de0a8d" ma:taxonomyFieldName="Topic" ma:displayName="Topic" ma:fieldId="{47e0092e-952f-499c-89f8-713931de0a8d}" ma:sspId="755c0e60-3cfb-4199-92cf-3a58c40b78d9" ma:termSetId="a63a8a6b-296c-4149-b2ba-e28f07e3bac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257174c-6183-4f45-8c73-f187ecb14880}" ma:internalName="TaxCatchAll" ma:showField="CatchAllData" ma:web="94377f4d-2b6e-4260-b618-231bc0f3c4f6">
      <xsd:complexType>
        <xsd:complexContent>
          <xsd:extension base="dms:MultiChoiceLookup">
            <xsd:sequence>
              <xsd:element name="Value" type="dms:Lookup" maxOccurs="unbounded" minOccurs="0" nillable="true"/>
            </xsd:sequence>
          </xsd:extension>
        </xsd:complexContent>
      </xsd:complexType>
    </xsd:element>
    <xsd:element name="eca1882ee6304695be5e4a30d4652720" ma:index="12" nillable="true" ma:taxonomy="true" ma:internalName="eca1882ee6304695be5e4a30d4652720" ma:taxonomyFieldName="Staff_x0020_Category" ma:displayName="Staff Category" ma:fieldId="{eca1882e-e630-4695-be5e-4a30d4652720}" ma:sspId="755c0e60-3cfb-4199-92cf-3a58c40b78d9" ma:termSetId="55940ccc-7d7b-4210-8e03-c6349b63acc9" ma:anchorId="00000000-0000-0000-0000-000000000000" ma:open="false" ma:isKeyword="false">
      <xsd:complexType>
        <xsd:sequence>
          <xsd:element ref="pc:Terms" minOccurs="0" maxOccurs="1"/>
        </xsd:sequence>
      </xsd:complexType>
    </xsd:element>
    <xsd:element name="h881ad2fd3dc47a394320729c43daf71" ma:index="14" nillable="true" ma:taxonomy="true" ma:internalName="h881ad2fd3dc47a394320729c43daf71" ma:taxonomyFieldName="Exam_x0020_Board" ma:displayName="Exam Board" ma:fieldId="{1881ad2f-d3dc-47a3-9432-0729c43daf71}" ma:sspId="755c0e60-3cfb-4199-92cf-3a58c40b78d9" ma:termSetId="911692b3-25d6-4c8d-815f-8ce161214e97" ma:anchorId="00000000-0000-0000-0000-000000000000" ma:open="false" ma:isKeyword="false">
      <xsd:complexType>
        <xsd:sequence>
          <xsd:element ref="pc:Terms" minOccurs="0" maxOccurs="1"/>
        </xsd:sequence>
      </xsd:complexType>
    </xsd:element>
    <xsd:element name="h28e97d4d415469c893464a10af763d2" ma:index="16" nillable="true" ma:taxonomy="true" ma:internalName="h28e97d4d415469c893464a10af763d2" ma:taxonomyFieldName="Week" ma:displayName="Week" ma:fieldId="{128e97d4-d415-469c-8934-64a10af763d2}" ma:sspId="755c0e60-3cfb-4199-92cf-3a58c40b78d9" ma:termSetId="c2106371-6ede-4979-bcaa-b2cc3a93820a" ma:anchorId="00000000-0000-0000-0000-000000000000" ma:open="false" ma:isKeyword="false">
      <xsd:complexType>
        <xsd:sequence>
          <xsd:element ref="pc:Terms" minOccurs="0" maxOccurs="1"/>
        </xsd:sequence>
      </xsd:complexType>
    </xsd:element>
    <xsd:element name="oca769f50bf14997b2ca46a5c83f1e58" ma:index="18" nillable="true" ma:taxonomy="true" ma:internalName="oca769f50bf14997b2ca46a5c83f1e58" ma:taxonomyFieldName="Term" ma:displayName="Term" ma:fieldId="{8ca769f5-0bf1-4997-b2ca-46a5c83f1e58}" ma:sspId="755c0e60-3cfb-4199-92cf-3a58c40b78d9" ma:termSetId="31e69cc5-9f7e-4c42-ad4b-0b7096b8eb3c"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Languages" ma:internalName="Curriculum_x0020_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1304d0-6ac5-4cba-9960-e93f4925c772"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Tags" ma:internalName="MediaServiceAutoTag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eyStage xmlns="94377f4d-2b6e-4260-b618-231bc0f3c4f6" xsi:nil="true"/>
    <h881ad2fd3dc47a394320729c43daf71 xmlns="94377f4d-2b6e-4260-b618-231bc0f3c4f6">
      <Terms xmlns="http://schemas.microsoft.com/office/infopath/2007/PartnerControls"/>
    </h881ad2fd3dc47a394320729c43daf71>
    <Year xmlns="94377f4d-2b6e-4260-b618-231bc0f3c4f6" xsi:nil="true"/>
    <oca769f50bf14997b2ca46a5c83f1e58 xmlns="94377f4d-2b6e-4260-b618-231bc0f3c4f6">
      <Terms xmlns="http://schemas.microsoft.com/office/infopath/2007/PartnerControls"/>
    </oca769f50bf14997b2ca46a5c83f1e58>
    <PersonalIdentificationData xmlns="94377f4d-2b6e-4260-b618-231bc0f3c4f6" xsi:nil="true"/>
    <TaxCatchAll xmlns="94377f4d-2b6e-4260-b618-231bc0f3c4f6" xsi:nil="true"/>
    <CustomTags xmlns="94377f4d-2b6e-4260-b618-231bc0f3c4f6" xsi:nil="true"/>
    <CurriculumSubject xmlns="94377f4d-2b6e-4260-b618-231bc0f3c4f6">Languages</CurriculumSubject>
    <h28e97d4d415469c893464a10af763d2 xmlns="94377f4d-2b6e-4260-b618-231bc0f3c4f6">
      <Terms xmlns="http://schemas.microsoft.com/office/infopath/2007/PartnerControls"/>
    </h28e97d4d415469c893464a10af763d2>
    <k7e0092e952f499c89f8713931de0a8d xmlns="94377f4d-2b6e-4260-b618-231bc0f3c4f6">
      <Terms xmlns="http://schemas.microsoft.com/office/infopath/2007/PartnerControls"/>
    </k7e0092e952f499c89f8713931de0a8d>
    <eca1882ee6304695be5e4a30d4652720 xmlns="94377f4d-2b6e-4260-b618-231bc0f3c4f6">
      <Terms xmlns="http://schemas.microsoft.com/office/infopath/2007/PartnerControls"/>
    </eca1882ee6304695be5e4a30d4652720>
    <lcf76f155ced4ddcb4097134ff3c332f xmlns="1e1304d0-6ac5-4cba-9960-e93f4925c772">
      <Terms xmlns="http://schemas.microsoft.com/office/infopath/2007/PartnerControls"/>
    </lcf76f155ced4ddcb4097134ff3c332f>
    <Lesson xmlns="94377f4d-2b6e-4260-b618-231bc0f3c4f6" xsi:nil="true"/>
  </documentManagement>
</p:properties>
</file>

<file path=customXml/itemProps1.xml><?xml version="1.0" encoding="utf-8"?>
<ds:datastoreItem xmlns:ds="http://schemas.openxmlformats.org/officeDocument/2006/customXml" ds:itemID="{69404DE4-CD93-4ECD-BE4E-67D34657BA1E}"/>
</file>

<file path=customXml/itemProps2.xml><?xml version="1.0" encoding="utf-8"?>
<ds:datastoreItem xmlns:ds="http://schemas.openxmlformats.org/officeDocument/2006/customXml" ds:itemID="{E81227EF-C05C-4F2B-8053-EB54E36C19F4}"/>
</file>

<file path=customXml/itemProps3.xml><?xml version="1.0" encoding="utf-8"?>
<ds:datastoreItem xmlns:ds="http://schemas.openxmlformats.org/officeDocument/2006/customXml" ds:itemID="{8BEA3EAE-711A-4E0A-9DB3-B3D59072D6BD}"/>
</file>

<file path=docProps/app.xml><?xml version="1.0" encoding="utf-8"?>
<Properties xmlns="http://schemas.openxmlformats.org/officeDocument/2006/extended-properties" xmlns:vt="http://schemas.openxmlformats.org/officeDocument/2006/docPropsVTypes">
  <TotalTime>15072</TotalTime>
  <Words>10422</Words>
  <Application>Microsoft Office PowerPoint</Application>
  <PresentationFormat>On-screen Show (4:3)</PresentationFormat>
  <Paragraphs>2103</Paragraphs>
  <Slides>43</Slides>
  <Notes>38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43</vt:i4>
      </vt:variant>
    </vt:vector>
  </HeadingPairs>
  <TitlesOfParts>
    <vt:vector size="52" baseType="lpstr">
      <vt:lpstr>Arial</vt:lpstr>
      <vt:lpstr>Calibri</vt:lpstr>
      <vt:lpstr>Calibri Light</vt:lpstr>
      <vt:lpstr>Century Gothic</vt:lpstr>
      <vt:lpstr>Tw Cen MT</vt:lpstr>
      <vt:lpstr>Default Design</vt:lpstr>
      <vt:lpstr>1_Office Theme</vt:lpstr>
      <vt:lpstr>2_Office Theme</vt:lpstr>
      <vt:lpstr>1_Default Design</vt:lpstr>
      <vt:lpstr>Français</vt:lpstr>
      <vt:lpstr>PowerPoint Presentation</vt:lpstr>
      <vt:lpstr>PowerPoint Presentation</vt:lpstr>
      <vt:lpstr>Sounds of the language</vt:lpstr>
      <vt:lpstr>PowerPoint Presentation</vt:lpstr>
      <vt:lpstr>PowerPoint Presentation</vt:lpstr>
      <vt:lpstr>PowerPoint Presentation</vt:lpstr>
      <vt:lpstr>Year 7 phonics</vt:lpstr>
      <vt:lpstr>PowerPoint Presentation</vt:lpstr>
      <vt:lpstr>PowerPoint Presentation</vt:lpstr>
      <vt:lpstr>PowerPoint Presentation</vt:lpstr>
      <vt:lpstr>T2.1 Semaine 5</vt:lpstr>
      <vt:lpstr>Talking about what groups of people do; Formal and informal situations: Talking to people you do and don't know</vt:lpstr>
      <vt:lpstr>T2.1 Semaine 6</vt:lpstr>
      <vt:lpstr>T2.2 Semaine 1</vt:lpstr>
      <vt:lpstr>T2.2 Semaine 2</vt:lpstr>
      <vt:lpstr>Talking about what you are doing this week and what you do every week</vt:lpstr>
      <vt:lpstr>T2.2 Semaine 3</vt:lpstr>
      <vt:lpstr>T2.2 Semaine 4</vt:lpstr>
      <vt:lpstr>PowerPoint Presentation</vt:lpstr>
      <vt:lpstr>T2.2 Semaine 5</vt:lpstr>
      <vt:lpstr>PowerPoint Presentation</vt:lpstr>
      <vt:lpstr>T3.1 Semaine 1</vt:lpstr>
      <vt:lpstr>What is it like? [4] Comparing things</vt:lpstr>
      <vt:lpstr>T3.1 Semaine 2</vt:lpstr>
      <vt:lpstr>T3.1 Semaine 3</vt:lpstr>
      <vt:lpstr>T3.1 Semaine 4</vt:lpstr>
      <vt:lpstr>Communicating in other languages [1]</vt:lpstr>
      <vt:lpstr>T3.1 Semaine 5</vt:lpstr>
      <vt:lpstr>Communicating in other languages [2]</vt:lpstr>
      <vt:lpstr>T3.1 Semaine 6</vt:lpstr>
      <vt:lpstr>T3.2 Semaine 1</vt:lpstr>
      <vt:lpstr>Communicating in other languages [4]</vt:lpstr>
      <vt:lpstr>T3.2 Semaine 2</vt:lpstr>
      <vt:lpstr>Talking about the environment</vt:lpstr>
      <vt:lpstr>T3.2 Semaine 4</vt:lpstr>
      <vt:lpstr>Talking about what groups of people did; Talking about what you did and have done</vt:lpstr>
      <vt:lpstr>T3.2 Semaine 5</vt:lpstr>
      <vt:lpstr>T3.2 Semaine 6</vt:lpstr>
      <vt:lpstr>Asking about what you did and have done</vt:lpstr>
      <vt:lpstr>T3.2 Semaine 7</vt:lpstr>
      <vt:lpstr>The Foreign Language Translation Bee - Word list</vt:lpstr>
      <vt:lpstr>The Foreign Language Translation Bee -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Ciarán Morris</dc:creator>
  <cp:lastModifiedBy>Róisín Cox</cp:lastModifiedBy>
  <cp:revision>632</cp:revision>
  <cp:lastPrinted>2021-03-25T09:20:38Z</cp:lastPrinted>
  <dcterms:created xsi:type="dcterms:W3CDTF">2020-08-24T11:26:51Z</dcterms:created>
  <dcterms:modified xsi:type="dcterms:W3CDTF">2023-09-28T11:23:53Z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0x01010082085556312D1F4ABE1190A11D58CE54</vt:lpwstr>
  </property>
</Properties>
</file>