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notesMasterIdLst>
    <p:notesMasterId r:id="rId51"/>
  </p:notesMasterIdLst>
  <p:sldIdLst>
    <p:sldId id="256" r:id="rId6"/>
    <p:sldId id="258" r:id="rId7"/>
    <p:sldId id="344" r:id="rId8"/>
    <p:sldId id="345" r:id="rId9"/>
    <p:sldId id="346" r:id="rId10"/>
    <p:sldId id="347" r:id="rId11"/>
    <p:sldId id="441" r:id="rId12"/>
    <p:sldId id="444" r:id="rId13"/>
    <p:sldId id="443" r:id="rId14"/>
    <p:sldId id="442" r:id="rId15"/>
    <p:sldId id="445" r:id="rId16"/>
    <p:sldId id="457" r:id="rId17"/>
    <p:sldId id="446" r:id="rId18"/>
    <p:sldId id="447" r:id="rId19"/>
    <p:sldId id="448" r:id="rId20"/>
    <p:sldId id="449" r:id="rId21"/>
    <p:sldId id="458" r:id="rId22"/>
    <p:sldId id="450" r:id="rId23"/>
    <p:sldId id="451" r:id="rId24"/>
    <p:sldId id="452" r:id="rId25"/>
    <p:sldId id="453" r:id="rId26"/>
    <p:sldId id="454" r:id="rId27"/>
    <p:sldId id="455" r:id="rId28"/>
    <p:sldId id="456" r:id="rId29"/>
    <p:sldId id="460" r:id="rId30"/>
    <p:sldId id="461" r:id="rId31"/>
    <p:sldId id="462" r:id="rId32"/>
    <p:sldId id="463" r:id="rId33"/>
    <p:sldId id="464" r:id="rId34"/>
    <p:sldId id="465" r:id="rId35"/>
    <p:sldId id="466" r:id="rId36"/>
    <p:sldId id="467" r:id="rId37"/>
    <p:sldId id="470" r:id="rId38"/>
    <p:sldId id="469" r:id="rId39"/>
    <p:sldId id="468" r:id="rId40"/>
    <p:sldId id="471" r:id="rId41"/>
    <p:sldId id="474" r:id="rId42"/>
    <p:sldId id="473" r:id="rId43"/>
    <p:sldId id="472" r:id="rId44"/>
    <p:sldId id="475" r:id="rId45"/>
    <p:sldId id="477" r:id="rId46"/>
    <p:sldId id="478" r:id="rId47"/>
    <p:sldId id="476" r:id="rId48"/>
    <p:sldId id="439" r:id="rId49"/>
    <p:sldId id="440" r:id="rId50"/>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1"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7"/>
    <a:srgbClr val="FEF5D2"/>
    <a:srgbClr val="FF3300"/>
    <a:srgbClr val="FDEEB9"/>
    <a:srgbClr val="203864"/>
    <a:srgbClr val="FFE285"/>
    <a:srgbClr val="FF3399"/>
    <a:srgbClr val="A86ED4"/>
    <a:srgbClr val="B3EFC1"/>
    <a:srgbClr val="E87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5DA2C-DE21-46D7-BEB4-AF264B01AA14}" v="3" dt="2023-09-04T15:30:51.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4" autoAdjust="0"/>
    <p:restoredTop sz="86432" autoAdjust="0"/>
  </p:normalViewPr>
  <p:slideViewPr>
    <p:cSldViewPr snapToGrid="0">
      <p:cViewPr varScale="1">
        <p:scale>
          <a:sx n="47" d="100"/>
          <a:sy n="47" d="100"/>
        </p:scale>
        <p:origin x="1986" y="48"/>
      </p:cViewPr>
      <p:guideLst/>
    </p:cSldViewPr>
  </p:slideViewPr>
  <p:outlineViewPr>
    <p:cViewPr>
      <p:scale>
        <a:sx n="33" d="100"/>
        <a:sy n="33" d="100"/>
      </p:scale>
      <p:origin x="0" y="-2874"/>
    </p:cViewPr>
  </p:outlineViewPr>
  <p:notesTextViewPr>
    <p:cViewPr>
      <p:scale>
        <a:sx n="3" d="2"/>
        <a:sy n="3" d="2"/>
      </p:scale>
      <p:origin x="0" y="0"/>
    </p:cViewPr>
  </p:notesTextViewPr>
  <p:sorterViewPr>
    <p:cViewPr varScale="1">
      <p:scale>
        <a:sx n="100" d="100"/>
        <a:sy n="100" d="100"/>
      </p:scale>
      <p:origin x="0" y="-81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customXml" Target="../customXml/item3.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rge Waine" userId="51850af1-8e7f-4eb2-b67d-a8b8cce5ff22" providerId="ADAL" clId="{8075DA2C-DE21-46D7-BEB4-AF264B01AA14}"/>
    <pc:docChg chg="undo custSel delSld modSld">
      <pc:chgData name="George Waine" userId="51850af1-8e7f-4eb2-b67d-a8b8cce5ff22" providerId="ADAL" clId="{8075DA2C-DE21-46D7-BEB4-AF264B01AA14}" dt="2023-09-04T15:31:32.526" v="48" actId="47"/>
      <pc:docMkLst>
        <pc:docMk/>
      </pc:docMkLst>
      <pc:sldChg chg="modSp mod">
        <pc:chgData name="George Waine" userId="51850af1-8e7f-4eb2-b67d-a8b8cce5ff22" providerId="ADAL" clId="{8075DA2C-DE21-46D7-BEB4-AF264B01AA14}" dt="2023-09-04T15:30:12.166" v="3" actId="1076"/>
        <pc:sldMkLst>
          <pc:docMk/>
          <pc:sldMk cId="136284906" sldId="256"/>
        </pc:sldMkLst>
        <pc:spChg chg="mod">
          <ac:chgData name="George Waine" userId="51850af1-8e7f-4eb2-b67d-a8b8cce5ff22" providerId="ADAL" clId="{8075DA2C-DE21-46D7-BEB4-AF264B01AA14}" dt="2023-09-04T15:30:12.166" v="3" actId="1076"/>
          <ac:spMkLst>
            <pc:docMk/>
            <pc:sldMk cId="136284906" sldId="256"/>
            <ac:spMk id="3074" creationId="{00000000-0000-0000-0000-000000000000}"/>
          </ac:spMkLst>
        </pc:spChg>
        <pc:spChg chg="mod">
          <ac:chgData name="George Waine" userId="51850af1-8e7f-4eb2-b67d-a8b8cce5ff22" providerId="ADAL" clId="{8075DA2C-DE21-46D7-BEB4-AF264B01AA14}" dt="2023-09-04T15:30:09.309" v="2" actId="20577"/>
          <ac:spMkLst>
            <pc:docMk/>
            <pc:sldMk cId="136284906" sldId="256"/>
            <ac:spMk id="3075" creationId="{00000000-0000-0000-0000-000000000000}"/>
          </ac:spMkLst>
        </pc:spChg>
      </pc:sldChg>
      <pc:sldChg chg="addSp modSp mod">
        <pc:chgData name="George Waine" userId="51850af1-8e7f-4eb2-b67d-a8b8cce5ff22" providerId="ADAL" clId="{8075DA2C-DE21-46D7-BEB4-AF264B01AA14}" dt="2023-09-04T15:31:07.295" v="46" actId="207"/>
        <pc:sldMkLst>
          <pc:docMk/>
          <pc:sldMk cId="2981083230" sldId="258"/>
        </pc:sldMkLst>
        <pc:graphicFrameChg chg="add mod modGraphic">
          <ac:chgData name="George Waine" userId="51850af1-8e7f-4eb2-b67d-a8b8cce5ff22" providerId="ADAL" clId="{8075DA2C-DE21-46D7-BEB4-AF264B01AA14}" dt="2023-09-04T15:31:07.295" v="46" actId="207"/>
          <ac:graphicFrameMkLst>
            <pc:docMk/>
            <pc:sldMk cId="2981083230" sldId="258"/>
            <ac:graphicFrameMk id="3" creationId="{7C62E90B-23C1-4DC8-B0FF-CBD76EFFF636}"/>
          </ac:graphicFrameMkLst>
        </pc:graphicFrameChg>
        <pc:graphicFrameChg chg="modGraphic">
          <ac:chgData name="George Waine" userId="51850af1-8e7f-4eb2-b67d-a8b8cce5ff22" providerId="ADAL" clId="{8075DA2C-DE21-46D7-BEB4-AF264B01AA14}" dt="2023-09-04T15:30:42.835" v="35" actId="20577"/>
          <ac:graphicFrameMkLst>
            <pc:docMk/>
            <pc:sldMk cId="2981083230" sldId="258"/>
            <ac:graphicFrameMk id="5" creationId="{00000000-0000-0000-0000-000000000000}"/>
          </ac:graphicFrameMkLst>
        </pc:graphicFrameChg>
      </pc:sldChg>
      <pc:sldChg chg="del">
        <pc:chgData name="George Waine" userId="51850af1-8e7f-4eb2-b67d-a8b8cce5ff22" providerId="ADAL" clId="{8075DA2C-DE21-46D7-BEB4-AF264B01AA14}" dt="2023-09-04T15:31:32.526" v="48" actId="47"/>
        <pc:sldMkLst>
          <pc:docMk/>
          <pc:sldMk cId="4251255669" sldId="265"/>
        </pc:sldMkLst>
      </pc:sldChg>
      <pc:sldChg chg="del">
        <pc:chgData name="George Waine" userId="51850af1-8e7f-4eb2-b67d-a8b8cce5ff22" providerId="ADAL" clId="{8075DA2C-DE21-46D7-BEB4-AF264B01AA14}" dt="2023-09-04T15:31:32.526" v="48" actId="47"/>
        <pc:sldMkLst>
          <pc:docMk/>
          <pc:sldMk cId="93542398" sldId="276"/>
        </pc:sldMkLst>
      </pc:sldChg>
      <pc:sldChg chg="del">
        <pc:chgData name="George Waine" userId="51850af1-8e7f-4eb2-b67d-a8b8cce5ff22" providerId="ADAL" clId="{8075DA2C-DE21-46D7-BEB4-AF264B01AA14}" dt="2023-09-04T15:31:32.526" v="48" actId="47"/>
        <pc:sldMkLst>
          <pc:docMk/>
          <pc:sldMk cId="2618289766" sldId="278"/>
        </pc:sldMkLst>
      </pc:sldChg>
      <pc:sldChg chg="del">
        <pc:chgData name="George Waine" userId="51850af1-8e7f-4eb2-b67d-a8b8cce5ff22" providerId="ADAL" clId="{8075DA2C-DE21-46D7-BEB4-AF264B01AA14}" dt="2023-09-04T15:31:32.526" v="48" actId="47"/>
        <pc:sldMkLst>
          <pc:docMk/>
          <pc:sldMk cId="1202627115" sldId="279"/>
        </pc:sldMkLst>
      </pc:sldChg>
      <pc:sldChg chg="del">
        <pc:chgData name="George Waine" userId="51850af1-8e7f-4eb2-b67d-a8b8cce5ff22" providerId="ADAL" clId="{8075DA2C-DE21-46D7-BEB4-AF264B01AA14}" dt="2023-09-04T15:31:32.526" v="48" actId="47"/>
        <pc:sldMkLst>
          <pc:docMk/>
          <pc:sldMk cId="1108356647" sldId="281"/>
        </pc:sldMkLst>
      </pc:sldChg>
      <pc:sldChg chg="del">
        <pc:chgData name="George Waine" userId="51850af1-8e7f-4eb2-b67d-a8b8cce5ff22" providerId="ADAL" clId="{8075DA2C-DE21-46D7-BEB4-AF264B01AA14}" dt="2023-09-04T15:31:32.526" v="48" actId="47"/>
        <pc:sldMkLst>
          <pc:docMk/>
          <pc:sldMk cId="3226350578" sldId="282"/>
        </pc:sldMkLst>
      </pc:sldChg>
      <pc:sldChg chg="del">
        <pc:chgData name="George Waine" userId="51850af1-8e7f-4eb2-b67d-a8b8cce5ff22" providerId="ADAL" clId="{8075DA2C-DE21-46D7-BEB4-AF264B01AA14}" dt="2023-09-04T15:31:32.526" v="48" actId="47"/>
        <pc:sldMkLst>
          <pc:docMk/>
          <pc:sldMk cId="3911361119" sldId="283"/>
        </pc:sldMkLst>
      </pc:sldChg>
      <pc:sldChg chg="del">
        <pc:chgData name="George Waine" userId="51850af1-8e7f-4eb2-b67d-a8b8cce5ff22" providerId="ADAL" clId="{8075DA2C-DE21-46D7-BEB4-AF264B01AA14}" dt="2023-09-04T15:31:32.526" v="48" actId="47"/>
        <pc:sldMkLst>
          <pc:docMk/>
          <pc:sldMk cId="1664790332" sldId="284"/>
        </pc:sldMkLst>
      </pc:sldChg>
      <pc:sldChg chg="del">
        <pc:chgData name="George Waine" userId="51850af1-8e7f-4eb2-b67d-a8b8cce5ff22" providerId="ADAL" clId="{8075DA2C-DE21-46D7-BEB4-AF264B01AA14}" dt="2023-09-04T15:31:11.171" v="47" actId="47"/>
        <pc:sldMkLst>
          <pc:docMk/>
          <pc:sldMk cId="2638021806" sldId="321"/>
        </pc:sldMkLst>
      </pc:sldChg>
      <pc:sldChg chg="del">
        <pc:chgData name="George Waine" userId="51850af1-8e7f-4eb2-b67d-a8b8cce5ff22" providerId="ADAL" clId="{8075DA2C-DE21-46D7-BEB4-AF264B01AA14}" dt="2023-09-04T15:31:32.526" v="48" actId="47"/>
        <pc:sldMkLst>
          <pc:docMk/>
          <pc:sldMk cId="3812986365" sldId="322"/>
        </pc:sldMkLst>
      </pc:sldChg>
      <pc:sldChg chg="del">
        <pc:chgData name="George Waine" userId="51850af1-8e7f-4eb2-b67d-a8b8cce5ff22" providerId="ADAL" clId="{8075DA2C-DE21-46D7-BEB4-AF264B01AA14}" dt="2023-09-04T15:31:32.526" v="48" actId="47"/>
        <pc:sldMkLst>
          <pc:docMk/>
          <pc:sldMk cId="557831505" sldId="323"/>
        </pc:sldMkLst>
      </pc:sldChg>
      <pc:sldChg chg="del">
        <pc:chgData name="George Waine" userId="51850af1-8e7f-4eb2-b67d-a8b8cce5ff22" providerId="ADAL" clId="{8075DA2C-DE21-46D7-BEB4-AF264B01AA14}" dt="2023-09-04T15:31:32.526" v="48" actId="47"/>
        <pc:sldMkLst>
          <pc:docMk/>
          <pc:sldMk cId="2130431075" sldId="324"/>
        </pc:sldMkLst>
      </pc:sldChg>
      <pc:sldChg chg="del">
        <pc:chgData name="George Waine" userId="51850af1-8e7f-4eb2-b67d-a8b8cce5ff22" providerId="ADAL" clId="{8075DA2C-DE21-46D7-BEB4-AF264B01AA14}" dt="2023-09-04T15:31:32.526" v="48" actId="47"/>
        <pc:sldMkLst>
          <pc:docMk/>
          <pc:sldMk cId="610215428" sldId="325"/>
        </pc:sldMkLst>
      </pc:sldChg>
      <pc:sldChg chg="del">
        <pc:chgData name="George Waine" userId="51850af1-8e7f-4eb2-b67d-a8b8cce5ff22" providerId="ADAL" clId="{8075DA2C-DE21-46D7-BEB4-AF264B01AA14}" dt="2023-09-04T15:31:32.526" v="48" actId="47"/>
        <pc:sldMkLst>
          <pc:docMk/>
          <pc:sldMk cId="361969560" sldId="326"/>
        </pc:sldMkLst>
      </pc:sldChg>
      <pc:sldChg chg="del">
        <pc:chgData name="George Waine" userId="51850af1-8e7f-4eb2-b67d-a8b8cce5ff22" providerId="ADAL" clId="{8075DA2C-DE21-46D7-BEB4-AF264B01AA14}" dt="2023-09-04T15:31:32.526" v="48" actId="47"/>
        <pc:sldMkLst>
          <pc:docMk/>
          <pc:sldMk cId="1882620025" sldId="327"/>
        </pc:sldMkLst>
      </pc:sldChg>
      <pc:sldChg chg="del">
        <pc:chgData name="George Waine" userId="51850af1-8e7f-4eb2-b67d-a8b8cce5ff22" providerId="ADAL" clId="{8075DA2C-DE21-46D7-BEB4-AF264B01AA14}" dt="2023-09-04T15:31:32.526" v="48" actId="47"/>
        <pc:sldMkLst>
          <pc:docMk/>
          <pc:sldMk cId="2717185370" sldId="328"/>
        </pc:sldMkLst>
      </pc:sldChg>
      <pc:sldChg chg="del">
        <pc:chgData name="George Waine" userId="51850af1-8e7f-4eb2-b67d-a8b8cce5ff22" providerId="ADAL" clId="{8075DA2C-DE21-46D7-BEB4-AF264B01AA14}" dt="2023-09-04T15:31:32.526" v="48" actId="47"/>
        <pc:sldMkLst>
          <pc:docMk/>
          <pc:sldMk cId="2651411117" sldId="329"/>
        </pc:sldMkLst>
      </pc:sldChg>
      <pc:sldChg chg="del">
        <pc:chgData name="George Waine" userId="51850af1-8e7f-4eb2-b67d-a8b8cce5ff22" providerId="ADAL" clId="{8075DA2C-DE21-46D7-BEB4-AF264B01AA14}" dt="2023-09-04T15:31:32.526" v="48" actId="47"/>
        <pc:sldMkLst>
          <pc:docMk/>
          <pc:sldMk cId="1515749922" sldId="330"/>
        </pc:sldMkLst>
      </pc:sldChg>
      <pc:sldChg chg="del">
        <pc:chgData name="George Waine" userId="51850af1-8e7f-4eb2-b67d-a8b8cce5ff22" providerId="ADAL" clId="{8075DA2C-DE21-46D7-BEB4-AF264B01AA14}" dt="2023-09-04T15:31:32.526" v="48" actId="47"/>
        <pc:sldMkLst>
          <pc:docMk/>
          <pc:sldMk cId="4042166799" sldId="331"/>
        </pc:sldMkLst>
      </pc:sldChg>
      <pc:sldChg chg="del">
        <pc:chgData name="George Waine" userId="51850af1-8e7f-4eb2-b67d-a8b8cce5ff22" providerId="ADAL" clId="{8075DA2C-DE21-46D7-BEB4-AF264B01AA14}" dt="2023-09-04T15:31:32.526" v="48" actId="47"/>
        <pc:sldMkLst>
          <pc:docMk/>
          <pc:sldMk cId="3722113673" sldId="332"/>
        </pc:sldMkLst>
      </pc:sldChg>
      <pc:sldChg chg="del">
        <pc:chgData name="George Waine" userId="51850af1-8e7f-4eb2-b67d-a8b8cce5ff22" providerId="ADAL" clId="{8075DA2C-DE21-46D7-BEB4-AF264B01AA14}" dt="2023-09-04T15:31:32.526" v="48" actId="47"/>
        <pc:sldMkLst>
          <pc:docMk/>
          <pc:sldMk cId="4053293829" sldId="333"/>
        </pc:sldMkLst>
      </pc:sldChg>
      <pc:sldChg chg="del">
        <pc:chgData name="George Waine" userId="51850af1-8e7f-4eb2-b67d-a8b8cce5ff22" providerId="ADAL" clId="{8075DA2C-DE21-46D7-BEB4-AF264B01AA14}" dt="2023-09-04T15:31:32.526" v="48" actId="47"/>
        <pc:sldMkLst>
          <pc:docMk/>
          <pc:sldMk cId="3325653162" sldId="334"/>
        </pc:sldMkLst>
      </pc:sldChg>
      <pc:sldChg chg="del">
        <pc:chgData name="George Waine" userId="51850af1-8e7f-4eb2-b67d-a8b8cce5ff22" providerId="ADAL" clId="{8075DA2C-DE21-46D7-BEB4-AF264B01AA14}" dt="2023-09-04T15:31:32.526" v="48" actId="47"/>
        <pc:sldMkLst>
          <pc:docMk/>
          <pc:sldMk cId="906882641" sldId="335"/>
        </pc:sldMkLst>
      </pc:sldChg>
      <pc:sldChg chg="del">
        <pc:chgData name="George Waine" userId="51850af1-8e7f-4eb2-b67d-a8b8cce5ff22" providerId="ADAL" clId="{8075DA2C-DE21-46D7-BEB4-AF264B01AA14}" dt="2023-09-04T15:31:32.526" v="48" actId="47"/>
        <pc:sldMkLst>
          <pc:docMk/>
          <pc:sldMk cId="2128870554" sldId="336"/>
        </pc:sldMkLst>
      </pc:sldChg>
      <pc:sldChg chg="del">
        <pc:chgData name="George Waine" userId="51850af1-8e7f-4eb2-b67d-a8b8cce5ff22" providerId="ADAL" clId="{8075DA2C-DE21-46D7-BEB4-AF264B01AA14}" dt="2023-09-04T15:31:32.526" v="48" actId="47"/>
        <pc:sldMkLst>
          <pc:docMk/>
          <pc:sldMk cId="337124566" sldId="338"/>
        </pc:sldMkLst>
      </pc:sldChg>
      <pc:sldChg chg="del">
        <pc:chgData name="George Waine" userId="51850af1-8e7f-4eb2-b67d-a8b8cce5ff22" providerId="ADAL" clId="{8075DA2C-DE21-46D7-BEB4-AF264B01AA14}" dt="2023-09-04T15:31:32.526" v="48" actId="47"/>
        <pc:sldMkLst>
          <pc:docMk/>
          <pc:sldMk cId="1804922089" sldId="343"/>
        </pc:sldMkLst>
      </pc:sldChg>
      <pc:sldChg chg="del">
        <pc:chgData name="George Waine" userId="51850af1-8e7f-4eb2-b67d-a8b8cce5ff22" providerId="ADAL" clId="{8075DA2C-DE21-46D7-BEB4-AF264B01AA14}" dt="2023-09-04T15:30:18.901" v="4" actId="47"/>
        <pc:sldMkLst>
          <pc:docMk/>
          <pc:sldMk cId="3210694261" sldId="4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A716E-07E1-40A9-8184-0D920CBDC30E}" type="datetimeFigureOut">
              <a:rPr lang="en-GB" smtClean="0"/>
              <a:t>04/09/2023</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B04A2-7E33-4260-8C7A-5BF323B28810}" type="slidenum">
              <a:rPr lang="en-GB" smtClean="0"/>
              <a:t>‹#›</a:t>
            </a:fld>
            <a:endParaRPr lang="en-GB"/>
          </a:p>
        </p:txBody>
      </p:sp>
    </p:spTree>
    <p:extLst>
      <p:ext uri="{BB962C8B-B14F-4D97-AF65-F5344CB8AC3E}">
        <p14:creationId xmlns:p14="http://schemas.microsoft.com/office/powerpoint/2010/main" val="418384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DA65F1-1AA2-40AC-8D3A-BC105C850E44}" type="slidenum">
              <a:rPr lang="en-GB" altLang="en-US">
                <a:solidFill>
                  <a:srgbClr val="000000"/>
                </a:solidFill>
              </a:rPr>
              <a:pPr eaLnBrk="1" hangingPunct="1"/>
              <a:t>1</a:t>
            </a:fld>
            <a:endParaRPr lang="en-GB" altLang="en-US">
              <a:solidFill>
                <a:srgbClr val="000000"/>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Word Frequency 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eaLnBrk="1" hangingPunct="1"/>
            <a:endParaRPr lang="en-US" altLang="en-US" dirty="0"/>
          </a:p>
        </p:txBody>
      </p:sp>
    </p:spTree>
    <p:extLst>
      <p:ext uri="{BB962C8B-B14F-4D97-AF65-F5344CB8AC3E}">
        <p14:creationId xmlns:p14="http://schemas.microsoft.com/office/powerpoint/2010/main" val="188244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fehlen [420] gefallen [601] gehören [460] meinen [213] tun [123] Leid [1300] Meinung [787] fit [4080] weh [2798] dass [22] schwer [257]</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10</a:t>
            </a:fld>
            <a:endParaRPr lang="en-GB" altLang="en-US">
              <a:solidFill>
                <a:srgbClr val="000000"/>
              </a:solidFill>
            </a:endParaRPr>
          </a:p>
        </p:txBody>
      </p:sp>
    </p:spTree>
    <p:extLst>
      <p:ext uri="{BB962C8B-B14F-4D97-AF65-F5344CB8AC3E}">
        <p14:creationId xmlns:p14="http://schemas.microsoft.com/office/powerpoint/2010/main" val="3749602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11</a:t>
            </a:fld>
            <a:endParaRPr lang="en-GB" altLang="en-US">
              <a:solidFill>
                <a:srgbClr val="000000"/>
              </a:solidFill>
            </a:endParaRPr>
          </a:p>
        </p:txBody>
      </p:sp>
    </p:spTree>
    <p:extLst>
      <p:ext uri="{BB962C8B-B14F-4D97-AF65-F5344CB8AC3E}">
        <p14:creationId xmlns:p14="http://schemas.microsoft.com/office/powerpoint/2010/main" val="660517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12</a:t>
            </a:fld>
            <a:endParaRPr lang="en-GB" altLang="en-US">
              <a:solidFill>
                <a:srgbClr val="000000"/>
              </a:solidFill>
            </a:endParaRPr>
          </a:p>
        </p:txBody>
      </p:sp>
    </p:spTree>
    <p:extLst>
      <p:ext uri="{BB962C8B-B14F-4D97-AF65-F5344CB8AC3E}">
        <p14:creationId xmlns:p14="http://schemas.microsoft.com/office/powerpoint/2010/main" val="3981650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es gab [49]  hatte [6] war [4] heiß [1195] kalt [887] nah [480] tief [442] voll [388] wenig [102] damals [286] früher [411] links [893] rechts [829]</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13</a:t>
            </a:fld>
            <a:endParaRPr lang="en-GB" altLang="en-US">
              <a:solidFill>
                <a:srgbClr val="000000"/>
              </a:solidFill>
            </a:endParaRPr>
          </a:p>
        </p:txBody>
      </p:sp>
    </p:spTree>
    <p:extLst>
      <p:ext uri="{BB962C8B-B14F-4D97-AF65-F5344CB8AC3E}">
        <p14:creationId xmlns:p14="http://schemas.microsoft.com/office/powerpoint/2010/main" val="1751781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14</a:t>
            </a:fld>
            <a:endParaRPr lang="en-GB" altLang="en-US">
              <a:solidFill>
                <a:srgbClr val="000000"/>
              </a:solidFill>
            </a:endParaRPr>
          </a:p>
        </p:txBody>
      </p:sp>
    </p:spTree>
    <p:extLst>
      <p:ext uri="{BB962C8B-B14F-4D97-AF65-F5344CB8AC3E}">
        <p14:creationId xmlns:p14="http://schemas.microsoft.com/office/powerpoint/2010/main" val="250307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besser [201] billig [1738] gefährlich [1211] häufig [407] lang [97] mehr [52] sicher [265] teuer [950] noch3 [33] als2 [22]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15</a:t>
            </a:fld>
            <a:endParaRPr lang="en-GB" altLang="en-US">
              <a:solidFill>
                <a:srgbClr val="000000"/>
              </a:solidFill>
            </a:endParaRPr>
          </a:p>
        </p:txBody>
      </p:sp>
    </p:spTree>
    <p:extLst>
      <p:ext uri="{BB962C8B-B14F-4D97-AF65-F5344CB8AC3E}">
        <p14:creationId xmlns:p14="http://schemas.microsoft.com/office/powerpoint/2010/main" val="4035564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16</a:t>
            </a:fld>
            <a:endParaRPr lang="en-GB" altLang="en-US">
              <a:solidFill>
                <a:srgbClr val="000000"/>
              </a:solidFill>
            </a:endParaRPr>
          </a:p>
        </p:txBody>
      </p:sp>
    </p:spTree>
    <p:extLst>
      <p:ext uri="{BB962C8B-B14F-4D97-AF65-F5344CB8AC3E}">
        <p14:creationId xmlns:p14="http://schemas.microsoft.com/office/powerpoint/2010/main" val="1369931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alles [36] alle [36] Kleid [1780] Rock [3551] alt [138] arm [1475] einfach [131] eng [59] genau [167] hell [1411] jung [199] kurz [176] reich [1568] </a:t>
            </a:r>
            <a:endParaRPr lang="en-US" dirty="0"/>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17</a:t>
            </a:fld>
            <a:endParaRPr lang="en-GB" altLang="en-US">
              <a:solidFill>
                <a:srgbClr val="000000"/>
              </a:solidFill>
            </a:endParaRPr>
          </a:p>
        </p:txBody>
      </p:sp>
    </p:spTree>
    <p:extLst>
      <p:ext uri="{BB962C8B-B14F-4D97-AF65-F5344CB8AC3E}">
        <p14:creationId xmlns:p14="http://schemas.microsoft.com/office/powerpoint/2010/main" val="213651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sz="1200" b="0" i="0" u="none" strike="noStrike" kern="1200" cap="none" baseline="0" dirty="0">
              <a:solidFill>
                <a:schemeClr val="tx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18</a:t>
            </a:fld>
            <a:endParaRPr lang="en-GB" altLang="en-US">
              <a:solidFill>
                <a:srgbClr val="000000"/>
              </a:solidFill>
            </a:endParaRPr>
          </a:p>
        </p:txBody>
      </p:sp>
    </p:spTree>
    <p:extLst>
      <p:ext uri="{BB962C8B-B14F-4D97-AF65-F5344CB8AC3E}">
        <p14:creationId xmlns:p14="http://schemas.microsoft.com/office/powerpoint/2010/main" val="2101955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19</a:t>
            </a:fld>
            <a:endParaRPr lang="en-GB" altLang="en-US">
              <a:solidFill>
                <a:srgbClr val="000000"/>
              </a:solidFill>
            </a:endParaRPr>
          </a:p>
        </p:txBody>
      </p:sp>
    </p:spTree>
    <p:extLst>
      <p:ext uri="{BB962C8B-B14F-4D97-AF65-F5344CB8AC3E}">
        <p14:creationId xmlns:p14="http://schemas.microsoft.com/office/powerpoint/2010/main" val="114195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Bi</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a:t>
            </a:fld>
            <a:endParaRPr lang="en-GB" altLang="en-US">
              <a:solidFill>
                <a:srgbClr val="000000"/>
              </a:solidFill>
            </a:endParaRPr>
          </a:p>
        </p:txBody>
      </p:sp>
    </p:spTree>
    <p:extLst>
      <p:ext uri="{BB962C8B-B14F-4D97-AF65-F5344CB8AC3E}">
        <p14:creationId xmlns:p14="http://schemas.microsoft.com/office/powerpoint/2010/main" val="4102428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was für [38/17] Art [260] Bild [253] Musik [509] Stimme [399] modern [747] traditionell [1555] besonders [270] lieber [459]  statt [680]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20</a:t>
            </a:fld>
            <a:endParaRPr lang="en-GB" altLang="en-US">
              <a:solidFill>
                <a:srgbClr val="000000"/>
              </a:solidFill>
            </a:endParaRPr>
          </a:p>
        </p:txBody>
      </p:sp>
    </p:spTree>
    <p:extLst>
      <p:ext uri="{BB962C8B-B14F-4D97-AF65-F5344CB8AC3E}">
        <p14:creationId xmlns:p14="http://schemas.microsoft.com/office/powerpoint/2010/main" val="336330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21</a:t>
            </a:fld>
            <a:endParaRPr lang="en-GB" altLang="en-US">
              <a:solidFill>
                <a:srgbClr val="000000"/>
              </a:solidFill>
            </a:endParaRPr>
          </a:p>
        </p:txBody>
      </p:sp>
    </p:spTree>
    <p:extLst>
      <p:ext uri="{BB962C8B-B14F-4D97-AF65-F5344CB8AC3E}">
        <p14:creationId xmlns:p14="http://schemas.microsoft.com/office/powerpoint/2010/main" val="3972664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erklären [238] erlauben [963] erzählen [263] gegeben [49] geholfen [338] ihnen [125] uns [75] Geschichte2 [262] Wahrheit [1156] unser  [86]  ihr3 [28] alleine [267] jedoch [227] ohne [120]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22</a:t>
            </a:fld>
            <a:endParaRPr lang="en-GB" altLang="en-US">
              <a:solidFill>
                <a:srgbClr val="000000"/>
              </a:solidFill>
            </a:endParaRPr>
          </a:p>
        </p:txBody>
      </p:sp>
    </p:spTree>
    <p:extLst>
      <p:ext uri="{BB962C8B-B14F-4D97-AF65-F5344CB8AC3E}">
        <p14:creationId xmlns:p14="http://schemas.microsoft.com/office/powerpoint/2010/main" val="3028998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23</a:t>
            </a:fld>
            <a:endParaRPr lang="en-GB" altLang="en-US">
              <a:solidFill>
                <a:srgbClr val="000000"/>
              </a:solidFill>
            </a:endParaRPr>
          </a:p>
        </p:txBody>
      </p:sp>
    </p:spTree>
    <p:extLst>
      <p:ext uri="{BB962C8B-B14F-4D97-AF65-F5344CB8AC3E}">
        <p14:creationId xmlns:p14="http://schemas.microsoft.com/office/powerpoint/2010/main" val="552511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kennen [216] Anwalt [1887] Deutschland [140] Firma [686] Firmen [686] Weile [1631] gleich [141] einmal [124] bei [29] seit [130] vor1 [50]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24</a:t>
            </a:fld>
            <a:endParaRPr lang="en-GB" altLang="en-US">
              <a:solidFill>
                <a:srgbClr val="000000"/>
              </a:solidFill>
            </a:endParaRPr>
          </a:p>
        </p:txBody>
      </p:sp>
    </p:spTree>
    <p:extLst>
      <p:ext uri="{BB962C8B-B14F-4D97-AF65-F5344CB8AC3E}">
        <p14:creationId xmlns:p14="http://schemas.microsoft.com/office/powerpoint/2010/main" val="873822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25</a:t>
            </a:fld>
            <a:endParaRPr lang="en-GB" altLang="en-US">
              <a:solidFill>
                <a:srgbClr val="000000"/>
              </a:solidFill>
            </a:endParaRPr>
          </a:p>
        </p:txBody>
      </p:sp>
    </p:spTree>
    <p:extLst>
      <p:ext uri="{BB962C8B-B14F-4D97-AF65-F5344CB8AC3E}">
        <p14:creationId xmlns:p14="http://schemas.microsoft.com/office/powerpoint/2010/main" val="2529042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kennen [216] Anwalt [1887] Deutschland [140] Firma [686] Firmen [686] Weile [1631] gleich [141] einmal [124] bei [29] seit [130] vor1 [50]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26</a:t>
            </a:fld>
            <a:endParaRPr lang="en-GB" altLang="en-US">
              <a:solidFill>
                <a:srgbClr val="000000"/>
              </a:solidFill>
            </a:endParaRPr>
          </a:p>
        </p:txBody>
      </p:sp>
    </p:spTree>
    <p:extLst>
      <p:ext uri="{BB962C8B-B14F-4D97-AF65-F5344CB8AC3E}">
        <p14:creationId xmlns:p14="http://schemas.microsoft.com/office/powerpoint/2010/main" val="3582268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27</a:t>
            </a:fld>
            <a:endParaRPr lang="en-GB" altLang="en-US">
              <a:solidFill>
                <a:srgbClr val="000000"/>
              </a:solidFill>
            </a:endParaRPr>
          </a:p>
        </p:txBody>
      </p:sp>
    </p:spTree>
    <p:extLst>
      <p:ext uri="{BB962C8B-B14F-4D97-AF65-F5344CB8AC3E}">
        <p14:creationId xmlns:p14="http://schemas.microsoft.com/office/powerpoint/2010/main" val="536607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kennen [216] Anwalt [1887] Deutschland [140] Firma [686] Firmen [686] Weile [1631] gleich [141] einmal [124] bei [29] seit [130] vor1 [50]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28</a:t>
            </a:fld>
            <a:endParaRPr lang="en-GB" altLang="en-US">
              <a:solidFill>
                <a:srgbClr val="000000"/>
              </a:solidFill>
            </a:endParaRPr>
          </a:p>
        </p:txBody>
      </p:sp>
    </p:spTree>
    <p:extLst>
      <p:ext uri="{BB962C8B-B14F-4D97-AF65-F5344CB8AC3E}">
        <p14:creationId xmlns:p14="http://schemas.microsoft.com/office/powerpoint/2010/main" val="3574595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29</a:t>
            </a:fld>
            <a:endParaRPr lang="en-GB" altLang="en-US">
              <a:solidFill>
                <a:srgbClr val="000000"/>
              </a:solidFill>
            </a:endParaRPr>
          </a:p>
        </p:txBody>
      </p:sp>
    </p:spTree>
    <p:extLst>
      <p:ext uri="{BB962C8B-B14F-4D97-AF65-F5344CB8AC3E}">
        <p14:creationId xmlns:p14="http://schemas.microsoft.com/office/powerpoint/2010/main" val="91839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27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30</a:t>
            </a:fld>
            <a:endParaRPr lang="en-GB" altLang="en-US">
              <a:solidFill>
                <a:srgbClr val="000000"/>
              </a:solidFill>
            </a:endParaRPr>
          </a:p>
        </p:txBody>
      </p:sp>
    </p:spTree>
    <p:extLst>
      <p:ext uri="{BB962C8B-B14F-4D97-AF65-F5344CB8AC3E}">
        <p14:creationId xmlns:p14="http://schemas.microsoft.com/office/powerpoint/2010/main" val="3034871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31</a:t>
            </a:fld>
            <a:endParaRPr lang="en-GB" altLang="en-US">
              <a:solidFill>
                <a:srgbClr val="000000"/>
              </a:solidFill>
            </a:endParaRPr>
          </a:p>
        </p:txBody>
      </p:sp>
    </p:spTree>
    <p:extLst>
      <p:ext uri="{BB962C8B-B14F-4D97-AF65-F5344CB8AC3E}">
        <p14:creationId xmlns:p14="http://schemas.microsoft.com/office/powerpoint/2010/main" val="3318252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32</a:t>
            </a:fld>
            <a:endParaRPr lang="en-GB" altLang="en-US">
              <a:solidFill>
                <a:srgbClr val="000000"/>
              </a:solidFill>
            </a:endParaRPr>
          </a:p>
        </p:txBody>
      </p:sp>
    </p:spTree>
    <p:extLst>
      <p:ext uri="{BB962C8B-B14F-4D97-AF65-F5344CB8AC3E}">
        <p14:creationId xmlns:p14="http://schemas.microsoft.com/office/powerpoint/2010/main" val="3493371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33</a:t>
            </a:fld>
            <a:endParaRPr lang="en-GB" altLang="en-US">
              <a:solidFill>
                <a:srgbClr val="000000"/>
              </a:solidFill>
            </a:endParaRPr>
          </a:p>
        </p:txBody>
      </p:sp>
    </p:spTree>
    <p:extLst>
      <p:ext uri="{BB962C8B-B14F-4D97-AF65-F5344CB8AC3E}">
        <p14:creationId xmlns:p14="http://schemas.microsoft.com/office/powerpoint/2010/main" val="1452004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34</a:t>
            </a:fld>
            <a:endParaRPr lang="en-GB" altLang="en-US">
              <a:solidFill>
                <a:srgbClr val="000000"/>
              </a:solidFill>
            </a:endParaRPr>
          </a:p>
        </p:txBody>
      </p:sp>
    </p:spTree>
    <p:extLst>
      <p:ext uri="{BB962C8B-B14F-4D97-AF65-F5344CB8AC3E}">
        <p14:creationId xmlns:p14="http://schemas.microsoft.com/office/powerpoint/2010/main" val="2060150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35</a:t>
            </a:fld>
            <a:endParaRPr lang="en-GB" altLang="en-US">
              <a:solidFill>
                <a:srgbClr val="000000"/>
              </a:solidFill>
            </a:endParaRPr>
          </a:p>
        </p:txBody>
      </p:sp>
    </p:spTree>
    <p:extLst>
      <p:ext uri="{BB962C8B-B14F-4D97-AF65-F5344CB8AC3E}">
        <p14:creationId xmlns:p14="http://schemas.microsoft.com/office/powerpoint/2010/main" val="739552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36</a:t>
            </a:fld>
            <a:endParaRPr lang="en-GB" altLang="en-US">
              <a:solidFill>
                <a:srgbClr val="000000"/>
              </a:solidFill>
            </a:endParaRPr>
          </a:p>
        </p:txBody>
      </p:sp>
    </p:spTree>
    <p:extLst>
      <p:ext uri="{BB962C8B-B14F-4D97-AF65-F5344CB8AC3E}">
        <p14:creationId xmlns:p14="http://schemas.microsoft.com/office/powerpoint/2010/main" val="3302871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37</a:t>
            </a:fld>
            <a:endParaRPr lang="en-GB" altLang="en-US">
              <a:solidFill>
                <a:srgbClr val="000000"/>
              </a:solidFill>
            </a:endParaRPr>
          </a:p>
        </p:txBody>
      </p:sp>
    </p:spTree>
    <p:extLst>
      <p:ext uri="{BB962C8B-B14F-4D97-AF65-F5344CB8AC3E}">
        <p14:creationId xmlns:p14="http://schemas.microsoft.com/office/powerpoint/2010/main" val="4074508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38</a:t>
            </a:fld>
            <a:endParaRPr lang="en-GB" altLang="en-US">
              <a:solidFill>
                <a:srgbClr val="000000"/>
              </a:solidFill>
            </a:endParaRPr>
          </a:p>
        </p:txBody>
      </p:sp>
    </p:spTree>
    <p:extLst>
      <p:ext uri="{BB962C8B-B14F-4D97-AF65-F5344CB8AC3E}">
        <p14:creationId xmlns:p14="http://schemas.microsoft.com/office/powerpoint/2010/main" val="2573565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39</a:t>
            </a:fld>
            <a:endParaRPr lang="en-GB" altLang="en-US">
              <a:solidFill>
                <a:srgbClr val="000000"/>
              </a:solidFill>
            </a:endParaRPr>
          </a:p>
        </p:txBody>
      </p:sp>
    </p:spTree>
    <p:extLst>
      <p:ext uri="{BB962C8B-B14F-4D97-AF65-F5344CB8AC3E}">
        <p14:creationId xmlns:p14="http://schemas.microsoft.com/office/powerpoint/2010/main" val="86889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4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40</a:t>
            </a:fld>
            <a:endParaRPr lang="en-GB" altLang="en-US">
              <a:solidFill>
                <a:srgbClr val="000000"/>
              </a:solidFill>
            </a:endParaRPr>
          </a:p>
        </p:txBody>
      </p:sp>
    </p:spTree>
    <p:extLst>
      <p:ext uri="{BB962C8B-B14F-4D97-AF65-F5344CB8AC3E}">
        <p14:creationId xmlns:p14="http://schemas.microsoft.com/office/powerpoint/2010/main" val="1925512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41</a:t>
            </a:fld>
            <a:endParaRPr lang="en-GB" altLang="en-US">
              <a:solidFill>
                <a:srgbClr val="000000"/>
              </a:solidFill>
            </a:endParaRPr>
          </a:p>
        </p:txBody>
      </p:sp>
    </p:spTree>
    <p:extLst>
      <p:ext uri="{BB962C8B-B14F-4D97-AF65-F5344CB8AC3E}">
        <p14:creationId xmlns:p14="http://schemas.microsoft.com/office/powerpoint/2010/main" val="4239359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42</a:t>
            </a:fld>
            <a:endParaRPr lang="en-GB" altLang="en-US">
              <a:solidFill>
                <a:srgbClr val="000000"/>
              </a:solidFill>
            </a:endParaRPr>
          </a:p>
        </p:txBody>
      </p:sp>
    </p:spTree>
    <p:extLst>
      <p:ext uri="{BB962C8B-B14F-4D97-AF65-F5344CB8AC3E}">
        <p14:creationId xmlns:p14="http://schemas.microsoft.com/office/powerpoint/2010/main" val="3527998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43</a:t>
            </a:fld>
            <a:endParaRPr lang="en-GB" altLang="en-US">
              <a:solidFill>
                <a:srgbClr val="000000"/>
              </a:solidFill>
            </a:endParaRPr>
          </a:p>
        </p:txBody>
      </p:sp>
    </p:spTree>
    <p:extLst>
      <p:ext uri="{BB962C8B-B14F-4D97-AF65-F5344CB8AC3E}">
        <p14:creationId xmlns:p14="http://schemas.microsoft.com/office/powerpoint/2010/main" val="39690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845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087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0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7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7</a:t>
            </a:fld>
            <a:endParaRPr lang="en-GB" altLang="en-US">
              <a:solidFill>
                <a:srgbClr val="000000"/>
              </a:solidFill>
            </a:endParaRPr>
          </a:p>
        </p:txBody>
      </p:sp>
    </p:spTree>
    <p:extLst>
      <p:ext uri="{BB962C8B-B14F-4D97-AF65-F5344CB8AC3E}">
        <p14:creationId xmlns:p14="http://schemas.microsoft.com/office/powerpoint/2010/main" val="5607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sz="1200" b="0" i="0" u="none" strike="noStrike" kern="1200" cap="none" baseline="0" dirty="0">
              <a:solidFill>
                <a:schemeClr val="tx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8</a:t>
            </a:fld>
            <a:endParaRPr lang="en-GB" altLang="en-US">
              <a:solidFill>
                <a:srgbClr val="000000"/>
              </a:solidFill>
            </a:endParaRPr>
          </a:p>
        </p:txBody>
      </p:sp>
    </p:spTree>
    <p:extLst>
      <p:ext uri="{BB962C8B-B14F-4D97-AF65-F5344CB8AC3E}">
        <p14:creationId xmlns:p14="http://schemas.microsoft.com/office/powerpoint/2010/main" val="559536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9</a:t>
            </a:fld>
            <a:endParaRPr lang="en-GB" altLang="en-US">
              <a:solidFill>
                <a:srgbClr val="000000"/>
              </a:solidFill>
            </a:endParaRPr>
          </a:p>
        </p:txBody>
      </p:sp>
    </p:spTree>
    <p:extLst>
      <p:ext uri="{BB962C8B-B14F-4D97-AF65-F5344CB8AC3E}">
        <p14:creationId xmlns:p14="http://schemas.microsoft.com/office/powerpoint/2010/main" val="35646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8000"/>
            </a:lvl1pPr>
          </a:lstStyle>
          <a:p>
            <a:r>
              <a:rPr lang="en-US"/>
              <a:t>Click to edit Master title style</a:t>
            </a:r>
            <a:endParaRPr lang="en-GB"/>
          </a:p>
        </p:txBody>
      </p:sp>
      <p:sp>
        <p:nvSpPr>
          <p:cNvPr id="3" name="Subtitle 2"/>
          <p:cNvSpPr>
            <a:spLocks noGrp="1"/>
          </p:cNvSpPr>
          <p:nvPr>
            <p:ph type="subTitle" idx="1"/>
          </p:nvPr>
        </p:nvSpPr>
        <p:spPr>
          <a:xfrm>
            <a:off x="857250" y="4802717"/>
            <a:ext cx="51435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123414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301905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61060" y="649818"/>
            <a:ext cx="831354" cy="1033144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65212" y="649818"/>
            <a:ext cx="2410122" cy="103314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95983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33295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34291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4403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05188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64925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30231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415926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02300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CD2F303-624D-44AE-968C-3E811974DF8D}"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561481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3575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3443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1420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3855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9557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07155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2333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95171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54658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38638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8000"/>
            </a:lvl1pPr>
          </a:lstStyle>
          <a:p>
            <a:r>
              <a:rPr lang="en-US"/>
              <a:t>Click to edit Master title style</a:t>
            </a:r>
            <a:endParaRPr lang="en-GB"/>
          </a:p>
        </p:txBody>
      </p:sp>
      <p:sp>
        <p:nvSpPr>
          <p:cNvPr id="3" name="Text Placeholder 2"/>
          <p:cNvSpPr>
            <a:spLocks noGrp="1"/>
          </p:cNvSpPr>
          <p:nvPr>
            <p:ph type="body" idx="1"/>
          </p:nvPr>
        </p:nvSpPr>
        <p:spPr>
          <a:xfrm>
            <a:off x="467916" y="6119285"/>
            <a:ext cx="5915025"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D2F303-624D-44AE-968C-3E811974DF8D}"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3387339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26552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9596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73335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03141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1071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6298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8607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9451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5439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3003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CD2F303-624D-44AE-968C-3E811974DF8D}"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2607527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9367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396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2597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379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0488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59623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3999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42444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16720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6348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endParaRPr lang="en-GB"/>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CD2F303-624D-44AE-968C-3E811974DF8D}" type="datetimeFigureOut">
              <a:rPr lang="en-GB" smtClean="0"/>
              <a:t>04/09/2023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2260345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71093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846235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56829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5248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19181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9944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CD2F303-624D-44AE-968C-3E811974DF8D}"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341120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2F303-624D-44AE-968C-3E811974DF8D}" type="datetimeFigureOut">
              <a:rPr lang="en-GB" smtClean="0"/>
              <a:t>04/09/2023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427390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4267"/>
            </a:lvl1pPr>
          </a:lstStyle>
          <a:p>
            <a:r>
              <a:rPr lang="en-US"/>
              <a:t>Click to edit Master title style</a:t>
            </a:r>
            <a:endParaRPr lang="en-GB"/>
          </a:p>
        </p:txBody>
      </p:sp>
      <p:sp>
        <p:nvSpPr>
          <p:cNvPr id="3" name="Content Placeholder 2"/>
          <p:cNvSpPr>
            <a:spLocks noGrp="1"/>
          </p:cNvSpPr>
          <p:nvPr>
            <p:ph idx="1"/>
          </p:nvPr>
        </p:nvSpPr>
        <p:spPr>
          <a:xfrm>
            <a:off x="2915543" y="1316567"/>
            <a:ext cx="3471863"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72381" y="2743200"/>
            <a:ext cx="22118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CD2F303-624D-44AE-968C-3E811974DF8D}"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274726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4267"/>
            </a:lvl1pPr>
          </a:lstStyle>
          <a:p>
            <a:r>
              <a:rPr lang="en-US"/>
              <a:t>Click to edit Master title style</a:t>
            </a:r>
            <a:endParaRPr lang="en-GB"/>
          </a:p>
        </p:txBody>
      </p:sp>
      <p:sp>
        <p:nvSpPr>
          <p:cNvPr id="3" name="Picture Placeholder 2"/>
          <p:cNvSpPr>
            <a:spLocks noGrp="1"/>
          </p:cNvSpPr>
          <p:nvPr>
            <p:ph type="pic" idx="1"/>
          </p:nvPr>
        </p:nvSpPr>
        <p:spPr>
          <a:xfrm>
            <a:off x="2915543" y="1316567"/>
            <a:ext cx="3471863"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472381" y="2743200"/>
            <a:ext cx="22118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CD2F303-624D-44AE-968C-3E811974DF8D}"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9889D37-F141-4BF5-A652-5851648C0683}" type="slidenum">
              <a:rPr lang="en-GB" smtClean="0"/>
              <a:t>‹#›</a:t>
            </a:fld>
            <a:endParaRPr lang="en-GB"/>
          </a:p>
        </p:txBody>
      </p:sp>
    </p:spTree>
    <p:extLst>
      <p:ext uri="{BB962C8B-B14F-4D97-AF65-F5344CB8AC3E}">
        <p14:creationId xmlns:p14="http://schemas.microsoft.com/office/powerpoint/2010/main" val="138210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CD2F303-624D-44AE-968C-3E811974DF8D}" type="datetimeFigureOut">
              <a:rPr lang="en-GB" smtClean="0"/>
              <a:t>04/09/2023</a:t>
            </a:fld>
            <a:endParaRPr lang="en-GB"/>
          </a:p>
        </p:txBody>
      </p:sp>
      <p:sp>
        <p:nvSpPr>
          <p:cNvPr id="5" name="Footer Placeholder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09889D37-F141-4BF5-A652-5851648C0683}" type="slidenum">
              <a:rPr lang="en-GB" smtClean="0"/>
              <a:t>‹#›</a:t>
            </a:fld>
            <a:endParaRPr lang="en-GB"/>
          </a:p>
        </p:txBody>
      </p:sp>
    </p:spTree>
    <p:extLst>
      <p:ext uri="{BB962C8B-B14F-4D97-AF65-F5344CB8AC3E}">
        <p14:creationId xmlns:p14="http://schemas.microsoft.com/office/powerpoint/2010/main" val="2169696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947837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35970983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10552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315193E-B882-4D4A-A08C-5FE85955E6BB}"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0893136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g"/><Relationship Id="rId3" Type="http://schemas.openxmlformats.org/officeDocument/2006/relationships/image" Target="../media/image1.png"/><Relationship Id="rId21" Type="http://schemas.openxmlformats.org/officeDocument/2006/relationships/image" Target="../media/image19.png"/><Relationship Id="rId34" Type="http://schemas.openxmlformats.org/officeDocument/2006/relationships/image" Target="../media/image32.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png"/><Relationship Id="rId33" Type="http://schemas.openxmlformats.org/officeDocument/2006/relationships/image" Target="../media/image31.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9.jpg"/><Relationship Id="rId24" Type="http://schemas.openxmlformats.org/officeDocument/2006/relationships/image" Target="../media/image22.png"/><Relationship Id="rId32" Type="http://schemas.openxmlformats.org/officeDocument/2006/relationships/image" Target="../media/image30.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jpeg"/><Relationship Id="rId10" Type="http://schemas.openxmlformats.org/officeDocument/2006/relationships/image" Target="../media/image8.jpeg"/><Relationship Id="rId19" Type="http://schemas.openxmlformats.org/officeDocument/2006/relationships/image" Target="../media/image17.jpeg"/><Relationship Id="rId31" Type="http://schemas.openxmlformats.org/officeDocument/2006/relationships/image" Target="../media/image29.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png"/><Relationship Id="rId27" Type="http://schemas.openxmlformats.org/officeDocument/2006/relationships/image" Target="../media/image25.jpeg"/><Relationship Id="rId30" Type="http://schemas.openxmlformats.org/officeDocument/2006/relationships/image" Target="../media/image28.png"/><Relationship Id="rId35" Type="http://schemas.openxmlformats.org/officeDocument/2006/relationships/image" Target="../media/image33.jpeg"/><Relationship Id="rId8"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97.png"/><Relationship Id="rId5" Type="http://schemas.openxmlformats.org/officeDocument/2006/relationships/image" Target="../media/image96.gif"/><Relationship Id="rId4" Type="http://schemas.openxmlformats.org/officeDocument/2006/relationships/image" Target="../media/image95.gif"/></Relationships>
</file>

<file path=ppt/slides/_rels/slide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0" Type="http://schemas.openxmlformats.org/officeDocument/2006/relationships/image" Target="../media/image99.png"/><Relationship Id="rId4" Type="http://schemas.openxmlformats.org/officeDocument/2006/relationships/image" Target="../media/image101.png"/><Relationship Id="rId9"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10.gif"/><Relationship Id="rId4" Type="http://schemas.openxmlformats.org/officeDocument/2006/relationships/image" Target="../media/image109.gif"/></Relationships>
</file>

<file path=ppt/slides/_rels/slide1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1.png"/><Relationship Id="rId7"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09.gif"/><Relationship Id="rId5" Type="http://schemas.openxmlformats.org/officeDocument/2006/relationships/image" Target="../media/image108.gif"/><Relationship Id="rId4" Type="http://schemas.openxmlformats.org/officeDocument/2006/relationships/image" Target="../media/image110.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08.gif"/><Relationship Id="rId7"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19.gif"/><Relationship Id="rId5" Type="http://schemas.openxmlformats.org/officeDocument/2006/relationships/image" Target="../media/image109.gif"/><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21.png"/></Relationships>
</file>

<file path=ppt/slides/_rels/slide23.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23.gif"/></Relationships>
</file>

<file path=ppt/slides/_rels/slide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s/_rels/slide25.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2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27.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144.gif"/><Relationship Id="rId4" Type="http://schemas.openxmlformats.org/officeDocument/2006/relationships/image" Target="../media/image143.gif"/></Relationships>
</file>

<file path=ppt/slides/_rels/slide28.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47.jpeg"/></Relationships>
</file>

<file path=ppt/slides/_rels/slide3.xml.rels><?xml version="1.0" encoding="UTF-8" standalone="yes"?>
<Relationships xmlns="http://schemas.openxmlformats.org/package/2006/relationships"><Relationship Id="rId13" Type="http://schemas.openxmlformats.org/officeDocument/2006/relationships/audio" Target="../media/audio6.wav"/><Relationship Id="rId18" Type="http://schemas.openxmlformats.org/officeDocument/2006/relationships/image" Target="../media/image41.jpeg"/><Relationship Id="rId26" Type="http://schemas.openxmlformats.org/officeDocument/2006/relationships/image" Target="../media/image45.jpeg"/><Relationship Id="rId39" Type="http://schemas.openxmlformats.org/officeDocument/2006/relationships/image" Target="../media/image52.png"/><Relationship Id="rId21" Type="http://schemas.openxmlformats.org/officeDocument/2006/relationships/audio" Target="../media/audio10.wav"/><Relationship Id="rId34" Type="http://schemas.openxmlformats.org/officeDocument/2006/relationships/audio" Target="../media/audio16.wav"/><Relationship Id="rId7" Type="http://schemas.openxmlformats.org/officeDocument/2006/relationships/audio" Target="../media/audio3.wav"/><Relationship Id="rId2" Type="http://schemas.openxmlformats.org/officeDocument/2006/relationships/notesSlide" Target="../notesSlides/notesSlide3.xml"/><Relationship Id="rId16" Type="http://schemas.openxmlformats.org/officeDocument/2006/relationships/image" Target="../media/image40.jpeg"/><Relationship Id="rId20" Type="http://schemas.openxmlformats.org/officeDocument/2006/relationships/image" Target="../media/image42.jpeg"/><Relationship Id="rId29" Type="http://schemas.openxmlformats.org/officeDocument/2006/relationships/image" Target="../media/image47.jpeg"/><Relationship Id="rId41" Type="http://schemas.openxmlformats.org/officeDocument/2006/relationships/image" Target="../media/image54.jpeg"/><Relationship Id="rId1" Type="http://schemas.openxmlformats.org/officeDocument/2006/relationships/slideLayout" Target="../slideLayouts/slideLayout39.xml"/><Relationship Id="rId6" Type="http://schemas.openxmlformats.org/officeDocument/2006/relationships/image" Target="../media/image35.jpeg"/><Relationship Id="rId11" Type="http://schemas.openxmlformats.org/officeDocument/2006/relationships/audio" Target="../media/audio5.wav"/><Relationship Id="rId24" Type="http://schemas.openxmlformats.org/officeDocument/2006/relationships/image" Target="../media/image44.jpeg"/><Relationship Id="rId32" Type="http://schemas.openxmlformats.org/officeDocument/2006/relationships/audio" Target="../media/audio15.wav"/><Relationship Id="rId37" Type="http://schemas.openxmlformats.org/officeDocument/2006/relationships/image" Target="../media/image51.jpeg"/><Relationship Id="rId40" Type="http://schemas.openxmlformats.org/officeDocument/2006/relationships/image" Target="../media/image53.png"/><Relationship Id="rId5" Type="http://schemas.openxmlformats.org/officeDocument/2006/relationships/audio" Target="../media/audio2.wav"/><Relationship Id="rId15" Type="http://schemas.openxmlformats.org/officeDocument/2006/relationships/audio" Target="../media/audio7.wav"/><Relationship Id="rId23" Type="http://schemas.openxmlformats.org/officeDocument/2006/relationships/audio" Target="../media/audio11.wav"/><Relationship Id="rId28" Type="http://schemas.openxmlformats.org/officeDocument/2006/relationships/audio" Target="../media/audio13.wav"/><Relationship Id="rId36" Type="http://schemas.openxmlformats.org/officeDocument/2006/relationships/audio" Target="../media/audio17.wav"/><Relationship Id="rId10" Type="http://schemas.openxmlformats.org/officeDocument/2006/relationships/image" Target="../media/image37.jpeg"/><Relationship Id="rId19" Type="http://schemas.openxmlformats.org/officeDocument/2006/relationships/audio" Target="../media/audio9.wav"/><Relationship Id="rId31" Type="http://schemas.openxmlformats.org/officeDocument/2006/relationships/image" Target="../media/image48.jpeg"/><Relationship Id="rId4" Type="http://schemas.openxmlformats.org/officeDocument/2006/relationships/image" Target="../media/image34.jpeg"/><Relationship Id="rId9" Type="http://schemas.openxmlformats.org/officeDocument/2006/relationships/audio" Target="../media/audio4.wav"/><Relationship Id="rId14" Type="http://schemas.openxmlformats.org/officeDocument/2006/relationships/image" Target="../media/image39.jpeg"/><Relationship Id="rId22" Type="http://schemas.openxmlformats.org/officeDocument/2006/relationships/image" Target="../media/image43.jpeg"/><Relationship Id="rId27" Type="http://schemas.openxmlformats.org/officeDocument/2006/relationships/image" Target="../media/image46.jpeg"/><Relationship Id="rId30" Type="http://schemas.openxmlformats.org/officeDocument/2006/relationships/audio" Target="../media/audio14.wav"/><Relationship Id="rId35" Type="http://schemas.openxmlformats.org/officeDocument/2006/relationships/image" Target="../media/image50.jpeg"/><Relationship Id="rId8" Type="http://schemas.openxmlformats.org/officeDocument/2006/relationships/image" Target="../media/image36.jpeg"/><Relationship Id="rId3" Type="http://schemas.openxmlformats.org/officeDocument/2006/relationships/audio" Target="../media/audio1.wav"/><Relationship Id="rId12" Type="http://schemas.openxmlformats.org/officeDocument/2006/relationships/image" Target="../media/image38.jpeg"/><Relationship Id="rId17" Type="http://schemas.openxmlformats.org/officeDocument/2006/relationships/audio" Target="../media/audio8.wav"/><Relationship Id="rId25" Type="http://schemas.openxmlformats.org/officeDocument/2006/relationships/audio" Target="../media/audio12.wav"/><Relationship Id="rId33" Type="http://schemas.openxmlformats.org/officeDocument/2006/relationships/image" Target="../media/image49.jpeg"/><Relationship Id="rId38" Type="http://schemas.openxmlformats.org/officeDocument/2006/relationships/audio" Target="../media/audio18.wav"/></Relationships>
</file>

<file path=ppt/slides/_rels/slide3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png"/></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36.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163.png"/><Relationship Id="rId4" Type="http://schemas.openxmlformats.org/officeDocument/2006/relationships/image" Target="../media/image157.jpeg"/></Relationships>
</file>

<file path=ppt/slides/_rels/slide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66.png"/><Relationship Id="rId4" Type="http://schemas.openxmlformats.org/officeDocument/2006/relationships/image" Target="../media/image165.png"/></Relationships>
</file>

<file path=ppt/slides/_rels/slide38.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7.gif"/><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09.gif"/><Relationship Id="rId10" Type="http://schemas.openxmlformats.org/officeDocument/2006/relationships/image" Target="../media/image172.png"/><Relationship Id="rId4" Type="http://schemas.openxmlformats.org/officeDocument/2006/relationships/audio" Target="../media/audio33.wav"/><Relationship Id="rId9" Type="http://schemas.openxmlformats.org/officeDocument/2006/relationships/image" Target="../media/image171.png"/><Relationship Id="rId14" Type="http://schemas.openxmlformats.org/officeDocument/2006/relationships/image" Target="../media/image176.png"/></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audio" Target="../media/audio24.wav"/><Relationship Id="rId18" Type="http://schemas.openxmlformats.org/officeDocument/2006/relationships/image" Target="../media/image62.jpeg"/><Relationship Id="rId26" Type="http://schemas.openxmlformats.org/officeDocument/2006/relationships/image" Target="../media/image66.jpeg"/><Relationship Id="rId3" Type="http://schemas.openxmlformats.org/officeDocument/2006/relationships/audio" Target="../media/audio19.wav"/><Relationship Id="rId21" Type="http://schemas.openxmlformats.org/officeDocument/2006/relationships/audio" Target="../media/audio28.wav"/><Relationship Id="rId7" Type="http://schemas.openxmlformats.org/officeDocument/2006/relationships/audio" Target="../media/audio21.wav"/><Relationship Id="rId12" Type="http://schemas.openxmlformats.org/officeDocument/2006/relationships/image" Target="../media/image59.gif"/><Relationship Id="rId17" Type="http://schemas.openxmlformats.org/officeDocument/2006/relationships/audio" Target="../media/audio26.wav"/><Relationship Id="rId25" Type="http://schemas.openxmlformats.org/officeDocument/2006/relationships/audio" Target="../media/audio30.wav"/><Relationship Id="rId2" Type="http://schemas.openxmlformats.org/officeDocument/2006/relationships/notesSlide" Target="../notesSlides/notesSlide4.xml"/><Relationship Id="rId16" Type="http://schemas.openxmlformats.org/officeDocument/2006/relationships/image" Target="../media/image61.jpeg"/><Relationship Id="rId20" Type="http://schemas.openxmlformats.org/officeDocument/2006/relationships/image" Target="../media/image63.jpeg"/><Relationship Id="rId29"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6.jpeg"/><Relationship Id="rId11" Type="http://schemas.openxmlformats.org/officeDocument/2006/relationships/audio" Target="../media/audio23.wav"/><Relationship Id="rId24" Type="http://schemas.openxmlformats.org/officeDocument/2006/relationships/image" Target="../media/image65.jpeg"/><Relationship Id="rId5" Type="http://schemas.openxmlformats.org/officeDocument/2006/relationships/audio" Target="../media/audio20.wav"/><Relationship Id="rId15" Type="http://schemas.openxmlformats.org/officeDocument/2006/relationships/audio" Target="../media/audio25.wav"/><Relationship Id="rId23" Type="http://schemas.openxmlformats.org/officeDocument/2006/relationships/audio" Target="../media/audio29.wav"/><Relationship Id="rId28" Type="http://schemas.openxmlformats.org/officeDocument/2006/relationships/image" Target="../media/image67.jpeg"/><Relationship Id="rId10" Type="http://schemas.openxmlformats.org/officeDocument/2006/relationships/audio" Target="../media/audio22.wav"/><Relationship Id="rId19" Type="http://schemas.openxmlformats.org/officeDocument/2006/relationships/audio" Target="../media/audio27.wav"/><Relationship Id="rId4" Type="http://schemas.openxmlformats.org/officeDocument/2006/relationships/image" Target="../media/image55.jpeg"/><Relationship Id="rId9" Type="http://schemas.openxmlformats.org/officeDocument/2006/relationships/image" Target="../media/image58.jpeg"/><Relationship Id="rId14" Type="http://schemas.openxmlformats.org/officeDocument/2006/relationships/image" Target="../media/image60.jpeg"/><Relationship Id="rId22" Type="http://schemas.openxmlformats.org/officeDocument/2006/relationships/image" Target="../media/image64.jpeg"/><Relationship Id="rId27" Type="http://schemas.openxmlformats.org/officeDocument/2006/relationships/audio" Target="../media/audio31.wav"/><Relationship Id="rId30" Type="http://schemas.openxmlformats.org/officeDocument/2006/relationships/image" Target="../media/image34.jpeg"/></Relationships>
</file>

<file path=ppt/slides/_rels/slide40.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184.jpeg"/><Relationship Id="rId5" Type="http://schemas.openxmlformats.org/officeDocument/2006/relationships/image" Target="../media/image183.svg"/><Relationship Id="rId4" Type="http://schemas.openxmlformats.org/officeDocument/2006/relationships/image" Target="../media/image182.png"/></Relationships>
</file>

<file path=ppt/slides/_rels/slide41.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188.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42.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jpeg"/><Relationship Id="rId7" Type="http://schemas.openxmlformats.org/officeDocument/2006/relationships/image" Target="../media/image193.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43.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44.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72.gif"/><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94468" y="7140061"/>
            <a:ext cx="6408738" cy="542925"/>
          </a:xfrm>
        </p:spPr>
        <p:txBody>
          <a:bodyPr/>
          <a:lstStyle/>
          <a:p>
            <a:pPr eaLnBrk="1" hangingPunct="1">
              <a:lnSpc>
                <a:spcPct val="90000"/>
              </a:lnSpc>
            </a:pPr>
            <a:r>
              <a:rPr lang="en-GB" altLang="en-US" sz="2800" b="1">
                <a:latin typeface="Century Gothic" panose="020B0502020202020204" pitchFamily="34" charset="0"/>
                <a:cs typeface="Segoe UI" panose="020B0502040204020203" pitchFamily="34" charset="0"/>
              </a:rPr>
              <a:t>Year 9 </a:t>
            </a:r>
            <a:r>
              <a:rPr lang="en-GB" altLang="en-US" sz="2800" b="1" dirty="0">
                <a:latin typeface="Century Gothic" panose="020B0502020202020204" pitchFamily="34" charset="0"/>
                <a:cs typeface="Segoe UI" panose="020B0502040204020203" pitchFamily="34" charset="0"/>
              </a:rPr>
              <a:t>Language Guide</a:t>
            </a:r>
          </a:p>
        </p:txBody>
      </p:sp>
      <p:sp>
        <p:nvSpPr>
          <p:cNvPr id="3077" name="Text Box 5"/>
          <p:cNvSpPr txBox="1">
            <a:spLocks noChangeArrowheads="1"/>
          </p:cNvSpPr>
          <p:nvPr/>
        </p:nvSpPr>
        <p:spPr bwMode="auto">
          <a:xfrm>
            <a:off x="194468" y="758294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400" dirty="0">
                <a:solidFill>
                  <a:srgbClr val="000000"/>
                </a:solidFill>
                <a:latin typeface="Century Gothic" panose="020B0502020202020204" pitchFamily="34" charset="0"/>
                <a:cs typeface="Segoe UI" panose="020B0502040204020203" pitchFamily="34" charset="0"/>
              </a:rPr>
              <a:t>Name: …………………………………………..</a:t>
            </a:r>
          </a:p>
        </p:txBody>
      </p:sp>
      <p:sp>
        <p:nvSpPr>
          <p:cNvPr id="3079" name="Text Box 7"/>
          <p:cNvSpPr txBox="1">
            <a:spLocks noChangeArrowheads="1"/>
          </p:cNvSpPr>
          <p:nvPr/>
        </p:nvSpPr>
        <p:spPr bwMode="auto">
          <a:xfrm>
            <a:off x="194468" y="818619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2400" dirty="0">
                <a:solidFill>
                  <a:srgbClr val="000000"/>
                </a:solidFill>
                <a:latin typeface="Century Gothic" panose="020B0502020202020204" pitchFamily="34" charset="0"/>
                <a:cs typeface="Segoe UI" panose="020B0502040204020203" pitchFamily="34" charset="0"/>
              </a:rPr>
              <a:t>Lehrer/</a:t>
            </a:r>
            <a:r>
              <a:rPr lang="en-GB" altLang="en-US" sz="2400" dirty="0" err="1">
                <a:solidFill>
                  <a:srgbClr val="000000"/>
                </a:solidFill>
                <a:latin typeface="Century Gothic" panose="020B0502020202020204" pitchFamily="34" charset="0"/>
                <a:cs typeface="Segoe UI" panose="020B0502040204020203" pitchFamily="34" charset="0"/>
              </a:rPr>
              <a:t>Lehrerin</a:t>
            </a:r>
            <a:r>
              <a:rPr lang="en-GB" altLang="en-US" sz="2400" dirty="0">
                <a:solidFill>
                  <a:srgbClr val="000000"/>
                </a:solidFill>
                <a:latin typeface="Century Gothic" panose="020B0502020202020204" pitchFamily="34" charset="0"/>
                <a:cs typeface="Segoe UI" panose="020B0502040204020203" pitchFamily="34" charset="0"/>
              </a:rPr>
              <a:t>: ……………………</a:t>
            </a:r>
          </a:p>
        </p:txBody>
      </p:sp>
      <p:pic>
        <p:nvPicPr>
          <p:cNvPr id="38" name="Picture 37">
            <a:extLst>
              <a:ext uri="{FF2B5EF4-FFF2-40B4-BE49-F238E27FC236}">
                <a16:creationId xmlns:a16="http://schemas.microsoft.com/office/drawing/2014/main" id="{7CF94215-FBE5-48B3-BA6D-CC0C53D8DA17}"/>
              </a:ext>
              <a:ext uri="{C183D7F6-B498-43B3-948B-1728B52AA6E4}">
                <adec:decorative xmlns:adec="http://schemas.microsoft.com/office/drawing/2017/decorative" val="1"/>
              </a:ext>
            </a:extLst>
          </p:cNvPr>
          <p:cNvPicPr>
            <a:picLocks noChangeAspect="1"/>
          </p:cNvPicPr>
          <p:nvPr/>
        </p:nvPicPr>
        <p:blipFill rotWithShape="1">
          <a:blip r:embed="rId3"/>
          <a:srcRect l="4701"/>
          <a:stretch/>
        </p:blipFill>
        <p:spPr>
          <a:xfrm>
            <a:off x="-25394" y="3662644"/>
            <a:ext cx="3795715" cy="3481203"/>
          </a:xfrm>
          <a:prstGeom prst="rect">
            <a:avLst/>
          </a:prstGeom>
        </p:spPr>
      </p:pic>
      <p:pic>
        <p:nvPicPr>
          <p:cNvPr id="3097" name="Picture 3096">
            <a:extLst>
              <a:ext uri="{FF2B5EF4-FFF2-40B4-BE49-F238E27FC236}">
                <a16:creationId xmlns:a16="http://schemas.microsoft.com/office/drawing/2014/main" id="{97082652-2034-44F3-B71C-FFD9CEA97CB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6" y="1707099"/>
            <a:ext cx="1619985" cy="1079990"/>
          </a:xfrm>
          <a:prstGeom prst="rect">
            <a:avLst/>
          </a:prstGeom>
        </p:spPr>
      </p:pic>
      <p:sp>
        <p:nvSpPr>
          <p:cNvPr id="7" name="TextBox 6">
            <a:extLst>
              <a:ext uri="{FF2B5EF4-FFF2-40B4-BE49-F238E27FC236}">
                <a16:creationId xmlns:a16="http://schemas.microsoft.com/office/drawing/2014/main" id="{61B57296-2ADD-5C40-953E-1265D4ACEA09}"/>
              </a:ext>
            </a:extLst>
          </p:cNvPr>
          <p:cNvSpPr txBox="1"/>
          <p:nvPr/>
        </p:nvSpPr>
        <p:spPr>
          <a:xfrm>
            <a:off x="194468" y="8867001"/>
            <a:ext cx="2371009" cy="276999"/>
          </a:xfrm>
          <a:prstGeom prst="rect">
            <a:avLst/>
          </a:prstGeom>
          <a:noFill/>
        </p:spPr>
        <p:txBody>
          <a:bodyPr wrap="square" rtlCol="0">
            <a:spAutoFit/>
          </a:bodyPr>
          <a:lstStyle/>
          <a:p>
            <a:pPr fontAlgn="base">
              <a:spcBef>
                <a:spcPct val="0"/>
              </a:spcBef>
              <a:spcAft>
                <a:spcPct val="0"/>
              </a:spcAft>
            </a:pPr>
            <a:r>
              <a:rPr lang="en-US" sz="1200" dirty="0">
                <a:solidFill>
                  <a:srgbClr val="000000"/>
                </a:solidFill>
                <a:latin typeface="Century Gothic" panose="020B0502020202020204" pitchFamily="34" charset="0"/>
              </a:rPr>
              <a:t>Last updated: 13/07/21</a:t>
            </a:r>
          </a:p>
        </p:txBody>
      </p:sp>
      <p:sp>
        <p:nvSpPr>
          <p:cNvPr id="13" name="TextBox 12">
            <a:extLst>
              <a:ext uri="{FF2B5EF4-FFF2-40B4-BE49-F238E27FC236}">
                <a16:creationId xmlns:a16="http://schemas.microsoft.com/office/drawing/2014/main" id="{72FC5A0A-1260-4D5C-8B90-30F72D2A6453}"/>
              </a:ext>
            </a:extLst>
          </p:cNvPr>
          <p:cNvSpPr txBox="1"/>
          <p:nvPr/>
        </p:nvSpPr>
        <p:spPr>
          <a:xfrm rot="260521">
            <a:off x="3655451" y="4387334"/>
            <a:ext cx="1282700" cy="369332"/>
          </a:xfrm>
          <a:prstGeom prst="rect">
            <a:avLst/>
          </a:prstGeom>
          <a:noFill/>
        </p:spPr>
        <p:txBody>
          <a:bodyPr wrap="square" rtlCol="0">
            <a:spAutoFit/>
          </a:bodyPr>
          <a:lstStyle/>
          <a:p>
            <a:pPr algn="ctr"/>
            <a:r>
              <a:rPr lang="en-GB" dirty="0" err="1"/>
              <a:t>Techniker</a:t>
            </a:r>
            <a:endParaRPr lang="en-GB" dirty="0"/>
          </a:p>
        </p:txBody>
      </p:sp>
      <p:sp>
        <p:nvSpPr>
          <p:cNvPr id="14" name="TextBox 13">
            <a:extLst>
              <a:ext uri="{FF2B5EF4-FFF2-40B4-BE49-F238E27FC236}">
                <a16:creationId xmlns:a16="http://schemas.microsoft.com/office/drawing/2014/main" id="{8625192F-3FFF-4EAE-90FC-A048ABC1A965}"/>
              </a:ext>
            </a:extLst>
          </p:cNvPr>
          <p:cNvSpPr txBox="1"/>
          <p:nvPr/>
        </p:nvSpPr>
        <p:spPr>
          <a:xfrm rot="21190159">
            <a:off x="5557890" y="3749778"/>
            <a:ext cx="1282700" cy="369332"/>
          </a:xfrm>
          <a:prstGeom prst="rect">
            <a:avLst/>
          </a:prstGeom>
          <a:noFill/>
        </p:spPr>
        <p:txBody>
          <a:bodyPr wrap="square" rtlCol="0">
            <a:spAutoFit/>
          </a:bodyPr>
          <a:lstStyle/>
          <a:p>
            <a:pPr algn="ctr"/>
            <a:r>
              <a:rPr lang="en-GB" dirty="0" err="1"/>
              <a:t>Erschaffer</a:t>
            </a:r>
            <a:endParaRPr lang="en-GB" dirty="0"/>
          </a:p>
        </p:txBody>
      </p:sp>
      <p:pic>
        <p:nvPicPr>
          <p:cNvPr id="23" name="Picture 22">
            <a:extLst>
              <a:ext uri="{FF2B5EF4-FFF2-40B4-BE49-F238E27FC236}">
                <a16:creationId xmlns:a16="http://schemas.microsoft.com/office/drawing/2014/main" id="{1309811C-F313-47AD-926D-47BEF9B2A28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5015" y="-22105"/>
            <a:ext cx="1688702" cy="2623226"/>
          </a:xfrm>
          <a:prstGeom prst="rect">
            <a:avLst/>
          </a:prstGeom>
        </p:spPr>
      </p:pic>
      <p:pic>
        <p:nvPicPr>
          <p:cNvPr id="25" name="Picture 24" descr="Diagram&#10;&#10;Description automatically generated">
            <a:extLst>
              <a:ext uri="{FF2B5EF4-FFF2-40B4-BE49-F238E27FC236}">
                <a16:creationId xmlns:a16="http://schemas.microsoft.com/office/drawing/2014/main" id="{27BD19E0-37AB-4AD7-A776-EFE575A7EF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681" y="1336925"/>
            <a:ext cx="1935752" cy="1263280"/>
          </a:xfrm>
          <a:prstGeom prst="rect">
            <a:avLst/>
          </a:prstGeom>
        </p:spPr>
      </p:pic>
      <p:pic>
        <p:nvPicPr>
          <p:cNvPr id="27" name="Picture 26">
            <a:extLst>
              <a:ext uri="{FF2B5EF4-FFF2-40B4-BE49-F238E27FC236}">
                <a16:creationId xmlns:a16="http://schemas.microsoft.com/office/drawing/2014/main" id="{748325FC-FFDC-4E56-80EA-3B40EDD6A7A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7758" y="-32551"/>
            <a:ext cx="1922752" cy="1359946"/>
          </a:xfrm>
          <a:prstGeom prst="rect">
            <a:avLst/>
          </a:prstGeom>
        </p:spPr>
      </p:pic>
      <p:sp>
        <p:nvSpPr>
          <p:cNvPr id="12" name="TextBox 11">
            <a:extLst>
              <a:ext uri="{FF2B5EF4-FFF2-40B4-BE49-F238E27FC236}">
                <a16:creationId xmlns:a16="http://schemas.microsoft.com/office/drawing/2014/main" id="{ABE3D90E-8137-4647-AA69-6E60CC3214C3}"/>
              </a:ext>
            </a:extLst>
          </p:cNvPr>
          <p:cNvSpPr txBox="1"/>
          <p:nvPr/>
        </p:nvSpPr>
        <p:spPr>
          <a:xfrm rot="260521">
            <a:off x="3892234" y="1267462"/>
            <a:ext cx="1694388" cy="523220"/>
          </a:xfrm>
          <a:prstGeom prst="rect">
            <a:avLst/>
          </a:prstGeom>
          <a:solidFill>
            <a:schemeClr val="tx1"/>
          </a:solidFill>
        </p:spPr>
        <p:txBody>
          <a:bodyPr wrap="square" rtlCol="0">
            <a:spAutoFit/>
          </a:bodyPr>
          <a:lstStyle/>
          <a:p>
            <a:pPr algn="ctr"/>
            <a:r>
              <a:rPr lang="en-GB" sz="2800" b="1" dirty="0">
                <a:solidFill>
                  <a:schemeClr val="bg1"/>
                </a:solidFill>
                <a:latin typeface="Century Gothic" panose="020B0502020202020204" pitchFamily="34" charset="0"/>
              </a:rPr>
              <a:t>Musiker</a:t>
            </a:r>
          </a:p>
        </p:txBody>
      </p:sp>
      <p:pic>
        <p:nvPicPr>
          <p:cNvPr id="29" name="Picture 28" descr="A picture containing text, blue&#10;&#10;Description automatically generated">
            <a:extLst>
              <a:ext uri="{FF2B5EF4-FFF2-40B4-BE49-F238E27FC236}">
                <a16:creationId xmlns:a16="http://schemas.microsoft.com/office/drawing/2014/main" id="{AD73FDA5-FDFE-4613-B8CC-B44F451015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62" t="2445" r="28820" b="5176"/>
          <a:stretch/>
        </p:blipFill>
        <p:spPr>
          <a:xfrm>
            <a:off x="3411783" y="3570029"/>
            <a:ext cx="3446217" cy="3551296"/>
          </a:xfrm>
          <a:prstGeom prst="rect">
            <a:avLst/>
          </a:prstGeom>
        </p:spPr>
      </p:pic>
      <p:pic>
        <p:nvPicPr>
          <p:cNvPr id="31" name="Picture 30">
            <a:extLst>
              <a:ext uri="{FF2B5EF4-FFF2-40B4-BE49-F238E27FC236}">
                <a16:creationId xmlns:a16="http://schemas.microsoft.com/office/drawing/2014/main" id="{EB1B9E63-E0A8-478A-8D14-030D7B9384C5}"/>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858" t="17997" r="8037" b="16295"/>
          <a:stretch/>
        </p:blipFill>
        <p:spPr>
          <a:xfrm>
            <a:off x="4334014" y="4512301"/>
            <a:ext cx="1702283" cy="1019242"/>
          </a:xfrm>
          <a:prstGeom prst="rect">
            <a:avLst/>
          </a:prstGeom>
        </p:spPr>
      </p:pic>
      <p:pic>
        <p:nvPicPr>
          <p:cNvPr id="3073" name="Picture 3072" descr="A picture containing text&#10;&#10;Description automatically generated">
            <a:extLst>
              <a:ext uri="{FF2B5EF4-FFF2-40B4-BE49-F238E27FC236}">
                <a16:creationId xmlns:a16="http://schemas.microsoft.com/office/drawing/2014/main" id="{0652C2CA-791C-44B1-8B06-321D76C3FB1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279" t="19358" r="34360" b="37575"/>
          <a:stretch/>
        </p:blipFill>
        <p:spPr>
          <a:xfrm>
            <a:off x="5670428" y="3551215"/>
            <a:ext cx="1187572" cy="1123012"/>
          </a:xfrm>
          <a:prstGeom prst="rect">
            <a:avLst/>
          </a:prstGeom>
        </p:spPr>
      </p:pic>
      <p:pic>
        <p:nvPicPr>
          <p:cNvPr id="3078" name="Picture 3077" descr="A picture containing cellphone, phone, device, meter&#10;&#10;Description automatically generated">
            <a:extLst>
              <a:ext uri="{FF2B5EF4-FFF2-40B4-BE49-F238E27FC236}">
                <a16:creationId xmlns:a16="http://schemas.microsoft.com/office/drawing/2014/main" id="{E5997011-1EDF-448A-8DAE-2222B5FD8DD0}"/>
              </a:ext>
            </a:extLst>
          </p:cNvPr>
          <p:cNvPicPr>
            <a:picLocks noChangeAspect="1"/>
          </p:cNvPicPr>
          <p:nvPr/>
        </p:nvPicPr>
        <p:blipFill rotWithShape="1">
          <a:blip r:embed="rId11">
            <a:extLst>
              <a:ext uri="{28A0092B-C50C-407E-A947-70E740481C1C}">
                <a14:useLocalDpi xmlns:a14="http://schemas.microsoft.com/office/drawing/2010/main" val="0"/>
              </a:ext>
            </a:extLst>
          </a:blip>
          <a:srcRect l="22690" t="9757" r="54770" b="77001"/>
          <a:stretch/>
        </p:blipFill>
        <p:spPr>
          <a:xfrm rot="1946613">
            <a:off x="3037839" y="5168563"/>
            <a:ext cx="2378120" cy="1397166"/>
          </a:xfrm>
          <a:prstGeom prst="rect">
            <a:avLst/>
          </a:prstGeom>
        </p:spPr>
      </p:pic>
      <p:pic>
        <p:nvPicPr>
          <p:cNvPr id="3081" name="Picture 3080" descr="A picture containing plastic, variety&#10;&#10;Description automatically generated">
            <a:extLst>
              <a:ext uri="{FF2B5EF4-FFF2-40B4-BE49-F238E27FC236}">
                <a16:creationId xmlns:a16="http://schemas.microsoft.com/office/drawing/2014/main" id="{CB68DC54-5B1A-4123-A096-C3D07752BAF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29115" y="4004827"/>
            <a:ext cx="1409627" cy="1057220"/>
          </a:xfrm>
          <a:prstGeom prst="rect">
            <a:avLst/>
          </a:prstGeom>
        </p:spPr>
      </p:pic>
      <p:pic>
        <p:nvPicPr>
          <p:cNvPr id="3083" name="Picture 3082" descr="Graphical user interface&#10;&#10;Description automatically generated">
            <a:extLst>
              <a:ext uri="{FF2B5EF4-FFF2-40B4-BE49-F238E27FC236}">
                <a16:creationId xmlns:a16="http://schemas.microsoft.com/office/drawing/2014/main" id="{8C3AF1E7-85B3-4121-84A6-A71FC5C3D3C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7872" t="11727" r="37138" b="12520"/>
          <a:stretch/>
        </p:blipFill>
        <p:spPr>
          <a:xfrm>
            <a:off x="6387783" y="2600328"/>
            <a:ext cx="475935" cy="960294"/>
          </a:xfrm>
          <a:prstGeom prst="rect">
            <a:avLst/>
          </a:prstGeom>
        </p:spPr>
      </p:pic>
      <p:pic>
        <p:nvPicPr>
          <p:cNvPr id="3085" name="Picture 3084" descr="A picture containing transport, car, light&#10;&#10;Description automatically generated">
            <a:extLst>
              <a:ext uri="{FF2B5EF4-FFF2-40B4-BE49-F238E27FC236}">
                <a16:creationId xmlns:a16="http://schemas.microsoft.com/office/drawing/2014/main" id="{E5B30DAA-7C8F-4DDF-BDC0-6D0A1D050F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4014" y="3553897"/>
            <a:ext cx="1363133" cy="1022350"/>
          </a:xfrm>
          <a:prstGeom prst="rect">
            <a:avLst/>
          </a:prstGeom>
        </p:spPr>
      </p:pic>
      <p:pic>
        <p:nvPicPr>
          <p:cNvPr id="3087" name="Picture 3086">
            <a:extLst>
              <a:ext uri="{FF2B5EF4-FFF2-40B4-BE49-F238E27FC236}">
                <a16:creationId xmlns:a16="http://schemas.microsoft.com/office/drawing/2014/main" id="{BD3850DA-7CA9-4BA8-87FF-9649FBC6231F}"/>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3889" t="12510" r="45180" b="20052"/>
          <a:stretch/>
        </p:blipFill>
        <p:spPr>
          <a:xfrm>
            <a:off x="6019366" y="4652770"/>
            <a:ext cx="832070" cy="1209412"/>
          </a:xfrm>
          <a:prstGeom prst="rect">
            <a:avLst/>
          </a:prstGeom>
        </p:spPr>
      </p:pic>
      <p:pic>
        <p:nvPicPr>
          <p:cNvPr id="3089" name="Picture 3088">
            <a:extLst>
              <a:ext uri="{FF2B5EF4-FFF2-40B4-BE49-F238E27FC236}">
                <a16:creationId xmlns:a16="http://schemas.microsoft.com/office/drawing/2014/main" id="{D33C0FEB-ED51-47DC-8511-32A4E2260BEF}"/>
              </a:ext>
              <a:ext uri="{C183D7F6-B498-43B3-948B-1728B52AA6E4}">
                <adec:decorative xmlns:adec="http://schemas.microsoft.com/office/drawing/2017/decorative" val="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616" t="70607" r="41756" b="6677"/>
          <a:stretch/>
        </p:blipFill>
        <p:spPr>
          <a:xfrm>
            <a:off x="5053046" y="5461282"/>
            <a:ext cx="990049" cy="333171"/>
          </a:xfrm>
          <a:prstGeom prst="rect">
            <a:avLst/>
          </a:prstGeom>
        </p:spPr>
      </p:pic>
      <p:sp>
        <p:nvSpPr>
          <p:cNvPr id="50" name="TextBox 49">
            <a:extLst>
              <a:ext uri="{FF2B5EF4-FFF2-40B4-BE49-F238E27FC236}">
                <a16:creationId xmlns:a16="http://schemas.microsoft.com/office/drawing/2014/main" id="{CE920AF7-BBDF-4CC4-A316-B19AD31BA08F}"/>
              </a:ext>
            </a:extLst>
          </p:cNvPr>
          <p:cNvSpPr txBox="1"/>
          <p:nvPr/>
        </p:nvSpPr>
        <p:spPr>
          <a:xfrm rot="21441052">
            <a:off x="3187783" y="4973995"/>
            <a:ext cx="1681023" cy="461665"/>
          </a:xfrm>
          <a:prstGeom prst="rect">
            <a:avLst/>
          </a:prstGeom>
          <a:solidFill>
            <a:schemeClr val="tx1"/>
          </a:solidFill>
        </p:spPr>
        <p:txBody>
          <a:bodyPr wrap="square" rtlCol="0">
            <a:spAutoFit/>
          </a:bodyPr>
          <a:lstStyle/>
          <a:p>
            <a:pPr algn="ctr"/>
            <a:r>
              <a:rPr lang="en-GB" sz="2400" b="1" dirty="0" err="1">
                <a:solidFill>
                  <a:schemeClr val="bg1"/>
                </a:solidFill>
              </a:rPr>
              <a:t>Techniker</a:t>
            </a:r>
            <a:endParaRPr lang="en-GB" sz="2400" b="1" dirty="0">
              <a:solidFill>
                <a:schemeClr val="bg1"/>
              </a:solidFill>
            </a:endParaRPr>
          </a:p>
        </p:txBody>
      </p:sp>
      <p:pic>
        <p:nvPicPr>
          <p:cNvPr id="3093" name="Picture 3092">
            <a:extLst>
              <a:ext uri="{FF2B5EF4-FFF2-40B4-BE49-F238E27FC236}">
                <a16:creationId xmlns:a16="http://schemas.microsoft.com/office/drawing/2014/main" id="{51B48BC3-47F1-475F-8CE9-B5EB603790EF}"/>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847" y="2645130"/>
            <a:ext cx="3294792" cy="2196528"/>
          </a:xfrm>
          <a:prstGeom prst="rect">
            <a:avLst/>
          </a:prstGeom>
        </p:spPr>
      </p:pic>
      <p:grpSp>
        <p:nvGrpSpPr>
          <p:cNvPr id="61" name="Group 60">
            <a:extLst>
              <a:ext uri="{FF2B5EF4-FFF2-40B4-BE49-F238E27FC236}">
                <a16:creationId xmlns:a16="http://schemas.microsoft.com/office/drawing/2014/main" id="{35DCDFDE-2852-4F06-B0E1-E4CEF85905C7}"/>
              </a:ext>
              <a:ext uri="{C183D7F6-B498-43B3-948B-1728B52AA6E4}">
                <adec:decorative xmlns:adec="http://schemas.microsoft.com/office/drawing/2017/decorative" val="1"/>
              </a:ext>
            </a:extLst>
          </p:cNvPr>
          <p:cNvGrpSpPr/>
          <p:nvPr/>
        </p:nvGrpSpPr>
        <p:grpSpPr>
          <a:xfrm>
            <a:off x="-3914" y="-6207"/>
            <a:ext cx="2517547" cy="1755727"/>
            <a:chOff x="-4470401" y="5511705"/>
            <a:chExt cx="2517547" cy="1755727"/>
          </a:xfrm>
        </p:grpSpPr>
        <p:pic>
          <p:nvPicPr>
            <p:cNvPr id="3091" name="Picture 3090">
              <a:extLst>
                <a:ext uri="{FF2B5EF4-FFF2-40B4-BE49-F238E27FC236}">
                  <a16:creationId xmlns:a16="http://schemas.microsoft.com/office/drawing/2014/main" id="{231B2D16-F4B4-4B20-AAE5-B0F55870B86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0401" y="5511705"/>
              <a:ext cx="2517547" cy="1755727"/>
            </a:xfrm>
            <a:prstGeom prst="rect">
              <a:avLst/>
            </a:prstGeom>
          </p:spPr>
        </p:pic>
        <p:sp>
          <p:nvSpPr>
            <p:cNvPr id="56" name="TextBox 55">
              <a:extLst>
                <a:ext uri="{FF2B5EF4-FFF2-40B4-BE49-F238E27FC236}">
                  <a16:creationId xmlns:a16="http://schemas.microsoft.com/office/drawing/2014/main" id="{24221D50-0978-493B-A664-C369333C431C}"/>
                </a:ext>
              </a:extLst>
            </p:cNvPr>
            <p:cNvSpPr txBox="1"/>
            <p:nvPr/>
          </p:nvSpPr>
          <p:spPr>
            <a:xfrm rot="21092372">
              <a:off x="-4469353" y="5585766"/>
              <a:ext cx="1269417"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Sportler</a:t>
              </a:r>
              <a:endParaRPr lang="en-GB" sz="2000" b="1" dirty="0">
                <a:solidFill>
                  <a:schemeClr val="bg1"/>
                </a:solidFill>
                <a:latin typeface="Century Gothic" panose="020B0502020202020204" pitchFamily="34" charset="0"/>
              </a:endParaRPr>
            </a:p>
          </p:txBody>
        </p:sp>
      </p:grpSp>
      <p:pic>
        <p:nvPicPr>
          <p:cNvPr id="3095" name="Picture 3094" descr="A picture containing plate, lit, candle&#10;&#10;Description automatically generated">
            <a:extLst>
              <a:ext uri="{FF2B5EF4-FFF2-40B4-BE49-F238E27FC236}">
                <a16:creationId xmlns:a16="http://schemas.microsoft.com/office/drawing/2014/main" id="{544596D0-0C21-43C7-8178-EDC80F97A02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39212" y="2469300"/>
            <a:ext cx="1482001" cy="988000"/>
          </a:xfrm>
          <a:prstGeom prst="rect">
            <a:avLst/>
          </a:prstGeom>
        </p:spPr>
      </p:pic>
      <p:sp>
        <p:nvSpPr>
          <p:cNvPr id="59" name="TextBox 58">
            <a:extLst>
              <a:ext uri="{FF2B5EF4-FFF2-40B4-BE49-F238E27FC236}">
                <a16:creationId xmlns:a16="http://schemas.microsoft.com/office/drawing/2014/main" id="{4F8885D7-113A-41B8-8803-5573C806C8E2}"/>
              </a:ext>
            </a:extLst>
          </p:cNvPr>
          <p:cNvSpPr txBox="1"/>
          <p:nvPr/>
        </p:nvSpPr>
        <p:spPr>
          <a:xfrm rot="21308814">
            <a:off x="4354632" y="3314981"/>
            <a:ext cx="1910780"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traditionell</a:t>
            </a:r>
            <a:endParaRPr lang="en-GB" sz="2000" b="1" dirty="0">
              <a:solidFill>
                <a:schemeClr val="bg1"/>
              </a:solidFill>
              <a:latin typeface="Century Gothic" panose="020B0502020202020204" pitchFamily="34" charset="0"/>
            </a:endParaRPr>
          </a:p>
        </p:txBody>
      </p:sp>
      <p:pic>
        <p:nvPicPr>
          <p:cNvPr id="3099" name="Picture 3098" descr="A picture containing indoor, room, gambling house&#10;&#10;Description automatically generated">
            <a:extLst>
              <a:ext uri="{FF2B5EF4-FFF2-40B4-BE49-F238E27FC236}">
                <a16:creationId xmlns:a16="http://schemas.microsoft.com/office/drawing/2014/main" id="{A6E8D8C1-70F8-4BDF-94F3-BB08F17947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03906" y="1720468"/>
            <a:ext cx="1688628" cy="949853"/>
          </a:xfrm>
          <a:prstGeom prst="rect">
            <a:avLst/>
          </a:prstGeom>
        </p:spPr>
      </p:pic>
      <p:pic>
        <p:nvPicPr>
          <p:cNvPr id="6" name="Picture 5" descr="A picture containing handwear, clothing&#10;&#10;Description automatically generated">
            <a:extLst>
              <a:ext uri="{FF2B5EF4-FFF2-40B4-BE49-F238E27FC236}">
                <a16:creationId xmlns:a16="http://schemas.microsoft.com/office/drawing/2014/main" id="{AE263449-CFF8-46E4-9B80-3A6D7B154DD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15122" y="1998886"/>
            <a:ext cx="1644254" cy="2030204"/>
          </a:xfrm>
          <a:prstGeom prst="rect">
            <a:avLst/>
          </a:prstGeom>
        </p:spPr>
      </p:pic>
      <p:pic>
        <p:nvPicPr>
          <p:cNvPr id="3103" name="Picture 3102" descr="A picture containing logo&#10;&#10;Description automatically generated">
            <a:extLst>
              <a:ext uri="{FF2B5EF4-FFF2-40B4-BE49-F238E27FC236}">
                <a16:creationId xmlns:a16="http://schemas.microsoft.com/office/drawing/2014/main" id="{B859F8BB-E279-44E5-995B-EAC4095563D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236765" y="4690193"/>
            <a:ext cx="648846" cy="432902"/>
          </a:xfrm>
          <a:prstGeom prst="rect">
            <a:avLst/>
          </a:prstGeom>
        </p:spPr>
      </p:pic>
      <p:pic>
        <p:nvPicPr>
          <p:cNvPr id="33" name="Picture 32">
            <a:extLst>
              <a:ext uri="{FF2B5EF4-FFF2-40B4-BE49-F238E27FC236}">
                <a16:creationId xmlns:a16="http://schemas.microsoft.com/office/drawing/2014/main" id="{9A166A94-F746-4F6E-8621-924E741B1E82}"/>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2051096" y="4110335"/>
            <a:ext cx="744811" cy="479948"/>
          </a:xfrm>
          <a:prstGeom prst="rect">
            <a:avLst/>
          </a:prstGeom>
        </p:spPr>
      </p:pic>
      <p:pic>
        <p:nvPicPr>
          <p:cNvPr id="35" name="Picture 34" descr="Shape, background pattern&#10;&#10;Description automatically generated">
            <a:extLst>
              <a:ext uri="{FF2B5EF4-FFF2-40B4-BE49-F238E27FC236}">
                <a16:creationId xmlns:a16="http://schemas.microsoft.com/office/drawing/2014/main" id="{A3BDE132-8FB7-4295-AAF0-612B65E94BC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187988" y="4638129"/>
            <a:ext cx="760009" cy="489741"/>
          </a:xfrm>
          <a:prstGeom prst="rect">
            <a:avLst/>
          </a:prstGeom>
        </p:spPr>
      </p:pic>
      <p:pic>
        <p:nvPicPr>
          <p:cNvPr id="37" name="Picture 36" descr="Logo&#10;&#10;Description automatically generated">
            <a:extLst>
              <a:ext uri="{FF2B5EF4-FFF2-40B4-BE49-F238E27FC236}">
                <a16:creationId xmlns:a16="http://schemas.microsoft.com/office/drawing/2014/main" id="{CC82BAC9-F4DA-4D70-8285-C47CA92479B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4468" y="4353442"/>
            <a:ext cx="542943" cy="542943"/>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5341D793-EEF3-4F83-88BC-14C37F6BD12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1503" t="8142" r="19701" b="73885"/>
          <a:stretch/>
        </p:blipFill>
        <p:spPr>
          <a:xfrm>
            <a:off x="195209" y="5092471"/>
            <a:ext cx="651341" cy="483120"/>
          </a:xfrm>
          <a:prstGeom prst="rect">
            <a:avLst/>
          </a:prstGeom>
        </p:spPr>
      </p:pic>
      <p:pic>
        <p:nvPicPr>
          <p:cNvPr id="46" name="Picture 45" descr="A picture containing blue, yellow, cloth&#10;&#10;Description automatically generated">
            <a:extLst>
              <a:ext uri="{FF2B5EF4-FFF2-40B4-BE49-F238E27FC236}">
                <a16:creationId xmlns:a16="http://schemas.microsoft.com/office/drawing/2014/main" id="{D7EE32DB-CBBB-45BE-8C64-5C2553AA3D2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85135" y="5170468"/>
            <a:ext cx="742257" cy="530404"/>
          </a:xfrm>
          <a:prstGeom prst="rect">
            <a:avLst/>
          </a:prstGeom>
        </p:spPr>
      </p:pic>
      <p:pic>
        <p:nvPicPr>
          <p:cNvPr id="48" name="Picture 47">
            <a:extLst>
              <a:ext uri="{FF2B5EF4-FFF2-40B4-BE49-F238E27FC236}">
                <a16:creationId xmlns:a16="http://schemas.microsoft.com/office/drawing/2014/main" id="{E913306D-299F-4014-A3B9-E9CA5EDB176D}"/>
              </a:ext>
              <a:ext uri="{C183D7F6-B498-43B3-948B-1728B52AA6E4}">
                <adec:decorative xmlns:adec="http://schemas.microsoft.com/office/drawing/2017/decorative" val="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28924" y="5749914"/>
            <a:ext cx="701338" cy="392676"/>
          </a:xfrm>
          <a:prstGeom prst="rect">
            <a:avLst/>
          </a:prstGeom>
        </p:spPr>
      </p:pic>
      <p:pic>
        <p:nvPicPr>
          <p:cNvPr id="52" name="Picture 51" descr="Logo, company name&#10;&#10;Description automatically generated">
            <a:extLst>
              <a:ext uri="{FF2B5EF4-FFF2-40B4-BE49-F238E27FC236}">
                <a16:creationId xmlns:a16="http://schemas.microsoft.com/office/drawing/2014/main" id="{085C3A09-A12C-45AB-9317-EA841D6ED18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334421" y="5232914"/>
            <a:ext cx="685372" cy="456736"/>
          </a:xfrm>
          <a:prstGeom prst="rect">
            <a:avLst/>
          </a:prstGeom>
        </p:spPr>
      </p:pic>
      <p:pic>
        <p:nvPicPr>
          <p:cNvPr id="54" name="Picture 53" descr="Background pattern&#10;&#10;Description automatically generated">
            <a:extLst>
              <a:ext uri="{FF2B5EF4-FFF2-40B4-BE49-F238E27FC236}">
                <a16:creationId xmlns:a16="http://schemas.microsoft.com/office/drawing/2014/main" id="{50C5DE37-DD07-45EF-8510-5625523C62B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18318" y="5798220"/>
            <a:ext cx="639165" cy="336561"/>
          </a:xfrm>
          <a:prstGeom prst="rect">
            <a:avLst/>
          </a:prstGeom>
        </p:spPr>
      </p:pic>
      <p:pic>
        <p:nvPicPr>
          <p:cNvPr id="57" name="Picture 56" descr="Background pattern&#10;&#10;Description automatically generated">
            <a:extLst>
              <a:ext uri="{FF2B5EF4-FFF2-40B4-BE49-F238E27FC236}">
                <a16:creationId xmlns:a16="http://schemas.microsoft.com/office/drawing/2014/main" id="{AD255772-7A8D-490C-B921-5E9C82B8BA82}"/>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81342" y="5755178"/>
            <a:ext cx="664114" cy="442570"/>
          </a:xfrm>
          <a:prstGeom prst="rect">
            <a:avLst/>
          </a:prstGeom>
        </p:spPr>
      </p:pic>
      <p:sp>
        <p:nvSpPr>
          <p:cNvPr id="15" name="TextBox 14">
            <a:extLst>
              <a:ext uri="{FF2B5EF4-FFF2-40B4-BE49-F238E27FC236}">
                <a16:creationId xmlns:a16="http://schemas.microsoft.com/office/drawing/2014/main" id="{54A949BC-EE07-46FD-B1D2-96381FD1D194}"/>
              </a:ext>
            </a:extLst>
          </p:cNvPr>
          <p:cNvSpPr txBox="1"/>
          <p:nvPr/>
        </p:nvSpPr>
        <p:spPr>
          <a:xfrm rot="260521">
            <a:off x="553930" y="3739965"/>
            <a:ext cx="1830801"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multikulturell</a:t>
            </a:r>
            <a:endParaRPr lang="en-GB" sz="2000" b="1" dirty="0">
              <a:solidFill>
                <a:schemeClr val="bg1"/>
              </a:solidFill>
              <a:latin typeface="Century Gothic" panose="020B0502020202020204" pitchFamily="34" charset="0"/>
            </a:endParaRPr>
          </a:p>
        </p:txBody>
      </p:sp>
      <p:pic>
        <p:nvPicPr>
          <p:cNvPr id="60" name="Picture 59">
            <a:extLst>
              <a:ext uri="{FF2B5EF4-FFF2-40B4-BE49-F238E27FC236}">
                <a16:creationId xmlns:a16="http://schemas.microsoft.com/office/drawing/2014/main" id="{32A7624E-71A8-4A36-80B2-D58A699CB0E5}"/>
              </a:ext>
              <a:ext uri="{C183D7F6-B498-43B3-948B-1728B52AA6E4}">
                <adec:decorative xmlns:adec="http://schemas.microsoft.com/office/drawing/2017/decorative" val="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00882" y="4074986"/>
            <a:ext cx="760988" cy="456196"/>
          </a:xfrm>
          <a:prstGeom prst="rect">
            <a:avLst/>
          </a:prstGeom>
        </p:spPr>
      </p:pic>
      <p:pic>
        <p:nvPicPr>
          <p:cNvPr id="17" name="Picture 16" descr="A picture containing person, person, jacket&#10;&#10;Description automatically generated">
            <a:extLst>
              <a:ext uri="{FF2B5EF4-FFF2-40B4-BE49-F238E27FC236}">
                <a16:creationId xmlns:a16="http://schemas.microsoft.com/office/drawing/2014/main" id="{296E921A-A1C1-4735-A90C-E1722B82C90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010597" y="-17251"/>
            <a:ext cx="580342" cy="773789"/>
          </a:xfrm>
          <a:prstGeom prst="rect">
            <a:avLst/>
          </a:prstGeom>
        </p:spPr>
      </p:pic>
      <p:pic>
        <p:nvPicPr>
          <p:cNvPr id="10" name="Picture 9" descr="A picture containing text, light&#10;&#10;Description automatically generated">
            <a:extLst>
              <a:ext uri="{FF2B5EF4-FFF2-40B4-BE49-F238E27FC236}">
                <a16:creationId xmlns:a16="http://schemas.microsoft.com/office/drawing/2014/main" id="{3FE7C7E9-6BB7-4681-9897-8FCA860E1A70}"/>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590939" y="-17310"/>
            <a:ext cx="1157068" cy="773789"/>
          </a:xfrm>
          <a:prstGeom prst="rect">
            <a:avLst/>
          </a:prstGeom>
        </p:spPr>
      </p:pic>
      <p:grpSp>
        <p:nvGrpSpPr>
          <p:cNvPr id="62" name="Group 61">
            <a:extLst>
              <a:ext uri="{FF2B5EF4-FFF2-40B4-BE49-F238E27FC236}">
                <a16:creationId xmlns:a16="http://schemas.microsoft.com/office/drawing/2014/main" id="{AB64E52B-F614-403A-8A67-F12CC8EEC53E}"/>
              </a:ext>
              <a:ext uri="{C183D7F6-B498-43B3-948B-1728B52AA6E4}">
                <adec:decorative xmlns:adec="http://schemas.microsoft.com/office/drawing/2017/decorative" val="1"/>
              </a:ext>
            </a:extLst>
          </p:cNvPr>
          <p:cNvGrpSpPr/>
          <p:nvPr/>
        </p:nvGrpSpPr>
        <p:grpSpPr>
          <a:xfrm>
            <a:off x="1918581" y="738264"/>
            <a:ext cx="1931878" cy="1287919"/>
            <a:chOff x="-7577824" y="3429399"/>
            <a:chExt cx="1931878" cy="1287919"/>
          </a:xfrm>
        </p:grpSpPr>
        <p:pic>
          <p:nvPicPr>
            <p:cNvPr id="19" name="Picture 18" descr="A picture containing dressed&#10;&#10;Description automatically generated">
              <a:extLst>
                <a:ext uri="{FF2B5EF4-FFF2-40B4-BE49-F238E27FC236}">
                  <a16:creationId xmlns:a16="http://schemas.microsoft.com/office/drawing/2014/main" id="{CD97AC14-A83C-427A-9C06-70E4C1673A7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577824" y="3429399"/>
              <a:ext cx="1931878" cy="1287919"/>
            </a:xfrm>
            <a:prstGeom prst="rect">
              <a:avLst/>
            </a:prstGeom>
          </p:spPr>
        </p:pic>
        <p:sp>
          <p:nvSpPr>
            <p:cNvPr id="11" name="TextBox 10">
              <a:extLst>
                <a:ext uri="{FF2B5EF4-FFF2-40B4-BE49-F238E27FC236}">
                  <a16:creationId xmlns:a16="http://schemas.microsoft.com/office/drawing/2014/main" id="{A36793E0-F4F9-4453-83D2-D2B7E96278D7}"/>
                </a:ext>
              </a:extLst>
            </p:cNvPr>
            <p:cNvSpPr txBox="1"/>
            <p:nvPr/>
          </p:nvSpPr>
          <p:spPr>
            <a:xfrm>
              <a:off x="-7161984" y="4226604"/>
              <a:ext cx="1282700"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Dichter</a:t>
              </a:r>
              <a:endParaRPr lang="en-GB" sz="2000" b="1" dirty="0">
                <a:solidFill>
                  <a:schemeClr val="bg1"/>
                </a:solidFill>
                <a:latin typeface="Century Gothic" panose="020B0502020202020204" pitchFamily="34" charset="0"/>
              </a:endParaRPr>
            </a:p>
          </p:txBody>
        </p:sp>
      </p:grpSp>
      <p:sp>
        <p:nvSpPr>
          <p:cNvPr id="51" name="TextBox 50">
            <a:extLst>
              <a:ext uri="{FF2B5EF4-FFF2-40B4-BE49-F238E27FC236}">
                <a16:creationId xmlns:a16="http://schemas.microsoft.com/office/drawing/2014/main" id="{96DDE6F6-DCA9-46EA-A203-B90CE048445F}"/>
              </a:ext>
            </a:extLst>
          </p:cNvPr>
          <p:cNvSpPr txBox="1"/>
          <p:nvPr/>
        </p:nvSpPr>
        <p:spPr>
          <a:xfrm rot="402623">
            <a:off x="642524" y="1660828"/>
            <a:ext cx="1530179" cy="400110"/>
          </a:xfrm>
          <a:prstGeom prst="rect">
            <a:avLst/>
          </a:prstGeom>
          <a:solidFill>
            <a:schemeClr val="tx1"/>
          </a:solidFill>
        </p:spPr>
        <p:txBody>
          <a:bodyPr wrap="square" rtlCol="0">
            <a:spAutoFit/>
          </a:bodyPr>
          <a:lstStyle/>
          <a:p>
            <a:pPr algn="ctr"/>
            <a:r>
              <a:rPr lang="en-GB" sz="2000" b="1" dirty="0" err="1">
                <a:solidFill>
                  <a:schemeClr val="bg1"/>
                </a:solidFill>
                <a:latin typeface="Century Gothic" panose="020B0502020202020204" pitchFamily="34" charset="0"/>
              </a:rPr>
              <a:t>Erschaffer</a:t>
            </a:r>
            <a:endParaRPr lang="en-GB" sz="20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CE0E9E15-9506-4EE0-AA35-B0931CD2AD6B}"/>
              </a:ext>
            </a:extLst>
          </p:cNvPr>
          <p:cNvSpPr txBox="1"/>
          <p:nvPr/>
        </p:nvSpPr>
        <p:spPr>
          <a:xfrm rot="20898452">
            <a:off x="2637750" y="497878"/>
            <a:ext cx="1282700" cy="369332"/>
          </a:xfrm>
          <a:prstGeom prst="rect">
            <a:avLst/>
          </a:prstGeom>
          <a:solidFill>
            <a:schemeClr val="tx1"/>
          </a:solidFill>
        </p:spPr>
        <p:txBody>
          <a:bodyPr wrap="square" rtlCol="0">
            <a:spAutoFit/>
          </a:bodyPr>
          <a:lstStyle/>
          <a:p>
            <a:pPr algn="ctr"/>
            <a:r>
              <a:rPr lang="en-GB" b="1" dirty="0" err="1">
                <a:solidFill>
                  <a:schemeClr val="bg1"/>
                </a:solidFill>
                <a:latin typeface="Century Gothic" panose="020B0502020202020204" pitchFamily="34" charset="0"/>
              </a:rPr>
              <a:t>Denker</a:t>
            </a:r>
            <a:endParaRPr lang="en-GB" b="1" dirty="0">
              <a:solidFill>
                <a:schemeClr val="bg1"/>
              </a:solidFill>
              <a:latin typeface="Century Gothic" panose="020B0502020202020204" pitchFamily="34" charset="0"/>
            </a:endParaRPr>
          </a:p>
        </p:txBody>
      </p:sp>
      <p:sp>
        <p:nvSpPr>
          <p:cNvPr id="3074" name="Rectangle 2"/>
          <p:cNvSpPr>
            <a:spLocks noGrp="1" noChangeArrowheads="1"/>
          </p:cNvSpPr>
          <p:nvPr>
            <p:ph type="ctrTitle"/>
          </p:nvPr>
        </p:nvSpPr>
        <p:spPr>
          <a:xfrm>
            <a:off x="234659" y="5558354"/>
            <a:ext cx="6343650" cy="1960562"/>
          </a:xfrm>
        </p:spPr>
        <p:txBody>
          <a:bodyPr/>
          <a:lstStyle/>
          <a:p>
            <a:pPr eaLnBrk="1" hangingPunct="1"/>
            <a:r>
              <a:rPr lang="en-GB" altLang="en-US" sz="9200" b="1" dirty="0">
                <a:latin typeface="Century Gothic" panose="020B0502020202020204" pitchFamily="34" charset="0"/>
              </a:rPr>
              <a:t>Deutsch</a:t>
            </a:r>
            <a:endParaRPr lang="en-US" altLang="en-US" sz="9200" b="1"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3628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6</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16779" y="128273"/>
            <a:ext cx="53315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8512" y="71639"/>
            <a:ext cx="5183952"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Making nouns from infinitives of verbs</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48631" y="425239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1533113219"/>
              </p:ext>
            </p:extLst>
          </p:nvPr>
        </p:nvGraphicFramePr>
        <p:xfrm>
          <a:off x="737980" y="4960042"/>
          <a:ext cx="4837653" cy="3859790"/>
        </p:xfrm>
        <a:graphic>
          <a:graphicData uri="http://schemas.openxmlformats.org/drawingml/2006/table">
            <a:tbl>
              <a:tblPr lastRow="1">
                <a:tableStyleId>{5940675A-B579-460E-94D1-54222C63F5DA}</a:tableStyleId>
              </a:tblPr>
              <a:tblGrid>
                <a:gridCol w="1633147">
                  <a:extLst>
                    <a:ext uri="{9D8B030D-6E8A-4147-A177-3AD203B41FA5}">
                      <a16:colId xmlns:a16="http://schemas.microsoft.com/office/drawing/2014/main" val="2576834893"/>
                    </a:ext>
                  </a:extLst>
                </a:gridCol>
                <a:gridCol w="3204506">
                  <a:extLst>
                    <a:ext uri="{9D8B030D-6E8A-4147-A177-3AD203B41FA5}">
                      <a16:colId xmlns:a16="http://schemas.microsoft.com/office/drawing/2014/main" val="3222018720"/>
                    </a:ext>
                  </a:extLst>
                </a:gridCol>
              </a:tblGrid>
              <a:tr h="188388">
                <a:tc>
                  <a:txBody>
                    <a:bodyPr/>
                    <a:lstStyle/>
                    <a:p>
                      <a:pPr algn="l" fontAlgn="b"/>
                      <a:r>
                        <a:rPr lang="en-GB" sz="1600" b="0" i="0" u="none" strike="noStrike" dirty="0" err="1">
                          <a:solidFill>
                            <a:srgbClr val="000000"/>
                          </a:solidFill>
                          <a:effectLst/>
                          <a:latin typeface="Century Gothic" panose="020B0502020202020204" pitchFamily="34" charset="0"/>
                        </a:rPr>
                        <a:t>fehlen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to lack, be missing, be absent</a:t>
                      </a:r>
                    </a:p>
                  </a:txBody>
                  <a:tcPr marL="0" marR="0" marT="0" marB="0" anchor="b"/>
                </a:tc>
                <a:extLst>
                  <a:ext uri="{0D108BD9-81ED-4DB2-BD59-A6C34878D82A}">
                    <a16:rowId xmlns:a16="http://schemas.microsoft.com/office/drawing/2014/main" val="1635176696"/>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gefallen</a:t>
                      </a:r>
                      <a:r>
                        <a:rPr lang="en-GB" sz="16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please, pleasing</a:t>
                      </a:r>
                    </a:p>
                  </a:txBody>
                  <a:tcPr marL="90000" marR="90000" marT="46800" marB="46800" anchor="ctr"/>
                </a:tc>
                <a:extLst>
                  <a:ext uri="{0D108BD9-81ED-4DB2-BD59-A6C34878D82A}">
                    <a16:rowId xmlns:a16="http://schemas.microsoft.com/office/drawing/2014/main" val="3669922584"/>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gehören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belong, belonging</a:t>
                      </a:r>
                    </a:p>
                  </a:txBody>
                  <a:tcPr marL="90000" marR="90000" marT="46800" marB="46800" anchor="ctr"/>
                </a:tc>
                <a:extLst>
                  <a:ext uri="{0D108BD9-81ED-4DB2-BD59-A6C34878D82A}">
                    <a16:rowId xmlns:a16="http://schemas.microsoft.com/office/drawing/2014/main" val="919986142"/>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meinen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think, have an opinion</a:t>
                      </a:r>
                    </a:p>
                  </a:txBody>
                  <a:tcPr marL="90000" marR="90000" marT="46800" marB="46800" anchor="ctr"/>
                </a:tc>
                <a:extLst>
                  <a:ext uri="{0D108BD9-81ED-4DB2-BD59-A6C34878D82A}">
                    <a16:rowId xmlns:a16="http://schemas.microsoft.com/office/drawing/2014/main" val="92066761"/>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tun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do, doing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Meinung</a:t>
                      </a:r>
                      <a:r>
                        <a:rPr lang="en-US" sz="1600" b="0" i="0" u="none" strike="noStrike" dirty="0">
                          <a:solidFill>
                            <a:srgbClr val="000000"/>
                          </a:solidFill>
                          <a:effectLst/>
                          <a:latin typeface="Century Gothic" panose="020B0502020202020204" pitchFamily="34" charset="0"/>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opinion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85801661"/>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das </a:t>
                      </a:r>
                      <a:r>
                        <a:rPr lang="en-US" sz="1600" b="0" i="0" u="none" strike="noStrike" dirty="0" err="1">
                          <a:solidFill>
                            <a:srgbClr val="000000"/>
                          </a:solidFill>
                          <a:effectLst/>
                          <a:latin typeface="Century Gothic" panose="020B0502020202020204" pitchFamily="34" charset="0"/>
                        </a:rPr>
                        <a:t>Leid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sorrow, grief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892999162"/>
                  </a:ext>
                </a:extLst>
              </a:tr>
              <a:tr h="329173">
                <a:tc>
                  <a:txBody>
                    <a:bodyPr/>
                    <a:lstStyle/>
                    <a:p>
                      <a:pPr algn="l" fontAlgn="b"/>
                      <a:r>
                        <a:rPr lang="en-US" sz="1600" b="0" i="0" u="none" strike="noStrike" dirty="0">
                          <a:solidFill>
                            <a:srgbClr val="000000"/>
                          </a:solidFill>
                          <a:effectLst/>
                          <a:latin typeface="Century Gothic" panose="020B0502020202020204" pitchFamily="34" charset="0"/>
                        </a:rPr>
                        <a:t>fit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fit</a:t>
                      </a:r>
                    </a:p>
                  </a:txBody>
                  <a:tcPr marL="0" marR="0" marT="0" marB="0" anchor="b"/>
                </a:tc>
                <a:extLst>
                  <a:ext uri="{0D108BD9-81ED-4DB2-BD59-A6C34878D82A}">
                    <a16:rowId xmlns:a16="http://schemas.microsoft.com/office/drawing/2014/main" val="3376436627"/>
                  </a:ext>
                </a:extLst>
              </a:tr>
              <a:tr h="329173">
                <a:tc>
                  <a:txBody>
                    <a:bodyPr/>
                    <a:lstStyle/>
                    <a:p>
                      <a:pPr algn="l" fontAlgn="b"/>
                      <a:r>
                        <a:rPr lang="en-US" sz="1600" b="0" i="0" u="none" strike="noStrike" dirty="0" err="1">
                          <a:solidFill>
                            <a:srgbClr val="000000"/>
                          </a:solidFill>
                          <a:effectLst/>
                          <a:latin typeface="Century Gothic" panose="020B0502020202020204" pitchFamily="34" charset="0"/>
                        </a:rPr>
                        <a:t>schwer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difficult</a:t>
                      </a:r>
                      <a:r>
                        <a:rPr lang="en-US" sz="1600" b="0" i="0" u="none" strike="noStrike" baseline="30000" dirty="0">
                          <a:solidFill>
                            <a:srgbClr val="000000"/>
                          </a:solidFill>
                          <a:effectLst/>
                          <a:latin typeface="Century Gothic" panose="020B0502020202020204" pitchFamily="34" charset="0"/>
                        </a:rPr>
                        <a:t>1</a:t>
                      </a:r>
                      <a:r>
                        <a:rPr lang="en-US" sz="1600" b="0" i="0" u="none" strike="noStrike" dirty="0">
                          <a:solidFill>
                            <a:srgbClr val="000000"/>
                          </a:solidFill>
                          <a:effectLst/>
                          <a:latin typeface="Century Gothic" panose="020B0502020202020204" pitchFamily="34" charset="0"/>
                        </a:rPr>
                        <a:t>, heavy</a:t>
                      </a:r>
                      <a:r>
                        <a:rPr lang="en-US"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411415">
                <a:tc>
                  <a:txBody>
                    <a:bodyPr/>
                    <a:lstStyle/>
                    <a:p>
                      <a:pPr algn="l" fontAlgn="b"/>
                      <a:r>
                        <a:rPr lang="en-US" sz="1600" b="0" i="0" u="none" strike="noStrike" dirty="0" err="1">
                          <a:solidFill>
                            <a:srgbClr val="000000"/>
                          </a:solidFill>
                          <a:effectLst/>
                          <a:latin typeface="Century Gothic" panose="020B0502020202020204" pitchFamily="34" charset="0"/>
                        </a:rPr>
                        <a:t>weh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sore, hurt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411415">
                <a:tc>
                  <a:txBody>
                    <a:bodyPr/>
                    <a:lstStyle/>
                    <a:p>
                      <a:pPr algn="l" fontAlgn="b"/>
                      <a:r>
                        <a:rPr lang="en-US" sz="1600" b="0" i="0" u="none" strike="noStrike" dirty="0" err="1">
                          <a:solidFill>
                            <a:srgbClr val="000000"/>
                          </a:solidFill>
                          <a:effectLst/>
                          <a:latin typeface="Century Gothic" panose="020B0502020202020204" pitchFamily="34" charset="0"/>
                        </a:rPr>
                        <a:t>dass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that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89846112"/>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5688614" y="7630102"/>
            <a:ext cx="1139326" cy="896867"/>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8.1.2.5 &amp; 8.1.1.6.</a:t>
            </a:r>
          </a:p>
        </p:txBody>
      </p:sp>
      <p:grpSp>
        <p:nvGrpSpPr>
          <p:cNvPr id="8" name="Group 7">
            <a:extLst>
              <a:ext uri="{FF2B5EF4-FFF2-40B4-BE49-F238E27FC236}">
                <a16:creationId xmlns:a16="http://schemas.microsoft.com/office/drawing/2014/main" id="{320C5714-8192-4983-B623-C1BCC7334E03}"/>
              </a:ext>
              <a:ext uri="{C183D7F6-B498-43B3-948B-1728B52AA6E4}">
                <adec:decorative xmlns:adec="http://schemas.microsoft.com/office/drawing/2017/decorative" val="1"/>
              </a:ext>
            </a:extLst>
          </p:cNvPr>
          <p:cNvGrpSpPr/>
          <p:nvPr/>
        </p:nvGrpSpPr>
        <p:grpSpPr>
          <a:xfrm>
            <a:off x="55336" y="4960042"/>
            <a:ext cx="831559" cy="3813351"/>
            <a:chOff x="160499" y="1046663"/>
            <a:chExt cx="831559" cy="3813351"/>
          </a:xfrm>
        </p:grpSpPr>
        <p:sp>
          <p:nvSpPr>
            <p:cNvPr id="5" name="TextBox 4">
              <a:extLst>
                <a:ext uri="{FF2B5EF4-FFF2-40B4-BE49-F238E27FC236}">
                  <a16:creationId xmlns:a16="http://schemas.microsoft.com/office/drawing/2014/main" id="{B0006186-F3AB-44D2-8257-EFB6E796FB42}"/>
                </a:ext>
              </a:extLst>
            </p:cNvPr>
            <p:cNvSpPr txBox="1"/>
            <p:nvPr/>
          </p:nvSpPr>
          <p:spPr>
            <a:xfrm>
              <a:off x="295172" y="1046663"/>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0" name="TextBox 29">
              <a:extLst>
                <a:ext uri="{FF2B5EF4-FFF2-40B4-BE49-F238E27FC236}">
                  <a16:creationId xmlns:a16="http://schemas.microsoft.com/office/drawing/2014/main" id="{7878726E-A7C3-4A58-BBF7-4CC7B88CC5D3}"/>
                </a:ext>
              </a:extLst>
            </p:cNvPr>
            <p:cNvSpPr txBox="1"/>
            <p:nvPr/>
          </p:nvSpPr>
          <p:spPr>
            <a:xfrm>
              <a:off x="295172" y="1385651"/>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1" name="TextBox 30">
              <a:extLst>
                <a:ext uri="{FF2B5EF4-FFF2-40B4-BE49-F238E27FC236}">
                  <a16:creationId xmlns:a16="http://schemas.microsoft.com/office/drawing/2014/main" id="{665D0FA5-7B65-46BA-8558-62E17A0D7FDC}"/>
                </a:ext>
              </a:extLst>
            </p:cNvPr>
            <p:cNvSpPr txBox="1"/>
            <p:nvPr/>
          </p:nvSpPr>
          <p:spPr>
            <a:xfrm>
              <a:off x="295172" y="1724639"/>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2" name="TextBox 31">
              <a:extLst>
                <a:ext uri="{FF2B5EF4-FFF2-40B4-BE49-F238E27FC236}">
                  <a16:creationId xmlns:a16="http://schemas.microsoft.com/office/drawing/2014/main" id="{6EF301E1-795A-4F1F-BBD3-4F67F8AD1C7A}"/>
                </a:ext>
              </a:extLst>
            </p:cNvPr>
            <p:cNvSpPr txBox="1"/>
            <p:nvPr/>
          </p:nvSpPr>
          <p:spPr>
            <a:xfrm>
              <a:off x="295172" y="2050524"/>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3" name="TextBox 32">
              <a:extLst>
                <a:ext uri="{FF2B5EF4-FFF2-40B4-BE49-F238E27FC236}">
                  <a16:creationId xmlns:a16="http://schemas.microsoft.com/office/drawing/2014/main" id="{7540F899-50EE-4E2A-82D7-3092A8BCCB75}"/>
                </a:ext>
              </a:extLst>
            </p:cNvPr>
            <p:cNvSpPr txBox="1"/>
            <p:nvPr/>
          </p:nvSpPr>
          <p:spPr>
            <a:xfrm>
              <a:off x="295172" y="2399165"/>
              <a:ext cx="616432" cy="325885"/>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4" name="TextBox 33">
              <a:extLst>
                <a:ext uri="{FF2B5EF4-FFF2-40B4-BE49-F238E27FC236}">
                  <a16:creationId xmlns:a16="http://schemas.microsoft.com/office/drawing/2014/main" id="{54EF6C29-A02D-4D07-88F4-E880E07B9C5D}"/>
                </a:ext>
              </a:extLst>
            </p:cNvPr>
            <p:cNvSpPr txBox="1"/>
            <p:nvPr/>
          </p:nvSpPr>
          <p:spPr>
            <a:xfrm>
              <a:off x="295172" y="2757104"/>
              <a:ext cx="616432" cy="325885"/>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35" name="TextBox 34">
              <a:extLst>
                <a:ext uri="{FF2B5EF4-FFF2-40B4-BE49-F238E27FC236}">
                  <a16:creationId xmlns:a16="http://schemas.microsoft.com/office/drawing/2014/main" id="{F58EB79D-ED95-4C6D-972C-71113F01CAC4}"/>
                </a:ext>
              </a:extLst>
            </p:cNvPr>
            <p:cNvSpPr txBox="1"/>
            <p:nvPr/>
          </p:nvSpPr>
          <p:spPr>
            <a:xfrm>
              <a:off x="250453" y="3094914"/>
              <a:ext cx="616432" cy="325885"/>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36" name="TextBox 35">
              <a:extLst>
                <a:ext uri="{FF2B5EF4-FFF2-40B4-BE49-F238E27FC236}">
                  <a16:creationId xmlns:a16="http://schemas.microsoft.com/office/drawing/2014/main" id="{B63185F6-0137-47FE-A3BB-713997B15A04}"/>
                </a:ext>
              </a:extLst>
            </p:cNvPr>
            <p:cNvSpPr txBox="1"/>
            <p:nvPr/>
          </p:nvSpPr>
          <p:spPr>
            <a:xfrm>
              <a:off x="232585" y="3416089"/>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232585" y="3782543"/>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250453" y="4127379"/>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0" name="TextBox 39">
              <a:extLst>
                <a:ext uri="{FF2B5EF4-FFF2-40B4-BE49-F238E27FC236}">
                  <a16:creationId xmlns:a16="http://schemas.microsoft.com/office/drawing/2014/main" id="{851ABD68-7418-42DB-BBD9-52FE4A40F68C}"/>
                </a:ext>
              </a:extLst>
            </p:cNvPr>
            <p:cNvSpPr txBox="1"/>
            <p:nvPr/>
          </p:nvSpPr>
          <p:spPr>
            <a:xfrm>
              <a:off x="160499" y="4521460"/>
              <a:ext cx="741605" cy="338554"/>
            </a:xfrm>
            <a:prstGeom prst="rect">
              <a:avLst/>
            </a:prstGeom>
            <a:noFill/>
          </p:spPr>
          <p:txBody>
            <a:bodyPr wrap="square" rtlCol="0">
              <a:spAutoFit/>
            </a:bodyPr>
            <a:lstStyle/>
            <a:p>
              <a:r>
                <a:rPr lang="en-US" sz="1600" i="1" dirty="0" err="1">
                  <a:latin typeface="Century Gothic" panose="020B0502020202020204" pitchFamily="34" charset="0"/>
                </a:rPr>
                <a:t>conj</a:t>
              </a:r>
              <a:endParaRPr lang="en-GB" sz="1600" i="1" dirty="0">
                <a:latin typeface="Century Gothic" panose="020B0502020202020204" pitchFamily="34" charset="0"/>
              </a:endParaRPr>
            </a:p>
          </p:txBody>
        </p:sp>
      </p:grpSp>
      <p:sp>
        <p:nvSpPr>
          <p:cNvPr id="43" name="Rounded Rectangle 5">
            <a:extLst>
              <a:ext uri="{FF2B5EF4-FFF2-40B4-BE49-F238E27FC236}">
                <a16:creationId xmlns:a16="http://schemas.microsoft.com/office/drawing/2014/main" id="{A7A2AE01-A120-4C0D-9863-850639B92D76}"/>
              </a:ext>
            </a:extLst>
          </p:cNvPr>
          <p:cNvSpPr/>
          <p:nvPr/>
        </p:nvSpPr>
        <p:spPr>
          <a:xfrm>
            <a:off x="3331490" y="1856659"/>
            <a:ext cx="3471174" cy="83472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He likes </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to dance / dancing.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Dancing </a:t>
            </a:r>
            <a:r>
              <a:rPr kumimoji="0" lang="en-GB"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is easy.</a:t>
            </a:r>
          </a:p>
        </p:txBody>
      </p:sp>
      <p:sp>
        <p:nvSpPr>
          <p:cNvPr id="44" name="Rounded Rectangle 5">
            <a:extLst>
              <a:ext uri="{FF2B5EF4-FFF2-40B4-BE49-F238E27FC236}">
                <a16:creationId xmlns:a16="http://schemas.microsoft.com/office/drawing/2014/main" id="{28CA8C05-0208-4729-8A86-7638F2DE5F4C}"/>
              </a:ext>
            </a:extLst>
          </p:cNvPr>
          <p:cNvSpPr/>
          <p:nvPr/>
        </p:nvSpPr>
        <p:spPr>
          <a:xfrm>
            <a:off x="175653" y="758459"/>
            <a:ext cx="3155836" cy="83472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err="1">
                <a:ln>
                  <a:noFill/>
                </a:ln>
                <a:solidFill>
                  <a:schemeClr val="tx1"/>
                </a:solidFill>
                <a:effectLst/>
                <a:uLnTx/>
                <a:uFillTx/>
                <a:latin typeface="Century Gothic" panose="020B0502020202020204" pitchFamily="34" charset="0"/>
              </a:rPr>
              <a:t>Er</a:t>
            </a:r>
            <a:r>
              <a:rPr kumimoji="0" lang="en-GB" i="0" u="none" strike="noStrike" kern="1200" cap="none" spc="0" normalizeH="0" baseline="0" noProof="0" dirty="0">
                <a:ln>
                  <a:noFill/>
                </a:ln>
                <a:solidFill>
                  <a:schemeClr val="tx1"/>
                </a:solidFill>
                <a:effectLst/>
                <a:uLnTx/>
                <a:uFillTx/>
                <a:latin typeface="Century Gothic" panose="020B0502020202020204" pitchFamily="34" charset="0"/>
              </a:rPr>
              <a:t> mag </a:t>
            </a:r>
            <a:r>
              <a:rPr kumimoji="0" lang="en-GB" b="1" i="0" u="none" strike="noStrike" kern="1200" cap="none" spc="0" normalizeH="0" baseline="0" noProof="0" dirty="0" err="1">
                <a:ln>
                  <a:noFill/>
                </a:ln>
                <a:solidFill>
                  <a:schemeClr val="tx1"/>
                </a:solidFill>
                <a:effectLst/>
                <a:uLnTx/>
                <a:uFillTx/>
                <a:latin typeface="Century Gothic" panose="020B0502020202020204" pitchFamily="34" charset="0"/>
              </a:rPr>
              <a:t>tanzen</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schemeClr val="tx1"/>
                </a:solidFill>
                <a:latin typeface="Century Gothic" panose="020B0502020202020204" pitchFamily="34" charset="0"/>
              </a:rPr>
              <a:t>Tanzen</a:t>
            </a:r>
            <a:r>
              <a:rPr lang="en-GB" b="1" dirty="0">
                <a:solidFill>
                  <a:schemeClr val="tx1"/>
                </a:solidFill>
                <a:latin typeface="Century Gothic" panose="020B0502020202020204" pitchFamily="34" charset="0"/>
              </a:rPr>
              <a:t> </a:t>
            </a:r>
            <a:r>
              <a:rPr kumimoji="0" lang="en-GB" i="0" u="none" strike="noStrike" kern="1200" cap="none" spc="0" normalizeH="0" baseline="0" noProof="0" dirty="0" err="1">
                <a:ln>
                  <a:noFill/>
                </a:ln>
                <a:solidFill>
                  <a:schemeClr val="tx1"/>
                </a:solidFill>
                <a:effectLst/>
                <a:uLnTx/>
                <a:uFillTx/>
                <a:latin typeface="Century Gothic" panose="020B0502020202020204" pitchFamily="34" charset="0"/>
              </a:rPr>
              <a:t>ist</a:t>
            </a:r>
            <a:r>
              <a:rPr kumimoji="0" lang="en-GB" i="0" u="none" strike="noStrike" kern="1200" cap="none" spc="0" normalizeH="0" noProof="0" dirty="0">
                <a:ln>
                  <a:noFill/>
                </a:ln>
                <a:solidFill>
                  <a:schemeClr val="tx1"/>
                </a:solidFill>
                <a:effectLst/>
                <a:uLnTx/>
                <a:uFillTx/>
                <a:latin typeface="Century Gothic" panose="020B0502020202020204" pitchFamily="34" charset="0"/>
              </a:rPr>
              <a:t> </a:t>
            </a:r>
            <a:r>
              <a:rPr kumimoji="0" lang="en-GB" i="0" u="none" strike="noStrike" kern="1200" cap="none" spc="0" normalizeH="0" noProof="0" dirty="0" err="1">
                <a:ln>
                  <a:noFill/>
                </a:ln>
                <a:solidFill>
                  <a:schemeClr val="tx1"/>
                </a:solidFill>
                <a:effectLst/>
                <a:uLnTx/>
                <a:uFillTx/>
                <a:latin typeface="Century Gothic" panose="020B0502020202020204" pitchFamily="34" charset="0"/>
              </a:rPr>
              <a:t>leicht</a:t>
            </a:r>
            <a:r>
              <a:rPr kumimoji="0" lang="en-GB" b="1" i="0" u="none" strike="noStrike" kern="1200" cap="none" spc="0" normalizeH="0" baseline="0" noProof="0" dirty="0">
                <a:ln>
                  <a:noFill/>
                </a:ln>
                <a:solidFill>
                  <a:schemeClr val="tx1"/>
                </a:solidFill>
                <a:effectLst/>
                <a:uLnTx/>
                <a:uFillTx/>
                <a:latin typeface="Century Gothic" panose="020B0502020202020204" pitchFamily="34" charset="0"/>
              </a:rPr>
              <a:t>.</a:t>
            </a:r>
          </a:p>
        </p:txBody>
      </p:sp>
      <p:sp>
        <p:nvSpPr>
          <p:cNvPr id="45" name="Speech Bubble: Rectangle with Corners Rounded 44">
            <a:extLst>
              <a:ext uri="{FF2B5EF4-FFF2-40B4-BE49-F238E27FC236}">
                <a16:creationId xmlns:a16="http://schemas.microsoft.com/office/drawing/2014/main" id="{EDF9555E-F59F-4EE2-A452-84E4B94D91D9}"/>
              </a:ext>
            </a:extLst>
          </p:cNvPr>
          <p:cNvSpPr/>
          <p:nvPr/>
        </p:nvSpPr>
        <p:spPr>
          <a:xfrm>
            <a:off x="316242" y="2996470"/>
            <a:ext cx="6225516" cy="738928"/>
          </a:xfrm>
          <a:prstGeom prst="wedgeRoundRectCallout">
            <a:avLst>
              <a:gd name="adj1" fmla="val -21058"/>
              <a:gd name="adj2" fmla="val 39092"/>
              <a:gd name="adj3" fmla="val 16667"/>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All nouns made from infinitive verbs are ‘</a:t>
            </a:r>
            <a:r>
              <a:rPr kumimoji="0" lang="en-GB" sz="1600" b="1" i="0" u="none" strike="noStrike" kern="1200" cap="none" spc="0" normalizeH="0" baseline="0" noProof="0" dirty="0">
                <a:ln>
                  <a:noFill/>
                </a:ln>
                <a:solidFill>
                  <a:schemeClr val="tx1"/>
                </a:solidFill>
                <a:effectLst/>
                <a:uLnTx/>
                <a:uFillTx/>
                <a:latin typeface="Century Gothic" panose="020F0302020204030204"/>
                <a:ea typeface="+mn-ea"/>
                <a:cs typeface="+mn-cs"/>
              </a:rPr>
              <a:t>das</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However, they are usually used without the indefinite article, as in English.</a:t>
            </a:r>
          </a:p>
        </p:txBody>
      </p:sp>
      <p:sp>
        <p:nvSpPr>
          <p:cNvPr id="46" name="Rectangle 45">
            <a:extLst>
              <a:ext uri="{FF2B5EF4-FFF2-40B4-BE49-F238E27FC236}">
                <a16:creationId xmlns:a16="http://schemas.microsoft.com/office/drawing/2014/main" id="{17BAE390-1E0A-4547-A519-7FBD1CE6F36A}"/>
              </a:ext>
            </a:extLst>
          </p:cNvPr>
          <p:cNvSpPr/>
          <p:nvPr/>
        </p:nvSpPr>
        <p:spPr>
          <a:xfrm>
            <a:off x="153185" y="4223993"/>
            <a:ext cx="4415340"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Saying what we think about things </a:t>
            </a:r>
            <a:endParaRPr lang="en-GB" sz="2000" b="1" dirty="0">
              <a:solidFill>
                <a:srgbClr val="FFFFFF"/>
              </a:solidFill>
              <a:latin typeface="Century Gothic" panose="020B0502020202020204" pitchFamily="34" charset="0"/>
            </a:endParaRPr>
          </a:p>
        </p:txBody>
      </p:sp>
      <p:pic>
        <p:nvPicPr>
          <p:cNvPr id="2050" name="Picture 2" descr="Guy, Music, Listening, Sound, Song, Dancing, Headphones">
            <a:extLst>
              <a:ext uri="{FF2B5EF4-FFF2-40B4-BE49-F238E27FC236}">
                <a16:creationId xmlns:a16="http://schemas.microsoft.com/office/drawing/2014/main" id="{249BEB51-85DB-4334-ACC2-5203460CA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386" y="841031"/>
            <a:ext cx="996103"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n, Happy, Dancing, Weaving, Pose, Happy Man, Young">
            <a:extLst>
              <a:ext uri="{FF2B5EF4-FFF2-40B4-BE49-F238E27FC236}">
                <a16:creationId xmlns:a16="http://schemas.microsoft.com/office/drawing/2014/main" id="{8D6B6D5A-4CE4-4999-A2D1-ADC776A536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885" y="4837770"/>
            <a:ext cx="708875" cy="1417749"/>
          </a:xfrm>
          <a:prstGeom prst="rect">
            <a:avLst/>
          </a:prstGeom>
          <a:noFill/>
          <a:extLst>
            <a:ext uri="{909E8E84-426E-40DD-AFC4-6F175D3DCCD1}">
              <a14:hiddenFill xmlns:a14="http://schemas.microsoft.com/office/drawing/2010/main">
                <a:solidFill>
                  <a:srgbClr val="FFFFFF"/>
                </a:solidFill>
              </a14:hiddenFill>
            </a:ext>
          </a:extLst>
        </p:spPr>
      </p:pic>
      <p:sp>
        <p:nvSpPr>
          <p:cNvPr id="49" name="Title 1">
            <a:extLst>
              <a:ext uri="{FF2B5EF4-FFF2-40B4-BE49-F238E27FC236}">
                <a16:creationId xmlns:a16="http://schemas.microsoft.com/office/drawing/2014/main" id="{17E4EE62-AE50-46D9-A402-92CD81559AE6}"/>
              </a:ext>
            </a:extLst>
          </p:cNvPr>
          <p:cNvSpPr txBox="1">
            <a:spLocks/>
          </p:cNvSpPr>
          <p:nvPr/>
        </p:nvSpPr>
        <p:spPr>
          <a:xfrm>
            <a:off x="3548979" y="718167"/>
            <a:ext cx="3155836" cy="661145"/>
          </a:xfrm>
          <a:prstGeom prst="rect">
            <a:avLst/>
          </a:prstGeom>
          <a:solidFill>
            <a:srgbClr val="FEF5D2"/>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ea typeface="+mj-ea"/>
                <a:cs typeface="+mj-cs"/>
              </a:rPr>
              <a:t>You can often make nouns from the infinitive of verbs.</a:t>
            </a:r>
            <a:endParaRPr kumimoji="0" lang="en-GB" sz="1600" b="1" i="0" u="none" strike="noStrike" kern="1200" cap="none" spc="0" normalizeH="0" baseline="0" noProof="0" dirty="0">
              <a:ln>
                <a:noFill/>
              </a:ln>
              <a:effectLst/>
              <a:uLnTx/>
              <a:uFillTx/>
              <a:latin typeface="Century Gothic" panose="020B0502020202020204" pitchFamily="34" charset="0"/>
              <a:ea typeface="+mj-ea"/>
              <a:cs typeface="+mj-cs"/>
            </a:endParaRPr>
          </a:p>
        </p:txBody>
      </p:sp>
      <p:pic>
        <p:nvPicPr>
          <p:cNvPr id="2056" name="Picture 8" descr="Music, Note, Beams, Beamed, Notes, Symbol">
            <a:extLst>
              <a:ext uri="{FF2B5EF4-FFF2-40B4-BE49-F238E27FC236}">
                <a16:creationId xmlns:a16="http://schemas.microsoft.com/office/drawing/2014/main" id="{71E0182E-48D0-404E-9849-CBD42AF1C6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0343" y="1245042"/>
            <a:ext cx="377271" cy="4557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D287CFE4-CBB6-4EB6-B239-E201FEB338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6487" y="6415017"/>
            <a:ext cx="1035415" cy="1035415"/>
          </a:xfrm>
          <a:prstGeom prst="rect">
            <a:avLst/>
          </a:prstGeom>
        </p:spPr>
      </p:pic>
    </p:spTree>
    <p:extLst>
      <p:ext uri="{BB962C8B-B14F-4D97-AF65-F5344CB8AC3E}">
        <p14:creationId xmlns:p14="http://schemas.microsoft.com/office/powerpoint/2010/main" val="672060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9" name="Speech Bubble: Rectangle with Corners Rounded 19">
            <a:extLst>
              <a:ext uri="{FF2B5EF4-FFF2-40B4-BE49-F238E27FC236}">
                <a16:creationId xmlns:a16="http://schemas.microsoft.com/office/drawing/2014/main" id="{4A07B4D2-EB3B-40AC-A6BC-E249B6EEEAB7}"/>
              </a:ext>
              <a:ext uri="{C183D7F6-B498-43B3-948B-1728B52AA6E4}">
                <adec:decorative xmlns:adec="http://schemas.microsoft.com/office/drawing/2017/decorative" val="1"/>
              </a:ext>
            </a:extLst>
          </p:cNvPr>
          <p:cNvSpPr/>
          <p:nvPr/>
        </p:nvSpPr>
        <p:spPr>
          <a:xfrm>
            <a:off x="165899" y="4305407"/>
            <a:ext cx="6571920" cy="584775"/>
          </a:xfrm>
          <a:prstGeom prst="wedgeRoundRectCallout">
            <a:avLst>
              <a:gd name="adj1" fmla="val 16424"/>
              <a:gd name="adj2" fmla="val 4926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37</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0" name="TextBox 39">
            <a:extLst>
              <a:ext uri="{FF2B5EF4-FFF2-40B4-BE49-F238E27FC236}">
                <a16:creationId xmlns:a16="http://schemas.microsoft.com/office/drawing/2014/main" id="{58D7C669-F556-4DE9-A6FC-682EA9D59427}"/>
              </a:ext>
            </a:extLst>
          </p:cNvPr>
          <p:cNvSpPr txBox="1"/>
          <p:nvPr/>
        </p:nvSpPr>
        <p:spPr>
          <a:xfrm>
            <a:off x="75556" y="571571"/>
            <a:ext cx="6496979" cy="369332"/>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In / auf + R2 (accusative) and R3 (dative)</a:t>
            </a:r>
            <a:endParaRPr lang="en-GB" dirty="0">
              <a:latin typeface="Century Gothic" panose="020B0502020202020204" pitchFamily="34" charset="0"/>
            </a:endParaRPr>
          </a:p>
        </p:txBody>
      </p:sp>
      <p:sp>
        <p:nvSpPr>
          <p:cNvPr id="75" name="Rectangle 74">
            <a:extLst>
              <a:ext uri="{FF2B5EF4-FFF2-40B4-BE49-F238E27FC236}">
                <a16:creationId xmlns:a16="http://schemas.microsoft.com/office/drawing/2014/main" id="{CCF89410-F4E0-42E0-9EE9-0522E69D517D}"/>
              </a:ext>
            </a:extLst>
          </p:cNvPr>
          <p:cNvSpPr/>
          <p:nvPr/>
        </p:nvSpPr>
        <p:spPr>
          <a:xfrm>
            <a:off x="75555" y="4311530"/>
            <a:ext cx="66622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rPr>
              <a:t>Look back at pp. </a:t>
            </a:r>
            <a:r>
              <a:rPr kumimoji="0" lang="en-GB" sz="1600" b="1" i="0" u="none" strike="noStrike" kern="1200" cap="none" spc="0" normalizeH="0" baseline="0" noProof="0" dirty="0">
                <a:ln>
                  <a:noFill/>
                </a:ln>
                <a:effectLst/>
                <a:uLnTx/>
                <a:uFillTx/>
                <a:latin typeface="Century Gothic" panose="020F0302020204030204"/>
              </a:rPr>
              <a:t>8-9, 21, 23, 27 </a:t>
            </a:r>
            <a:r>
              <a:rPr kumimoji="0" lang="en-GB" sz="1600" b="0" i="0" u="none" strike="noStrike" kern="1200" cap="none" spc="0" normalizeH="0" baseline="0" noProof="0" dirty="0">
                <a:ln>
                  <a:noFill/>
                </a:ln>
                <a:effectLst/>
                <a:uLnTx/>
                <a:uFillTx/>
                <a:latin typeface="Century Gothic" panose="020F0302020204030204"/>
              </a:rPr>
              <a:t>to recap</a:t>
            </a:r>
            <a:r>
              <a:rPr kumimoji="0" lang="en-GB" sz="1600" b="0" i="0" u="none" strike="noStrike" kern="1200" cap="none" spc="0" normalizeH="0" noProof="0" dirty="0">
                <a:ln>
                  <a:noFill/>
                </a:ln>
                <a:effectLst/>
                <a:uLnTx/>
                <a:uFillTx/>
                <a:latin typeface="Century Gothic" panose="020F0302020204030204"/>
              </a:rPr>
              <a:t> how to form to perfect tense. </a:t>
            </a:r>
            <a:r>
              <a:rPr lang="en-GB" sz="1600" dirty="0">
                <a:latin typeface="Century Gothic" panose="020F0302020204030204"/>
              </a:rPr>
              <a:t>These are the strong past participles you have learnt so far:</a:t>
            </a:r>
            <a:endParaRPr kumimoji="0" lang="en-GB" sz="1600" b="0" i="0" u="none" strike="noStrike" kern="1200" cap="none" spc="0" normalizeH="0" baseline="0" noProof="0" dirty="0">
              <a:ln>
                <a:noFill/>
              </a:ln>
              <a:effectLst/>
              <a:uLnTx/>
              <a:uFillTx/>
              <a:latin typeface="Century Gothic" panose="020F0302020204030204"/>
            </a:endParaRPr>
          </a:p>
        </p:txBody>
      </p:sp>
      <p:sp>
        <p:nvSpPr>
          <p:cNvPr id="3" name="TextBox 2">
            <a:extLst>
              <a:ext uri="{FF2B5EF4-FFF2-40B4-BE49-F238E27FC236}">
                <a16:creationId xmlns:a16="http://schemas.microsoft.com/office/drawing/2014/main" id="{BD4A2FE1-10C9-4638-8280-863C67A68D03}"/>
              </a:ext>
            </a:extLst>
          </p:cNvPr>
          <p:cNvSpPr txBox="1"/>
          <p:nvPr/>
        </p:nvSpPr>
        <p:spPr>
          <a:xfrm>
            <a:off x="75556" y="868039"/>
            <a:ext cx="6727108" cy="338554"/>
          </a:xfrm>
          <a:prstGeom prst="rect">
            <a:avLst/>
          </a:prstGeom>
          <a:noFill/>
        </p:spPr>
        <p:txBody>
          <a:bodyPr wrap="square" rtlCol="0">
            <a:spAutoFit/>
          </a:bodyPr>
          <a:lstStyle/>
          <a:p>
            <a:r>
              <a:rPr lang="en-US" sz="1600" dirty="0">
                <a:latin typeface="Century Gothic" panose="020B0502020202020204" pitchFamily="34" charset="0"/>
              </a:rPr>
              <a:t>Use </a:t>
            </a:r>
            <a:r>
              <a:rPr lang="en-US" sz="1600" b="1" dirty="0">
                <a:latin typeface="Century Gothic" panose="020B0502020202020204" pitchFamily="34" charset="0"/>
              </a:rPr>
              <a:t>Row 2 </a:t>
            </a:r>
            <a:r>
              <a:rPr lang="en-US" sz="1600" dirty="0">
                <a:latin typeface="Century Gothic" panose="020B0502020202020204" pitchFamily="34" charset="0"/>
              </a:rPr>
              <a:t>when describing </a:t>
            </a:r>
            <a:r>
              <a:rPr lang="en-US" sz="1600" b="1" dirty="0">
                <a:latin typeface="Century Gothic" panose="020B0502020202020204" pitchFamily="34" charset="0"/>
              </a:rPr>
              <a:t>motion </a:t>
            </a:r>
            <a:r>
              <a:rPr lang="en-US" sz="1600" dirty="0">
                <a:latin typeface="Century Gothic" panose="020B0502020202020204" pitchFamily="34" charset="0"/>
              </a:rPr>
              <a:t>into / onto:</a:t>
            </a:r>
            <a:endParaRPr lang="en-GB" sz="1600" dirty="0">
              <a:latin typeface="Century Gothic" panose="020B0502020202020204" pitchFamily="34" charset="0"/>
            </a:endParaRPr>
          </a:p>
        </p:txBody>
      </p:sp>
      <p:sp>
        <p:nvSpPr>
          <p:cNvPr id="68" name="Rectangle: Rounded Corners 1">
            <a:extLst>
              <a:ext uri="{FF2B5EF4-FFF2-40B4-BE49-F238E27FC236}">
                <a16:creationId xmlns:a16="http://schemas.microsoft.com/office/drawing/2014/main" id="{AA3A9338-31C5-4502-B1C0-B7DA5BDEA6DD}"/>
              </a:ext>
            </a:extLst>
          </p:cNvPr>
          <p:cNvSpPr/>
          <p:nvPr/>
        </p:nvSpPr>
        <p:spPr>
          <a:xfrm>
            <a:off x="161641" y="5050523"/>
            <a:ext cx="3698456" cy="364356"/>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1" u="none" strike="noStrike" kern="1200" cap="none" spc="0" normalizeH="0" baseline="0" noProof="0" dirty="0" err="1">
                <a:ln>
                  <a:noFill/>
                </a:ln>
                <a:solidFill>
                  <a:schemeClr val="tx1"/>
                </a:solidFill>
                <a:effectLst/>
                <a:uLnTx/>
                <a:uFillTx/>
                <a:latin typeface="Century Gothic" panose="020F0302020204030204"/>
                <a:ea typeface="+mn-ea"/>
                <a:cs typeface="+mn-cs"/>
              </a:rPr>
              <a:t>haben</a:t>
            </a:r>
            <a:endParaRPr kumimoji="0" lang="en-GB" sz="1800" b="1"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graphicFrame>
        <p:nvGraphicFramePr>
          <p:cNvPr id="4" name="Table 4">
            <a:extLst>
              <a:ext uri="{FF2B5EF4-FFF2-40B4-BE49-F238E27FC236}">
                <a16:creationId xmlns:a16="http://schemas.microsoft.com/office/drawing/2014/main" id="{50CD8DC4-8E92-4248-A943-2643EDBF5DA4}"/>
              </a:ext>
            </a:extLst>
          </p:cNvPr>
          <p:cNvGraphicFramePr>
            <a:graphicFrameLocks noGrp="1"/>
          </p:cNvGraphicFramePr>
          <p:nvPr>
            <p:extLst>
              <p:ext uri="{D42A27DB-BD31-4B8C-83A1-F6EECF244321}">
                <p14:modId xmlns:p14="http://schemas.microsoft.com/office/powerpoint/2010/main" val="3923891346"/>
              </p:ext>
            </p:extLst>
          </p:nvPr>
        </p:nvGraphicFramePr>
        <p:xfrm>
          <a:off x="161641" y="1282908"/>
          <a:ext cx="6652712" cy="1341120"/>
        </p:xfrm>
        <a:graphic>
          <a:graphicData uri="http://schemas.openxmlformats.org/drawingml/2006/table">
            <a:tbl>
              <a:tblPr firstRow="1" bandRow="1">
                <a:tableStyleId>{5940675A-B579-460E-94D1-54222C63F5DA}</a:tableStyleId>
              </a:tblPr>
              <a:tblGrid>
                <a:gridCol w="447959">
                  <a:extLst>
                    <a:ext uri="{9D8B030D-6E8A-4147-A177-3AD203B41FA5}">
                      <a16:colId xmlns:a16="http://schemas.microsoft.com/office/drawing/2014/main" val="2202900214"/>
                    </a:ext>
                  </a:extLst>
                </a:gridCol>
                <a:gridCol w="1074821">
                  <a:extLst>
                    <a:ext uri="{9D8B030D-6E8A-4147-A177-3AD203B41FA5}">
                      <a16:colId xmlns:a16="http://schemas.microsoft.com/office/drawing/2014/main" val="371176441"/>
                    </a:ext>
                  </a:extLst>
                </a:gridCol>
                <a:gridCol w="1716505">
                  <a:extLst>
                    <a:ext uri="{9D8B030D-6E8A-4147-A177-3AD203B41FA5}">
                      <a16:colId xmlns:a16="http://schemas.microsoft.com/office/drawing/2014/main" val="1521938933"/>
                    </a:ext>
                  </a:extLst>
                </a:gridCol>
                <a:gridCol w="1556085">
                  <a:extLst>
                    <a:ext uri="{9D8B030D-6E8A-4147-A177-3AD203B41FA5}">
                      <a16:colId xmlns:a16="http://schemas.microsoft.com/office/drawing/2014/main" val="1122299089"/>
                    </a:ext>
                  </a:extLst>
                </a:gridCol>
                <a:gridCol w="1857342">
                  <a:extLst>
                    <a:ext uri="{9D8B030D-6E8A-4147-A177-3AD203B41FA5}">
                      <a16:colId xmlns:a16="http://schemas.microsoft.com/office/drawing/2014/main" val="704447544"/>
                    </a:ext>
                  </a:extLst>
                </a:gridCol>
              </a:tblGrid>
              <a:tr h="296900">
                <a:tc>
                  <a:txBody>
                    <a:bodyPr/>
                    <a:lstStyle/>
                    <a:p>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Century Gothic" panose="020B0502020202020204" pitchFamily="34" charset="0"/>
                        </a:rPr>
                        <a:t>masculine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Century Gothic" panose="020B0502020202020204" pitchFamily="34" charset="0"/>
                        </a:rPr>
                        <a:t>feminine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Century Gothic" panose="020B0502020202020204" pitchFamily="34" charset="0"/>
                        </a:rPr>
                        <a:t>neuter</a:t>
                      </a: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206083"/>
                  </a:ext>
                </a:extLst>
              </a:tr>
              <a:tr h="296900">
                <a:tc>
                  <a:txBody>
                    <a:bodyPr/>
                    <a:lstStyle/>
                    <a:p>
                      <a:r>
                        <a:rPr lang="en-GB" sz="1600" dirty="0">
                          <a:latin typeface="Century Gothic" panose="020B0502020202020204" pitchFamily="34" charset="0"/>
                        </a:rPr>
                        <a:t>R1</a:t>
                      </a:r>
                    </a:p>
                  </a:txBody>
                  <a:tcP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der</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die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das</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986590"/>
                  </a:ext>
                </a:extLst>
              </a:tr>
              <a:tr h="296900">
                <a:tc rowSpan="2">
                  <a:txBody>
                    <a:bodyPr/>
                    <a:lstStyle/>
                    <a:p>
                      <a:endParaRPr lang="en-GB" sz="1600" dirty="0">
                        <a:latin typeface="Century Gothic" panose="020B0502020202020204" pitchFamily="34" charset="0"/>
                      </a:endParaRPr>
                    </a:p>
                    <a:p>
                      <a:r>
                        <a:rPr lang="en-GB" sz="1600" dirty="0">
                          <a:latin typeface="Century Gothic" panose="020B0502020202020204" pitchFamily="34" charset="0"/>
                        </a:rPr>
                        <a:t>R2</a:t>
                      </a:r>
                    </a:p>
                  </a:txBody>
                  <a:tcPr>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GB" sz="1600" dirty="0">
                          <a:latin typeface="Century Gothic" panose="020B0502020202020204" pitchFamily="34" charset="0"/>
                        </a:rPr>
                        <a:t>Ich </a:t>
                      </a:r>
                      <a:r>
                        <a:rPr lang="en-GB" sz="1600" dirty="0" err="1">
                          <a:latin typeface="Century Gothic" panose="020B0502020202020204" pitchFamily="34" charset="0"/>
                        </a:rPr>
                        <a:t>gehe</a:t>
                      </a:r>
                      <a:endParaRPr lang="en-GB" sz="1600" dirty="0">
                        <a:latin typeface="Century Gothic" panose="020B0502020202020204" pitchFamily="34" charset="0"/>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a:latin typeface="Century Gothic" panose="020B0502020202020204" pitchFamily="34" charset="0"/>
                        </a:rPr>
                        <a:t>den</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a:latin typeface="Century Gothic" panose="020B0502020202020204" pitchFamily="34" charset="0"/>
                        </a:rPr>
                        <a:t>die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ins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2855861"/>
                  </a:ext>
                </a:extLst>
              </a:tr>
              <a:tr h="296900">
                <a:tc vMerge="1">
                  <a:txBody>
                    <a:bodyPr/>
                    <a:lstStyle/>
                    <a:p>
                      <a:endParaRPr lang="en-GB" sz="1600" dirty="0">
                        <a:latin typeface="Century Gothic" panose="020B0502020202020204" pitchFamily="34" charset="0"/>
                      </a:endParaRPr>
                    </a:p>
                  </a:txBody>
                  <a:tcPr/>
                </a:tc>
                <a:tc vMerge="1">
                  <a:txBody>
                    <a:bodyPr/>
                    <a:lstStyle/>
                    <a:p>
                      <a:endParaRPr lang="en-GB" sz="1600" dirty="0">
                        <a:latin typeface="Century Gothic" panose="020B0502020202020204" pitchFamily="34" charset="0"/>
                      </a:endParaRPr>
                    </a:p>
                  </a:txBody>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einen</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einem</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1755367"/>
                  </a:ext>
                </a:extLst>
              </a:tr>
            </a:tbl>
          </a:graphicData>
        </a:graphic>
      </p:graphicFrame>
      <p:sp>
        <p:nvSpPr>
          <p:cNvPr id="26" name="TextBox 25">
            <a:extLst>
              <a:ext uri="{FF2B5EF4-FFF2-40B4-BE49-F238E27FC236}">
                <a16:creationId xmlns:a16="http://schemas.microsoft.com/office/drawing/2014/main" id="{223634A7-BD83-464F-AC33-0010E3DC3370}"/>
              </a:ext>
            </a:extLst>
          </p:cNvPr>
          <p:cNvSpPr txBox="1"/>
          <p:nvPr/>
        </p:nvSpPr>
        <p:spPr>
          <a:xfrm>
            <a:off x="93394" y="2735764"/>
            <a:ext cx="6727108" cy="338554"/>
          </a:xfrm>
          <a:prstGeom prst="rect">
            <a:avLst/>
          </a:prstGeom>
          <a:noFill/>
        </p:spPr>
        <p:txBody>
          <a:bodyPr wrap="square" rtlCol="0">
            <a:spAutoFit/>
          </a:bodyPr>
          <a:lstStyle/>
          <a:p>
            <a:r>
              <a:rPr lang="en-US" sz="1600" dirty="0">
                <a:latin typeface="Century Gothic" panose="020B0502020202020204" pitchFamily="34" charset="0"/>
              </a:rPr>
              <a:t>Use </a:t>
            </a:r>
            <a:r>
              <a:rPr lang="en-US" sz="1600" b="1" dirty="0">
                <a:latin typeface="Century Gothic" panose="020B0502020202020204" pitchFamily="34" charset="0"/>
              </a:rPr>
              <a:t>Row 3 </a:t>
            </a:r>
            <a:r>
              <a:rPr lang="en-US" sz="1600" dirty="0">
                <a:latin typeface="Century Gothic" panose="020B0502020202020204" pitchFamily="34" charset="0"/>
              </a:rPr>
              <a:t>when describing </a:t>
            </a:r>
            <a:r>
              <a:rPr lang="en-US" sz="1600" b="1" dirty="0">
                <a:latin typeface="Century Gothic" panose="020B0502020202020204" pitchFamily="34" charset="0"/>
              </a:rPr>
              <a:t>location </a:t>
            </a:r>
            <a:r>
              <a:rPr lang="en-US" sz="1600" dirty="0">
                <a:latin typeface="Century Gothic" panose="020B0502020202020204" pitchFamily="34" charset="0"/>
              </a:rPr>
              <a:t>in / on something:</a:t>
            </a:r>
            <a:endParaRPr lang="en-GB" sz="1600" dirty="0">
              <a:latin typeface="Century Gothic" panose="020B0502020202020204" pitchFamily="34" charset="0"/>
            </a:endParaRPr>
          </a:p>
        </p:txBody>
      </p:sp>
      <p:graphicFrame>
        <p:nvGraphicFramePr>
          <p:cNvPr id="27" name="Table 4">
            <a:extLst>
              <a:ext uri="{FF2B5EF4-FFF2-40B4-BE49-F238E27FC236}">
                <a16:creationId xmlns:a16="http://schemas.microsoft.com/office/drawing/2014/main" id="{433A527C-1092-4979-8A8B-0B27BF7B975F}"/>
              </a:ext>
            </a:extLst>
          </p:cNvPr>
          <p:cNvGraphicFramePr>
            <a:graphicFrameLocks noGrp="1"/>
          </p:cNvGraphicFramePr>
          <p:nvPr>
            <p:extLst>
              <p:ext uri="{D42A27DB-BD31-4B8C-83A1-F6EECF244321}">
                <p14:modId xmlns:p14="http://schemas.microsoft.com/office/powerpoint/2010/main" val="2359682585"/>
              </p:ext>
            </p:extLst>
          </p:nvPr>
        </p:nvGraphicFramePr>
        <p:xfrm>
          <a:off x="125503" y="3136766"/>
          <a:ext cx="6652712" cy="670560"/>
        </p:xfrm>
        <a:graphic>
          <a:graphicData uri="http://schemas.openxmlformats.org/drawingml/2006/table">
            <a:tbl>
              <a:tblPr firstRow="1" bandRow="1">
                <a:tableStyleId>{5940675A-B579-460E-94D1-54222C63F5DA}</a:tableStyleId>
              </a:tblPr>
              <a:tblGrid>
                <a:gridCol w="453173">
                  <a:extLst>
                    <a:ext uri="{9D8B030D-6E8A-4147-A177-3AD203B41FA5}">
                      <a16:colId xmlns:a16="http://schemas.microsoft.com/office/drawing/2014/main" val="2202900214"/>
                    </a:ext>
                  </a:extLst>
                </a:gridCol>
                <a:gridCol w="1069607">
                  <a:extLst>
                    <a:ext uri="{9D8B030D-6E8A-4147-A177-3AD203B41FA5}">
                      <a16:colId xmlns:a16="http://schemas.microsoft.com/office/drawing/2014/main" val="371176441"/>
                    </a:ext>
                  </a:extLst>
                </a:gridCol>
                <a:gridCol w="1732547">
                  <a:extLst>
                    <a:ext uri="{9D8B030D-6E8A-4147-A177-3AD203B41FA5}">
                      <a16:colId xmlns:a16="http://schemas.microsoft.com/office/drawing/2014/main" val="1521938933"/>
                    </a:ext>
                  </a:extLst>
                </a:gridCol>
                <a:gridCol w="1556085">
                  <a:extLst>
                    <a:ext uri="{9D8B030D-6E8A-4147-A177-3AD203B41FA5}">
                      <a16:colId xmlns:a16="http://schemas.microsoft.com/office/drawing/2014/main" val="1122299089"/>
                    </a:ext>
                  </a:extLst>
                </a:gridCol>
                <a:gridCol w="1841300">
                  <a:extLst>
                    <a:ext uri="{9D8B030D-6E8A-4147-A177-3AD203B41FA5}">
                      <a16:colId xmlns:a16="http://schemas.microsoft.com/office/drawing/2014/main" val="704447544"/>
                    </a:ext>
                  </a:extLst>
                </a:gridCol>
              </a:tblGrid>
              <a:tr h="296900">
                <a:tc rowSpan="2">
                  <a:txBody>
                    <a:bodyPr/>
                    <a:lstStyle/>
                    <a:p>
                      <a:r>
                        <a:rPr lang="en-GB" sz="1600" dirty="0">
                          <a:latin typeface="Century Gothic" panose="020B0502020202020204" pitchFamily="34" charset="0"/>
                        </a:rPr>
                        <a:t>R3</a:t>
                      </a:r>
                    </a:p>
                  </a:txBody>
                  <a:tcPr anchor="ctr">
                    <a:lnL w="12700" cmpd="sng">
                      <a:noFill/>
                    </a:lnL>
                    <a:lnR w="12700" cap="flat" cmpd="sng" algn="ctr">
                      <a:solidFill>
                        <a:srgbClr val="2038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rowSpan="2">
                  <a:txBody>
                    <a:bodyPr/>
                    <a:lstStyle/>
                    <a:p>
                      <a:r>
                        <a:rPr lang="en-GB" sz="1600" dirty="0">
                          <a:latin typeface="Century Gothic" panose="020B0502020202020204" pitchFamily="34" charset="0"/>
                        </a:rPr>
                        <a:t>Ich bin</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GB" sz="1600" b="1" dirty="0" err="1">
                          <a:latin typeface="Century Gothic" panose="020B0502020202020204" pitchFamily="34" charset="0"/>
                        </a:rPr>
                        <a:t>im</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mpd="sng">
                      <a:noFill/>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a:latin typeface="Century Gothic" panose="020B0502020202020204" pitchFamily="34" charset="0"/>
                        </a:rPr>
                        <a:t>in der</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mpd="sng">
                      <a:noFill/>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dirty="0" err="1">
                          <a:latin typeface="Century Gothic" panose="020B0502020202020204" pitchFamily="34" charset="0"/>
                        </a:rPr>
                        <a:t>im</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mpd="sng">
                      <a:noFill/>
                    </a:lnR>
                    <a:lnT w="12700" cmpd="sng">
                      <a:noFill/>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986590"/>
                  </a:ext>
                </a:extLst>
              </a:tr>
              <a:tr h="296900">
                <a:tc vMerge="1">
                  <a:txBody>
                    <a:bodyPr/>
                    <a:lstStyle/>
                    <a:p>
                      <a:endParaRPr lang="en-GB" sz="1600"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lang="en-GB" sz="1600"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einen</a:t>
                      </a:r>
                      <a:r>
                        <a:rPr lang="en-GB" sz="1600" dirty="0">
                          <a:latin typeface="Century Gothic" panose="020B0502020202020204" pitchFamily="34" charset="0"/>
                        </a:rPr>
                        <a:t> Garten</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a:t>
                      </a:r>
                      <a:r>
                        <a:rPr lang="en-GB" sz="1600" dirty="0">
                          <a:latin typeface="Century Gothic" panose="020B0502020202020204" pitchFamily="34" charset="0"/>
                        </a:rPr>
                        <a:t> Schule</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GB" sz="1600" dirty="0">
                          <a:latin typeface="Century Gothic" panose="020B0502020202020204" pitchFamily="34" charset="0"/>
                        </a:rPr>
                        <a:t>in </a:t>
                      </a:r>
                      <a:r>
                        <a:rPr lang="en-GB" sz="1600" b="1" dirty="0" err="1">
                          <a:latin typeface="Century Gothic" panose="020B0502020202020204" pitchFamily="34" charset="0"/>
                        </a:rPr>
                        <a:t>einem</a:t>
                      </a:r>
                      <a:r>
                        <a:rPr lang="en-GB" sz="1600" dirty="0">
                          <a:latin typeface="Century Gothic" panose="020B0502020202020204" pitchFamily="34" charset="0"/>
                        </a:rPr>
                        <a:t> </a:t>
                      </a:r>
                      <a:r>
                        <a:rPr lang="en-GB" sz="1600" dirty="0" err="1">
                          <a:latin typeface="Century Gothic" panose="020B0502020202020204" pitchFamily="34" charset="0"/>
                        </a:rPr>
                        <a:t>Theater</a:t>
                      </a:r>
                      <a:endParaRPr lang="en-GB" sz="1600" dirty="0">
                        <a:latin typeface="Century Gothic" panose="020B0502020202020204" pitchFamily="34" charset="0"/>
                      </a:endParaRPr>
                    </a:p>
                  </a:txBody>
                  <a:tcPr>
                    <a:lnL w="12700" cap="flat" cmpd="sng" algn="ctr">
                      <a:solidFill>
                        <a:srgbClr val="203864"/>
                      </a:solidFill>
                      <a:prstDash val="solid"/>
                      <a:round/>
                      <a:headEnd type="none" w="med" len="med"/>
                      <a:tailEnd type="none" w="med" len="med"/>
                    </a:lnL>
                    <a:lnR w="12700" cmpd="sng">
                      <a:noFill/>
                    </a:lnR>
                    <a:lnT w="12700" cap="flat" cmpd="sng" algn="ctr">
                      <a:solidFill>
                        <a:srgbClr val="203864"/>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1755367"/>
                  </a:ext>
                </a:extLst>
              </a:tr>
            </a:tbl>
          </a:graphicData>
        </a:graphic>
      </p:graphicFrame>
      <p:sp>
        <p:nvSpPr>
          <p:cNvPr id="30" name="Oval Callout 9">
            <a:extLst>
              <a:ext uri="{FF2B5EF4-FFF2-40B4-BE49-F238E27FC236}">
                <a16:creationId xmlns:a16="http://schemas.microsoft.com/office/drawing/2014/main" id="{81D4AE0D-4274-4469-9B95-80AAF9DF1367}"/>
              </a:ext>
              <a:ext uri="{C183D7F6-B498-43B3-948B-1728B52AA6E4}">
                <adec:decorative xmlns:adec="http://schemas.microsoft.com/office/drawing/2017/decorative" val="1"/>
              </a:ext>
            </a:extLst>
          </p:cNvPr>
          <p:cNvSpPr/>
          <p:nvPr/>
        </p:nvSpPr>
        <p:spPr>
          <a:xfrm>
            <a:off x="100880" y="3661075"/>
            <a:ext cx="1731707" cy="516591"/>
          </a:xfrm>
          <a:prstGeom prst="wedgeEllipseCallout">
            <a:avLst>
              <a:gd name="adj1" fmla="val 39267"/>
              <a:gd name="adj2" fmla="val -73982"/>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9CDD6C3F-3C1C-48AC-9031-60EB01F429BC}"/>
              </a:ext>
            </a:extLst>
          </p:cNvPr>
          <p:cNvSpPr/>
          <p:nvPr/>
        </p:nvSpPr>
        <p:spPr>
          <a:xfrm>
            <a:off x="273386" y="3726662"/>
            <a:ext cx="1731707" cy="338554"/>
          </a:xfrm>
          <a:prstGeom prst="rect">
            <a:avLst/>
          </a:prstGeom>
        </p:spPr>
        <p:txBody>
          <a:bodyPr wrap="square">
            <a:spAutoFit/>
          </a:bodyPr>
          <a:lstStyle/>
          <a:p>
            <a:r>
              <a:rPr lang="de-DE" sz="1600" dirty="0">
                <a:latin typeface="Century Gothic" panose="020B0502020202020204" pitchFamily="34" charset="0"/>
              </a:rPr>
              <a:t>in dem </a:t>
            </a:r>
            <a:r>
              <a:rPr lang="de-DE" sz="1600" dirty="0">
                <a:latin typeface="Century Gothic" panose="020B0502020202020204" pitchFamily="34" charset="0"/>
                <a:sym typeface="Wingdings" panose="05000000000000000000" pitchFamily="2" charset="2"/>
              </a:rPr>
              <a:t> </a:t>
            </a:r>
            <a:r>
              <a:rPr lang="de-DE" sz="1600" b="1" dirty="0">
                <a:latin typeface="Century Gothic" panose="020B0502020202020204" pitchFamily="34" charset="0"/>
                <a:sym typeface="Wingdings" panose="05000000000000000000" pitchFamily="2" charset="2"/>
              </a:rPr>
              <a:t>im</a:t>
            </a:r>
            <a:endParaRPr lang="de-DE" sz="1600" b="1" dirty="0">
              <a:latin typeface="Century Gothic" panose="020B0502020202020204" pitchFamily="34" charset="0"/>
            </a:endParaRPr>
          </a:p>
        </p:txBody>
      </p:sp>
      <p:sp>
        <p:nvSpPr>
          <p:cNvPr id="32" name="Oval Callout 9">
            <a:extLst>
              <a:ext uri="{FF2B5EF4-FFF2-40B4-BE49-F238E27FC236}">
                <a16:creationId xmlns:a16="http://schemas.microsoft.com/office/drawing/2014/main" id="{455B33C2-CDDD-4709-A760-FA31BC563F75}"/>
              </a:ext>
              <a:ext uri="{C183D7F6-B498-43B3-948B-1728B52AA6E4}">
                <adec:decorative xmlns:adec="http://schemas.microsoft.com/office/drawing/2017/decorative" val="1"/>
              </a:ext>
            </a:extLst>
          </p:cNvPr>
          <p:cNvSpPr/>
          <p:nvPr/>
        </p:nvSpPr>
        <p:spPr>
          <a:xfrm>
            <a:off x="5070957" y="638528"/>
            <a:ext cx="1731707" cy="516591"/>
          </a:xfrm>
          <a:prstGeom prst="wedgeEllipseCallout">
            <a:avLst>
              <a:gd name="adj1" fmla="val 22592"/>
              <a:gd name="adj2" fmla="val 99919"/>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332664E0-DDDC-4763-97DF-0B3A840522DD}"/>
              </a:ext>
            </a:extLst>
          </p:cNvPr>
          <p:cNvSpPr/>
          <p:nvPr/>
        </p:nvSpPr>
        <p:spPr>
          <a:xfrm>
            <a:off x="5346843" y="715831"/>
            <a:ext cx="1731707" cy="338554"/>
          </a:xfrm>
          <a:prstGeom prst="rect">
            <a:avLst/>
          </a:prstGeom>
        </p:spPr>
        <p:txBody>
          <a:bodyPr wrap="square">
            <a:spAutoFit/>
          </a:bodyPr>
          <a:lstStyle/>
          <a:p>
            <a:r>
              <a:rPr lang="de-DE" sz="1600" dirty="0">
                <a:latin typeface="Century Gothic" panose="020B0502020202020204" pitchFamily="34" charset="0"/>
              </a:rPr>
              <a:t>in das </a:t>
            </a:r>
            <a:r>
              <a:rPr lang="de-DE" sz="1600" dirty="0">
                <a:latin typeface="Century Gothic" panose="020B0502020202020204" pitchFamily="34" charset="0"/>
                <a:sym typeface="Wingdings" panose="05000000000000000000" pitchFamily="2" charset="2"/>
              </a:rPr>
              <a:t> </a:t>
            </a:r>
            <a:r>
              <a:rPr lang="de-DE" sz="1600" b="1" dirty="0">
                <a:latin typeface="Century Gothic" panose="020B0502020202020204" pitchFamily="34" charset="0"/>
                <a:sym typeface="Wingdings" panose="05000000000000000000" pitchFamily="2" charset="2"/>
              </a:rPr>
              <a:t>ins</a:t>
            </a:r>
            <a:endParaRPr lang="de-DE" sz="1600" b="1" dirty="0">
              <a:latin typeface="Century Gothic" panose="020B0502020202020204" pitchFamily="34" charset="0"/>
            </a:endParaRPr>
          </a:p>
        </p:txBody>
      </p:sp>
      <p:sp>
        <p:nvSpPr>
          <p:cNvPr id="34" name="Rectangle: Rounded Corners 1">
            <a:extLst>
              <a:ext uri="{FF2B5EF4-FFF2-40B4-BE49-F238E27FC236}">
                <a16:creationId xmlns:a16="http://schemas.microsoft.com/office/drawing/2014/main" id="{B941FB51-CB02-4A96-8C28-02236C630A68}"/>
              </a:ext>
            </a:extLst>
          </p:cNvPr>
          <p:cNvSpPr/>
          <p:nvPr/>
        </p:nvSpPr>
        <p:spPr>
          <a:xfrm>
            <a:off x="4247975" y="5076351"/>
            <a:ext cx="2553878" cy="34558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1" u="none" strike="noStrike" kern="1200" cap="none" spc="0" normalizeH="0" baseline="0" noProof="0" dirty="0">
                <a:ln>
                  <a:noFill/>
                </a:ln>
                <a:solidFill>
                  <a:schemeClr val="tx1"/>
                </a:solidFill>
                <a:effectLst/>
                <a:uLnTx/>
                <a:uFillTx/>
                <a:latin typeface="Century Gothic" panose="020F0302020204030204"/>
                <a:ea typeface="+mn-ea"/>
                <a:cs typeface="+mn-cs"/>
              </a:rPr>
              <a:t>sein</a:t>
            </a:r>
          </a:p>
        </p:txBody>
      </p:sp>
      <p:sp>
        <p:nvSpPr>
          <p:cNvPr id="35" name="Rectangle: Rounded Corners 34">
            <a:extLst>
              <a:ext uri="{FF2B5EF4-FFF2-40B4-BE49-F238E27FC236}">
                <a16:creationId xmlns:a16="http://schemas.microsoft.com/office/drawing/2014/main" id="{5DDF54E1-16CB-409C-AC6B-42245E356B6E}"/>
              </a:ext>
            </a:extLst>
          </p:cNvPr>
          <p:cNvSpPr/>
          <p:nvPr/>
        </p:nvSpPr>
        <p:spPr>
          <a:xfrm>
            <a:off x="140852" y="5508097"/>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sehen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EED5424F-D327-438D-8255-82FD9FBF5D59}"/>
              </a:ext>
            </a:extLst>
          </p:cNvPr>
          <p:cNvSpPr/>
          <p:nvPr/>
        </p:nvSpPr>
        <p:spPr>
          <a:xfrm>
            <a:off x="140852" y="5890133"/>
            <a:ext cx="1141207" cy="350288"/>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gesehen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6DDCFA54-07F8-4E37-AA0A-22CF169F32F1}"/>
              </a:ext>
            </a:extLst>
          </p:cNvPr>
          <p:cNvSpPr/>
          <p:nvPr/>
        </p:nvSpPr>
        <p:spPr>
          <a:xfrm>
            <a:off x="1279987" y="5514364"/>
            <a:ext cx="1373814" cy="31930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singen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40C036DE-D60C-4C20-824D-56A5BCD994A3}"/>
              </a:ext>
            </a:extLst>
          </p:cNvPr>
          <p:cNvSpPr/>
          <p:nvPr/>
        </p:nvSpPr>
        <p:spPr>
          <a:xfrm>
            <a:off x="1314142" y="5854450"/>
            <a:ext cx="1329541" cy="363585"/>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gesungen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AA0E91BD-EFAF-41DF-928B-25D257936769}"/>
              </a:ext>
            </a:extLst>
          </p:cNvPr>
          <p:cNvSpPr/>
          <p:nvPr/>
        </p:nvSpPr>
        <p:spPr>
          <a:xfrm>
            <a:off x="2665462" y="5518483"/>
            <a:ext cx="1292950" cy="335197"/>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finden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2D0287DF-D69C-4F97-B185-93C9F6567665}"/>
              </a:ext>
            </a:extLst>
          </p:cNvPr>
          <p:cNvSpPr/>
          <p:nvPr/>
        </p:nvSpPr>
        <p:spPr>
          <a:xfrm>
            <a:off x="2678049" y="5853680"/>
            <a:ext cx="1263871" cy="36435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gefunden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D649F4A1-EF42-4BAF-A8AC-6818BB1F17FC}"/>
              </a:ext>
            </a:extLst>
          </p:cNvPr>
          <p:cNvSpPr/>
          <p:nvPr/>
        </p:nvSpPr>
        <p:spPr>
          <a:xfrm>
            <a:off x="4264453" y="5465226"/>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laufen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4" name="Rectangle: Rounded Corners 43">
            <a:extLst>
              <a:ext uri="{FF2B5EF4-FFF2-40B4-BE49-F238E27FC236}">
                <a16:creationId xmlns:a16="http://schemas.microsoft.com/office/drawing/2014/main" id="{E7B068D2-5675-4919-ACA0-E3BD4149940B}"/>
              </a:ext>
            </a:extLst>
          </p:cNvPr>
          <p:cNvSpPr/>
          <p:nvPr/>
        </p:nvSpPr>
        <p:spPr>
          <a:xfrm>
            <a:off x="4265017" y="5821863"/>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gelaufen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5" name="Rectangle: Rounded Corners 44">
            <a:extLst>
              <a:ext uri="{FF2B5EF4-FFF2-40B4-BE49-F238E27FC236}">
                <a16:creationId xmlns:a16="http://schemas.microsoft.com/office/drawing/2014/main" id="{02FE5C51-B365-44F6-B1E3-FF76D825AA62}"/>
              </a:ext>
            </a:extLst>
          </p:cNvPr>
          <p:cNvSpPr/>
          <p:nvPr/>
        </p:nvSpPr>
        <p:spPr>
          <a:xfrm>
            <a:off x="5404683" y="5476500"/>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gehen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6" name="Rectangle: Rounded Corners 45">
            <a:extLst>
              <a:ext uri="{FF2B5EF4-FFF2-40B4-BE49-F238E27FC236}">
                <a16:creationId xmlns:a16="http://schemas.microsoft.com/office/drawing/2014/main" id="{8041B5E4-C095-420C-B6E7-79B805EE7D21}"/>
              </a:ext>
            </a:extLst>
          </p:cNvPr>
          <p:cNvSpPr/>
          <p:nvPr/>
        </p:nvSpPr>
        <p:spPr>
          <a:xfrm>
            <a:off x="5393023" y="5817629"/>
            <a:ext cx="1409641" cy="340657"/>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gegangen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49" name="Rectangle: Rounded Corners 48">
            <a:extLst>
              <a:ext uri="{FF2B5EF4-FFF2-40B4-BE49-F238E27FC236}">
                <a16:creationId xmlns:a16="http://schemas.microsoft.com/office/drawing/2014/main" id="{48C9540A-9C67-44E3-BC94-6CC80B2BAF9A}"/>
              </a:ext>
            </a:extLst>
          </p:cNvPr>
          <p:cNvSpPr/>
          <p:nvPr/>
        </p:nvSpPr>
        <p:spPr>
          <a:xfrm>
            <a:off x="4276114" y="6341322"/>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fahren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E2FB1E9A-080C-4DE9-97B9-33B37486E10F}"/>
              </a:ext>
            </a:extLst>
          </p:cNvPr>
          <p:cNvSpPr/>
          <p:nvPr/>
        </p:nvSpPr>
        <p:spPr>
          <a:xfrm>
            <a:off x="4276678" y="6697959"/>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gefahren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638359F0-64E2-4703-BBBF-748CB29608DF}"/>
              </a:ext>
            </a:extLst>
          </p:cNvPr>
          <p:cNvSpPr/>
          <p:nvPr/>
        </p:nvSpPr>
        <p:spPr>
          <a:xfrm>
            <a:off x="5416344" y="6352596"/>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bleiben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19C1B24A-FF22-4ECE-BB93-A1F75E235AB0}"/>
              </a:ext>
            </a:extLst>
          </p:cNvPr>
          <p:cNvSpPr/>
          <p:nvPr/>
        </p:nvSpPr>
        <p:spPr>
          <a:xfrm>
            <a:off x="5428004" y="6709766"/>
            <a:ext cx="1373849" cy="34875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Century Gothic" panose="020F0302020204030204"/>
              </a:rPr>
              <a:t>geblieben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8F2502EF-C30E-4B86-8687-DB6B9B4AE0D6}"/>
              </a:ext>
            </a:extLst>
          </p:cNvPr>
          <p:cNvSpPr/>
          <p:nvPr/>
        </p:nvSpPr>
        <p:spPr>
          <a:xfrm>
            <a:off x="4252793" y="7252627"/>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fliegen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074ECCF2-C7BB-4B19-91F4-6DCC5F964246}"/>
              </a:ext>
            </a:extLst>
          </p:cNvPr>
          <p:cNvSpPr/>
          <p:nvPr/>
        </p:nvSpPr>
        <p:spPr>
          <a:xfrm>
            <a:off x="4253357" y="7609264"/>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geflogen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041B3A16-BA5D-4E26-8ACA-8BF07E1DE288}"/>
              </a:ext>
            </a:extLst>
          </p:cNvPr>
          <p:cNvSpPr/>
          <p:nvPr/>
        </p:nvSpPr>
        <p:spPr>
          <a:xfrm>
            <a:off x="5409065" y="7247859"/>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steigen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D23DF588-C77B-46EC-9618-CC58D027001B}"/>
              </a:ext>
            </a:extLst>
          </p:cNvPr>
          <p:cNvSpPr/>
          <p:nvPr/>
        </p:nvSpPr>
        <p:spPr>
          <a:xfrm>
            <a:off x="5420725" y="7605030"/>
            <a:ext cx="1386321"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gestiegen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F4C75080-3991-433C-917E-96B9080B325B}"/>
              </a:ext>
            </a:extLst>
          </p:cNvPr>
          <p:cNvSpPr/>
          <p:nvPr/>
        </p:nvSpPr>
        <p:spPr>
          <a:xfrm>
            <a:off x="4264453" y="8083340"/>
            <a:ext cx="1787237" cy="34482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schwimmen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8B73101D-56D9-4D43-9A2C-66AA85532B64}"/>
              </a:ext>
            </a:extLst>
          </p:cNvPr>
          <p:cNvSpPr/>
          <p:nvPr/>
        </p:nvSpPr>
        <p:spPr>
          <a:xfrm>
            <a:off x="4265017" y="8439977"/>
            <a:ext cx="1787237" cy="34482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geschwommen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64" name="Rectangle: Rounded Corners 63">
            <a:extLst>
              <a:ext uri="{FF2B5EF4-FFF2-40B4-BE49-F238E27FC236}">
                <a16:creationId xmlns:a16="http://schemas.microsoft.com/office/drawing/2014/main" id="{3CF2E5F5-B964-46B6-9401-B08EBC510217}"/>
              </a:ext>
            </a:extLst>
          </p:cNvPr>
          <p:cNvSpPr/>
          <p:nvPr/>
        </p:nvSpPr>
        <p:spPr>
          <a:xfrm>
            <a:off x="130169" y="6382985"/>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treffen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5" name="Rectangle: Rounded Corners 64">
            <a:extLst>
              <a:ext uri="{FF2B5EF4-FFF2-40B4-BE49-F238E27FC236}">
                <a16:creationId xmlns:a16="http://schemas.microsoft.com/office/drawing/2014/main" id="{118E55EB-B566-4593-B4CA-ED0047F6F90A}"/>
              </a:ext>
            </a:extLst>
          </p:cNvPr>
          <p:cNvSpPr/>
          <p:nvPr/>
        </p:nvSpPr>
        <p:spPr>
          <a:xfrm>
            <a:off x="130733" y="6739622"/>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getroffen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66" name="Rectangle: Rounded Corners 65">
            <a:extLst>
              <a:ext uri="{FF2B5EF4-FFF2-40B4-BE49-F238E27FC236}">
                <a16:creationId xmlns:a16="http://schemas.microsoft.com/office/drawing/2014/main" id="{F733AB66-DA82-4C05-AE67-EAC4234A32EA}"/>
              </a:ext>
            </a:extLst>
          </p:cNvPr>
          <p:cNvSpPr/>
          <p:nvPr/>
        </p:nvSpPr>
        <p:spPr>
          <a:xfrm>
            <a:off x="1270399" y="6394259"/>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trinken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7" name="Rectangle: Rounded Corners 66">
            <a:extLst>
              <a:ext uri="{FF2B5EF4-FFF2-40B4-BE49-F238E27FC236}">
                <a16:creationId xmlns:a16="http://schemas.microsoft.com/office/drawing/2014/main" id="{2240F501-4E7B-460D-9063-C90149DCBD97}"/>
              </a:ext>
            </a:extLst>
          </p:cNvPr>
          <p:cNvSpPr/>
          <p:nvPr/>
        </p:nvSpPr>
        <p:spPr>
          <a:xfrm>
            <a:off x="1282059" y="6751429"/>
            <a:ext cx="1373849" cy="34875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Century Gothic" panose="020F0302020204030204"/>
              </a:rPr>
              <a:t>getrunken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71" name="Rectangle: Rounded Corners 70">
            <a:extLst>
              <a:ext uri="{FF2B5EF4-FFF2-40B4-BE49-F238E27FC236}">
                <a16:creationId xmlns:a16="http://schemas.microsoft.com/office/drawing/2014/main" id="{1249BE0B-DCF7-4E2D-8037-A0443D3AB501}"/>
              </a:ext>
            </a:extLst>
          </p:cNvPr>
          <p:cNvSpPr/>
          <p:nvPr/>
        </p:nvSpPr>
        <p:spPr>
          <a:xfrm>
            <a:off x="89430" y="7261078"/>
            <a:ext cx="1141207" cy="345584"/>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liegen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2" name="Rectangle: Rounded Corners 71">
            <a:extLst>
              <a:ext uri="{FF2B5EF4-FFF2-40B4-BE49-F238E27FC236}">
                <a16:creationId xmlns:a16="http://schemas.microsoft.com/office/drawing/2014/main" id="{9E517115-F68D-44C5-BEE1-ADF7184B5A83}"/>
              </a:ext>
            </a:extLst>
          </p:cNvPr>
          <p:cNvSpPr/>
          <p:nvPr/>
        </p:nvSpPr>
        <p:spPr>
          <a:xfrm>
            <a:off x="89994" y="7617715"/>
            <a:ext cx="1141207" cy="345584"/>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gelegen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73" name="Rectangle: Rounded Corners 72">
            <a:extLst>
              <a:ext uri="{FF2B5EF4-FFF2-40B4-BE49-F238E27FC236}">
                <a16:creationId xmlns:a16="http://schemas.microsoft.com/office/drawing/2014/main" id="{78A77539-D8A0-4A10-8FA4-910473EB2927}"/>
              </a:ext>
            </a:extLst>
          </p:cNvPr>
          <p:cNvSpPr/>
          <p:nvPr/>
        </p:nvSpPr>
        <p:spPr>
          <a:xfrm>
            <a:off x="1229660" y="7272352"/>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essen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E24AEF31-538B-44F5-A1E0-ECB22F0DD797}"/>
              </a:ext>
            </a:extLst>
          </p:cNvPr>
          <p:cNvSpPr/>
          <p:nvPr/>
        </p:nvSpPr>
        <p:spPr>
          <a:xfrm>
            <a:off x="1241320" y="7629523"/>
            <a:ext cx="1386321"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gegessen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345BD30B-5A26-46B0-8E8E-4D81168FE754}"/>
              </a:ext>
            </a:extLst>
          </p:cNvPr>
          <p:cNvSpPr/>
          <p:nvPr/>
        </p:nvSpPr>
        <p:spPr>
          <a:xfrm>
            <a:off x="2682880" y="6394259"/>
            <a:ext cx="1386320"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geben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8" name="Rectangle: Rounded Corners 77">
            <a:extLst>
              <a:ext uri="{FF2B5EF4-FFF2-40B4-BE49-F238E27FC236}">
                <a16:creationId xmlns:a16="http://schemas.microsoft.com/office/drawing/2014/main" id="{D17A8CA4-3FC3-4511-A44F-A3BF0938CF06}"/>
              </a:ext>
            </a:extLst>
          </p:cNvPr>
          <p:cNvSpPr/>
          <p:nvPr/>
        </p:nvSpPr>
        <p:spPr>
          <a:xfrm>
            <a:off x="2694540" y="6751429"/>
            <a:ext cx="1373849" cy="348759"/>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Century Gothic" panose="020F0302020204030204"/>
              </a:rPr>
              <a:t>gegeben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0" name="Rectangle: Rounded Corners 79">
            <a:extLst>
              <a:ext uri="{FF2B5EF4-FFF2-40B4-BE49-F238E27FC236}">
                <a16:creationId xmlns:a16="http://schemas.microsoft.com/office/drawing/2014/main" id="{D1DA5F1C-748F-4D30-83FF-B30BB561E722}"/>
              </a:ext>
            </a:extLst>
          </p:cNvPr>
          <p:cNvSpPr/>
          <p:nvPr/>
        </p:nvSpPr>
        <p:spPr>
          <a:xfrm>
            <a:off x="2642141" y="7272353"/>
            <a:ext cx="1426248" cy="325796"/>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helfen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693F72E1-C4AA-44B3-91F9-A3FE6E67DA5F}"/>
              </a:ext>
            </a:extLst>
          </p:cNvPr>
          <p:cNvSpPr/>
          <p:nvPr/>
        </p:nvSpPr>
        <p:spPr>
          <a:xfrm>
            <a:off x="2653801" y="7629523"/>
            <a:ext cx="1414588" cy="309283"/>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geholfen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2" name="Rectangle: Rounded Corners 81">
            <a:extLst>
              <a:ext uri="{FF2B5EF4-FFF2-40B4-BE49-F238E27FC236}">
                <a16:creationId xmlns:a16="http://schemas.microsoft.com/office/drawing/2014/main" id="{57DE6D2D-2563-4899-909C-78E75E439BA8}"/>
              </a:ext>
            </a:extLst>
          </p:cNvPr>
          <p:cNvSpPr/>
          <p:nvPr/>
        </p:nvSpPr>
        <p:spPr>
          <a:xfrm>
            <a:off x="258117" y="8112953"/>
            <a:ext cx="1790943"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3" name="Rectangle: Rounded Corners 82">
            <a:extLst>
              <a:ext uri="{FF2B5EF4-FFF2-40B4-BE49-F238E27FC236}">
                <a16:creationId xmlns:a16="http://schemas.microsoft.com/office/drawing/2014/main" id="{B3CCF531-CD86-4F25-B930-CAEEA83BD571}"/>
              </a:ext>
            </a:extLst>
          </p:cNvPr>
          <p:cNvSpPr/>
          <p:nvPr/>
        </p:nvSpPr>
        <p:spPr>
          <a:xfrm>
            <a:off x="269778" y="8470124"/>
            <a:ext cx="1790944"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geschrieben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86" name="Rectangle: Rounded Corners 85">
            <a:extLst>
              <a:ext uri="{FF2B5EF4-FFF2-40B4-BE49-F238E27FC236}">
                <a16:creationId xmlns:a16="http://schemas.microsoft.com/office/drawing/2014/main" id="{5753C14E-89AF-4F4D-9768-54A5B5078CE5}"/>
              </a:ext>
            </a:extLst>
          </p:cNvPr>
          <p:cNvSpPr/>
          <p:nvPr/>
        </p:nvSpPr>
        <p:spPr>
          <a:xfrm>
            <a:off x="2057492" y="8112953"/>
            <a:ext cx="1790943" cy="350289"/>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0" name="Rectangle: Rounded Corners 89">
            <a:extLst>
              <a:ext uri="{FF2B5EF4-FFF2-40B4-BE49-F238E27FC236}">
                <a16:creationId xmlns:a16="http://schemas.microsoft.com/office/drawing/2014/main" id="{C7DE16E8-FEEA-4AF4-9A2F-D895B362B725}"/>
              </a:ext>
            </a:extLst>
          </p:cNvPr>
          <p:cNvSpPr/>
          <p:nvPr/>
        </p:nvSpPr>
        <p:spPr>
          <a:xfrm>
            <a:off x="2069153" y="8470124"/>
            <a:ext cx="1790944" cy="333776"/>
          </a:xfrm>
          <a:prstGeom prst="round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chemeClr val="bg1"/>
                </a:solidFill>
                <a:effectLst/>
                <a:uLnTx/>
                <a:uFillTx/>
                <a:latin typeface="Century Gothic" panose="020F0302020204030204"/>
                <a:ea typeface="+mn-ea"/>
                <a:cs typeface="+mn-cs"/>
              </a:rPr>
              <a:t>gesprochen</a:t>
            </a:r>
            <a:endParaRPr kumimoji="0" lang="en-GB" sz="16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6" name="Picture 5" descr="Qr code&#10;&#10;Description automatically generated">
            <a:extLst>
              <a:ext uri="{FF2B5EF4-FFF2-40B4-BE49-F238E27FC236}">
                <a16:creationId xmlns:a16="http://schemas.microsoft.com/office/drawing/2014/main" id="{09AB4BD3-8B5A-4C5A-81B9-BBCD02617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855" y="8052591"/>
            <a:ext cx="517509" cy="517509"/>
          </a:xfrm>
          <a:prstGeom prst="rect">
            <a:avLst/>
          </a:prstGeom>
        </p:spPr>
      </p:pic>
    </p:spTree>
    <p:extLst>
      <p:ext uri="{BB962C8B-B14F-4D97-AF65-F5344CB8AC3E}">
        <p14:creationId xmlns:p14="http://schemas.microsoft.com/office/powerpoint/2010/main" val="362170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9" name="Speech Bubble: Rectangle with Corners Rounded 19">
            <a:extLst>
              <a:ext uri="{FF2B5EF4-FFF2-40B4-BE49-F238E27FC236}">
                <a16:creationId xmlns:a16="http://schemas.microsoft.com/office/drawing/2014/main" id="{4A07B4D2-EB3B-40AC-A6BC-E249B6EEEAB7}"/>
              </a:ext>
              <a:ext uri="{C183D7F6-B498-43B3-948B-1728B52AA6E4}">
                <adec:decorative xmlns:adec="http://schemas.microsoft.com/office/drawing/2017/decorative" val="1"/>
              </a:ext>
            </a:extLst>
          </p:cNvPr>
          <p:cNvSpPr/>
          <p:nvPr/>
        </p:nvSpPr>
        <p:spPr>
          <a:xfrm>
            <a:off x="165899" y="5335958"/>
            <a:ext cx="6571920" cy="584775"/>
          </a:xfrm>
          <a:prstGeom prst="wedgeRoundRectCallout">
            <a:avLst>
              <a:gd name="adj1" fmla="val 16424"/>
              <a:gd name="adj2" fmla="val 4926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8</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0" name="TextBox 39">
            <a:extLst>
              <a:ext uri="{FF2B5EF4-FFF2-40B4-BE49-F238E27FC236}">
                <a16:creationId xmlns:a16="http://schemas.microsoft.com/office/drawing/2014/main" id="{58D7C669-F556-4DE9-A6FC-682EA9D59427}"/>
              </a:ext>
            </a:extLst>
          </p:cNvPr>
          <p:cNvSpPr txBox="1"/>
          <p:nvPr/>
        </p:nvSpPr>
        <p:spPr>
          <a:xfrm>
            <a:off x="80796" y="1349865"/>
            <a:ext cx="6496979" cy="646331"/>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The Imperfect tense: using </a:t>
            </a:r>
            <a:r>
              <a:rPr lang="en-GB" b="1" i="1" dirty="0">
                <a:latin typeface="Century Gothic" panose="020B0502020202020204" pitchFamily="34" charset="0"/>
              </a:rPr>
              <a:t>war</a:t>
            </a:r>
            <a:r>
              <a:rPr lang="en-GB" b="1" dirty="0">
                <a:latin typeface="Century Gothic" panose="020B0502020202020204" pitchFamily="34" charset="0"/>
              </a:rPr>
              <a:t> </a:t>
            </a:r>
            <a:r>
              <a:rPr lang="en-GB" dirty="0">
                <a:latin typeface="Century Gothic" panose="020B0502020202020204" pitchFamily="34" charset="0"/>
              </a:rPr>
              <a:t>(was), </a:t>
            </a:r>
            <a:r>
              <a:rPr lang="en-GB" b="1" i="1" dirty="0" err="1">
                <a:latin typeface="Century Gothic" panose="020B0502020202020204" pitchFamily="34" charset="0"/>
              </a:rPr>
              <a:t>hatte</a:t>
            </a:r>
            <a:r>
              <a:rPr lang="en-GB" b="1" dirty="0">
                <a:latin typeface="Century Gothic" panose="020B0502020202020204" pitchFamily="34" charset="0"/>
              </a:rPr>
              <a:t> </a:t>
            </a:r>
            <a:r>
              <a:rPr lang="en-GB" dirty="0">
                <a:latin typeface="Century Gothic" panose="020B0502020202020204" pitchFamily="34" charset="0"/>
              </a:rPr>
              <a:t>(had), </a:t>
            </a:r>
            <a:r>
              <a:rPr lang="en-GB" b="1" i="1" dirty="0">
                <a:latin typeface="Century Gothic" panose="020B0502020202020204" pitchFamily="34" charset="0"/>
              </a:rPr>
              <a:t>es gab </a:t>
            </a:r>
            <a:r>
              <a:rPr lang="en-GB" dirty="0">
                <a:latin typeface="Century Gothic" panose="020B0502020202020204" pitchFamily="34" charset="0"/>
              </a:rPr>
              <a:t>(there was)</a:t>
            </a:r>
          </a:p>
        </p:txBody>
      </p:sp>
      <p:sp>
        <p:nvSpPr>
          <p:cNvPr id="75" name="Rectangle 74">
            <a:extLst>
              <a:ext uri="{FF2B5EF4-FFF2-40B4-BE49-F238E27FC236}">
                <a16:creationId xmlns:a16="http://schemas.microsoft.com/office/drawing/2014/main" id="{CCF89410-F4E0-42E0-9EE9-0522E69D517D}"/>
              </a:ext>
            </a:extLst>
          </p:cNvPr>
          <p:cNvSpPr/>
          <p:nvPr/>
        </p:nvSpPr>
        <p:spPr>
          <a:xfrm>
            <a:off x="242432" y="5363563"/>
            <a:ext cx="65719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Use the adverb </a:t>
            </a:r>
            <a:r>
              <a:rPr kumimoji="0" lang="en-GB" sz="1600" b="1" i="0" u="none" strike="noStrike" kern="1200" cap="none" spc="0" normalizeH="0" baseline="0" noProof="0" dirty="0" err="1">
                <a:ln>
                  <a:noFill/>
                </a:ln>
                <a:effectLst/>
                <a:uLnTx/>
                <a:uFillTx/>
                <a:latin typeface="Century Gothic" panose="020F0302020204030204"/>
                <a:ea typeface="+mn-ea"/>
                <a:cs typeface="+mn-cs"/>
              </a:rPr>
              <a:t>früher</a:t>
            </a:r>
            <a:r>
              <a:rPr kumimoji="0" lang="en-GB" sz="1600" b="0" i="0" u="none" strike="noStrike" kern="1200" cap="none" spc="0" normalizeH="0" baseline="0" noProof="0" dirty="0">
                <a:ln>
                  <a:noFill/>
                </a:ln>
                <a:effectLst/>
                <a:uLnTx/>
                <a:uFillTx/>
                <a:latin typeface="Century Gothic" panose="020F0302020204030204"/>
                <a:ea typeface="+mn-ea"/>
                <a:cs typeface="+mn-cs"/>
              </a:rPr>
              <a:t> (in former times) with the past (imperfect) tense</a:t>
            </a:r>
            <a:r>
              <a:rPr kumimoji="0" lang="en-GB" sz="1600" b="0" i="0" u="none" strike="noStrike" kern="1200" cap="none" spc="0" normalizeH="0" noProof="0" dirty="0">
                <a:ln>
                  <a:noFill/>
                </a:ln>
                <a:effectLst/>
                <a:uLnTx/>
                <a:uFillTx/>
                <a:latin typeface="Century Gothic" panose="020F0302020204030204"/>
                <a:ea typeface="+mn-ea"/>
                <a:cs typeface="+mn-cs"/>
              </a:rPr>
              <a:t> to say ‘used to’:</a:t>
            </a:r>
            <a:endParaRPr kumimoji="0" lang="en-GB" sz="1600" b="0" i="0" u="none" strike="noStrike" kern="1200" cap="none" spc="0" normalizeH="0" baseline="0" noProof="0" dirty="0">
              <a:ln>
                <a:noFill/>
              </a:ln>
              <a:effectLst/>
              <a:uLnTx/>
              <a:uFillTx/>
              <a:latin typeface="Century Gothic" panose="020F0302020204030204"/>
              <a:ea typeface="+mn-ea"/>
              <a:cs typeface="+mn-cs"/>
            </a:endParaRPr>
          </a:p>
        </p:txBody>
      </p:sp>
      <p:sp>
        <p:nvSpPr>
          <p:cNvPr id="55" name="Rectangle: Rounded Corners 1">
            <a:extLst>
              <a:ext uri="{FF2B5EF4-FFF2-40B4-BE49-F238E27FC236}">
                <a16:creationId xmlns:a16="http://schemas.microsoft.com/office/drawing/2014/main" id="{DB13FFFB-A840-433F-B7B4-2A5629688E2C}"/>
              </a:ext>
            </a:extLst>
          </p:cNvPr>
          <p:cNvSpPr/>
          <p:nvPr/>
        </p:nvSpPr>
        <p:spPr>
          <a:xfrm>
            <a:off x="111232" y="2080421"/>
            <a:ext cx="343245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Berlin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hatte</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einen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Marktplatz</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59" name="Rectangle: Rounded Corners 1">
            <a:extLst>
              <a:ext uri="{FF2B5EF4-FFF2-40B4-BE49-F238E27FC236}">
                <a16:creationId xmlns:a16="http://schemas.microsoft.com/office/drawing/2014/main" id="{D1765141-E7ED-4CCD-B9B3-2639D48525A1}"/>
              </a:ext>
            </a:extLst>
          </p:cNvPr>
          <p:cNvSpPr/>
          <p:nvPr/>
        </p:nvSpPr>
        <p:spPr>
          <a:xfrm>
            <a:off x="93394" y="2631902"/>
            <a:ext cx="2560074"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Es gab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Museum</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3" name="TextBox 2">
            <a:extLst>
              <a:ext uri="{FF2B5EF4-FFF2-40B4-BE49-F238E27FC236}">
                <a16:creationId xmlns:a16="http://schemas.microsoft.com/office/drawing/2014/main" id="{BD4A2FE1-10C9-4638-8280-863C67A68D03}"/>
              </a:ext>
            </a:extLst>
          </p:cNvPr>
          <p:cNvSpPr txBox="1"/>
          <p:nvPr/>
        </p:nvSpPr>
        <p:spPr>
          <a:xfrm>
            <a:off x="3662738" y="2021413"/>
            <a:ext cx="3213100" cy="369332"/>
          </a:xfrm>
          <a:prstGeom prst="rect">
            <a:avLst/>
          </a:prstGeom>
          <a:noFill/>
        </p:spPr>
        <p:txBody>
          <a:bodyPr wrap="square" rtlCol="0">
            <a:spAutoFit/>
          </a:bodyPr>
          <a:lstStyle/>
          <a:p>
            <a:r>
              <a:rPr lang="en-US" dirty="0">
                <a:latin typeface="Century Gothic" panose="020B0502020202020204" pitchFamily="34" charset="0"/>
              </a:rPr>
              <a:t>Berlin </a:t>
            </a:r>
            <a:r>
              <a:rPr lang="en-US" b="1" dirty="0">
                <a:latin typeface="Century Gothic" panose="020B0502020202020204" pitchFamily="34" charset="0"/>
              </a:rPr>
              <a:t>had </a:t>
            </a:r>
            <a:r>
              <a:rPr lang="en-US" dirty="0">
                <a:latin typeface="Century Gothic" panose="020B0502020202020204" pitchFamily="34" charset="0"/>
              </a:rPr>
              <a:t>a market square.</a:t>
            </a:r>
            <a:endParaRPr lang="en-GB" dirty="0">
              <a:latin typeface="Century Gothic" panose="020B0502020202020204" pitchFamily="34" charset="0"/>
            </a:endParaRPr>
          </a:p>
        </p:txBody>
      </p:sp>
      <p:sp>
        <p:nvSpPr>
          <p:cNvPr id="61" name="TextBox 60">
            <a:extLst>
              <a:ext uri="{FF2B5EF4-FFF2-40B4-BE49-F238E27FC236}">
                <a16:creationId xmlns:a16="http://schemas.microsoft.com/office/drawing/2014/main" id="{ED540323-B9BE-4D6D-8A84-4B4D81CE05C2}"/>
              </a:ext>
            </a:extLst>
          </p:cNvPr>
          <p:cNvSpPr txBox="1"/>
          <p:nvPr/>
        </p:nvSpPr>
        <p:spPr>
          <a:xfrm>
            <a:off x="2807302" y="2631247"/>
            <a:ext cx="3213100" cy="369332"/>
          </a:xfrm>
          <a:prstGeom prst="rect">
            <a:avLst/>
          </a:prstGeom>
          <a:noFill/>
        </p:spPr>
        <p:txBody>
          <a:bodyPr wrap="square" rtlCol="0">
            <a:spAutoFit/>
          </a:bodyPr>
          <a:lstStyle/>
          <a:p>
            <a:r>
              <a:rPr lang="en-US" b="1" dirty="0">
                <a:latin typeface="Century Gothic" panose="020B0502020202020204" pitchFamily="34" charset="0"/>
              </a:rPr>
              <a:t>There was</a:t>
            </a:r>
            <a:r>
              <a:rPr lang="en-US" dirty="0">
                <a:latin typeface="Century Gothic" panose="020B0502020202020204" pitchFamily="34" charset="0"/>
              </a:rPr>
              <a:t> a museum.</a:t>
            </a:r>
            <a:endParaRPr lang="en-GB" dirty="0">
              <a:latin typeface="Century Gothic" panose="020B0502020202020204" pitchFamily="34" charset="0"/>
            </a:endParaRPr>
          </a:p>
        </p:txBody>
      </p:sp>
      <p:sp>
        <p:nvSpPr>
          <p:cNvPr id="68" name="Rectangle: Rounded Corners 1">
            <a:extLst>
              <a:ext uri="{FF2B5EF4-FFF2-40B4-BE49-F238E27FC236}">
                <a16:creationId xmlns:a16="http://schemas.microsoft.com/office/drawing/2014/main" id="{AA3A9338-31C5-4502-B1C0-B7DA5BDEA6DD}"/>
              </a:ext>
            </a:extLst>
          </p:cNvPr>
          <p:cNvSpPr/>
          <p:nvPr/>
        </p:nvSpPr>
        <p:spPr>
          <a:xfrm>
            <a:off x="93394" y="3186459"/>
            <a:ext cx="2832744"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Das Museum </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war</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gro</a:t>
            </a:r>
            <a:r>
              <a:rPr lang="en-US" dirty="0">
                <a:solidFill>
                  <a:schemeClr val="tx1"/>
                </a:solidFill>
                <a:latin typeface="Century Gothic" panose="020F0302020204030204"/>
              </a:rPr>
              <a:t>ß</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69" name="TextBox 68">
            <a:extLst>
              <a:ext uri="{FF2B5EF4-FFF2-40B4-BE49-F238E27FC236}">
                <a16:creationId xmlns:a16="http://schemas.microsoft.com/office/drawing/2014/main" id="{594F86A6-229A-445A-B7C3-0DA2F0730E0C}"/>
              </a:ext>
            </a:extLst>
          </p:cNvPr>
          <p:cNvSpPr txBox="1"/>
          <p:nvPr/>
        </p:nvSpPr>
        <p:spPr>
          <a:xfrm>
            <a:off x="2926138" y="3205527"/>
            <a:ext cx="3213100" cy="369332"/>
          </a:xfrm>
          <a:prstGeom prst="rect">
            <a:avLst/>
          </a:prstGeom>
          <a:noFill/>
        </p:spPr>
        <p:txBody>
          <a:bodyPr wrap="square" rtlCol="0">
            <a:spAutoFit/>
          </a:bodyPr>
          <a:lstStyle/>
          <a:p>
            <a:r>
              <a:rPr lang="en-US" dirty="0">
                <a:latin typeface="Century Gothic" panose="020B0502020202020204" pitchFamily="34" charset="0"/>
              </a:rPr>
              <a:t>The museum </a:t>
            </a:r>
            <a:r>
              <a:rPr lang="en-US" b="1" dirty="0">
                <a:latin typeface="Century Gothic" panose="020B0502020202020204" pitchFamily="34" charset="0"/>
              </a:rPr>
              <a:t>was</a:t>
            </a:r>
            <a:r>
              <a:rPr lang="en-US" dirty="0">
                <a:solidFill>
                  <a:srgbClr val="C00000"/>
                </a:solidFill>
                <a:latin typeface="Century Gothic" panose="020B0502020202020204" pitchFamily="34" charset="0"/>
              </a:rPr>
              <a:t> </a:t>
            </a:r>
            <a:r>
              <a:rPr lang="en-US" dirty="0">
                <a:latin typeface="Century Gothic" panose="020B0502020202020204" pitchFamily="34" charset="0"/>
              </a:rPr>
              <a:t>big.</a:t>
            </a:r>
            <a:endParaRPr lang="en-GB" dirty="0">
              <a:latin typeface="Century Gothic" panose="020B0502020202020204" pitchFamily="34" charset="0"/>
            </a:endParaRPr>
          </a:p>
        </p:txBody>
      </p:sp>
      <p:sp>
        <p:nvSpPr>
          <p:cNvPr id="70" name="Speech Bubble: Rectangle with Corners Rounded 69">
            <a:extLst>
              <a:ext uri="{FF2B5EF4-FFF2-40B4-BE49-F238E27FC236}">
                <a16:creationId xmlns:a16="http://schemas.microsoft.com/office/drawing/2014/main" id="{3B42511E-D4B6-4AFB-8ADC-6ED878B81720}"/>
              </a:ext>
            </a:extLst>
          </p:cNvPr>
          <p:cNvSpPr/>
          <p:nvPr/>
        </p:nvSpPr>
        <p:spPr>
          <a:xfrm>
            <a:off x="3259827" y="3731108"/>
            <a:ext cx="3542373" cy="1312826"/>
          </a:xfrm>
          <a:prstGeom prst="wedgeRoundRectCallout">
            <a:avLst>
              <a:gd name="adj1" fmla="val 18442"/>
              <a:gd name="adj2" fmla="val -76003"/>
              <a:gd name="adj3" fmla="val 16667"/>
            </a:avLst>
          </a:prstGeom>
          <a:solidFill>
            <a:srgbClr val="FEF5D2"/>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It is handy to use this one-word past tense to </a:t>
            </a:r>
            <a:r>
              <a:rPr lang="en-US" dirty="0">
                <a:solidFill>
                  <a:schemeClr val="tx1"/>
                </a:solidFill>
                <a:latin typeface="Century Gothic" panose="020B0502020202020204" pitchFamily="34" charset="0"/>
              </a:rPr>
              <a:t>describe places, people and things in the past.</a:t>
            </a:r>
            <a:endParaRPr lang="en-GB" dirty="0">
              <a:solidFill>
                <a:schemeClr val="tx1"/>
              </a:solidFill>
              <a:latin typeface="Century Gothic" panose="020B0502020202020204" pitchFamily="34" charset="0"/>
            </a:endParaRPr>
          </a:p>
        </p:txBody>
      </p:sp>
      <p:sp>
        <p:nvSpPr>
          <p:cNvPr id="76" name="TextBox 75">
            <a:extLst>
              <a:ext uri="{FF2B5EF4-FFF2-40B4-BE49-F238E27FC236}">
                <a16:creationId xmlns:a16="http://schemas.microsoft.com/office/drawing/2014/main" id="{2AA79678-3C71-4BF9-AED8-9796F97ABAF6}"/>
              </a:ext>
            </a:extLst>
          </p:cNvPr>
          <p:cNvSpPr txBox="1"/>
          <p:nvPr/>
        </p:nvSpPr>
        <p:spPr>
          <a:xfrm>
            <a:off x="145151" y="7657092"/>
            <a:ext cx="5540658" cy="369332"/>
          </a:xfrm>
          <a:prstGeom prst="rect">
            <a:avLst/>
          </a:prstGeom>
          <a:noFill/>
        </p:spPr>
        <p:txBody>
          <a:bodyPr wrap="square" rtlCol="0">
            <a:spAutoFit/>
          </a:bodyPr>
          <a:lstStyle/>
          <a:p>
            <a:r>
              <a:rPr lang="en-US" i="1" dirty="0">
                <a:latin typeface="Century Gothic" panose="020B0502020202020204" pitchFamily="34" charset="0"/>
              </a:rPr>
              <a:t>There </a:t>
            </a:r>
            <a:r>
              <a:rPr lang="en-US" b="1" i="1" dirty="0">
                <a:latin typeface="Century Gothic" panose="020B0502020202020204" pitchFamily="34" charset="0"/>
              </a:rPr>
              <a:t>used to be</a:t>
            </a:r>
            <a:r>
              <a:rPr lang="en-US" i="1" dirty="0">
                <a:latin typeface="Century Gothic" panose="020B0502020202020204" pitchFamily="34" charset="0"/>
              </a:rPr>
              <a:t> a museum. </a:t>
            </a:r>
            <a:endParaRPr lang="en-GB" i="1" dirty="0">
              <a:latin typeface="Century Gothic" panose="020B0502020202020204" pitchFamily="34" charset="0"/>
            </a:endParaRPr>
          </a:p>
        </p:txBody>
      </p:sp>
      <p:sp>
        <p:nvSpPr>
          <p:cNvPr id="84" name="TextBox 83">
            <a:extLst>
              <a:ext uri="{FF2B5EF4-FFF2-40B4-BE49-F238E27FC236}">
                <a16:creationId xmlns:a16="http://schemas.microsoft.com/office/drawing/2014/main" id="{6823262E-B720-45AB-B244-E13A2F58099E}"/>
              </a:ext>
            </a:extLst>
          </p:cNvPr>
          <p:cNvSpPr txBox="1"/>
          <p:nvPr/>
        </p:nvSpPr>
        <p:spPr>
          <a:xfrm>
            <a:off x="93394" y="6616783"/>
            <a:ext cx="5540658" cy="369332"/>
          </a:xfrm>
          <a:prstGeom prst="rect">
            <a:avLst/>
          </a:prstGeom>
          <a:noFill/>
        </p:spPr>
        <p:txBody>
          <a:bodyPr wrap="square" rtlCol="0">
            <a:spAutoFit/>
          </a:bodyPr>
          <a:lstStyle/>
          <a:p>
            <a:r>
              <a:rPr lang="en-US" i="1" dirty="0">
                <a:latin typeface="Century Gothic" panose="020B0502020202020204" pitchFamily="34" charset="0"/>
              </a:rPr>
              <a:t>Berlin</a:t>
            </a:r>
            <a:r>
              <a:rPr lang="en-US" b="1" i="1" dirty="0">
                <a:solidFill>
                  <a:srgbClr val="C00000"/>
                </a:solidFill>
                <a:latin typeface="Century Gothic" panose="020B0502020202020204" pitchFamily="34" charset="0"/>
              </a:rPr>
              <a:t> </a:t>
            </a:r>
            <a:r>
              <a:rPr lang="en-US" b="1" i="1" dirty="0">
                <a:latin typeface="Century Gothic" panose="020B0502020202020204" pitchFamily="34" charset="0"/>
              </a:rPr>
              <a:t>used to have </a:t>
            </a:r>
            <a:r>
              <a:rPr lang="en-US" i="1" dirty="0">
                <a:latin typeface="Century Gothic" panose="020B0502020202020204" pitchFamily="34" charset="0"/>
              </a:rPr>
              <a:t>a market square. </a:t>
            </a:r>
            <a:endParaRPr lang="en-GB" i="1" dirty="0">
              <a:latin typeface="Century Gothic" panose="020B0502020202020204" pitchFamily="34" charset="0"/>
            </a:endParaRPr>
          </a:p>
        </p:txBody>
      </p:sp>
      <p:sp>
        <p:nvSpPr>
          <p:cNvPr id="85" name="Rectangle: Rounded Corners 1">
            <a:extLst>
              <a:ext uri="{FF2B5EF4-FFF2-40B4-BE49-F238E27FC236}">
                <a16:creationId xmlns:a16="http://schemas.microsoft.com/office/drawing/2014/main" id="{74833520-BD03-4F84-A55D-8F0FF8E3A327}"/>
              </a:ext>
            </a:extLst>
          </p:cNvPr>
          <p:cNvSpPr/>
          <p:nvPr/>
        </p:nvSpPr>
        <p:spPr>
          <a:xfrm>
            <a:off x="93394" y="6182903"/>
            <a:ext cx="442305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Früher</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hatte</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Berlin</a:t>
            </a: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einen</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800" i="0" u="none" strike="noStrike" kern="1200" cap="none" spc="0" normalizeH="0" baseline="0" noProof="0" dirty="0" err="1">
                <a:ln>
                  <a:noFill/>
                </a:ln>
                <a:solidFill>
                  <a:schemeClr val="tx1"/>
                </a:solidFill>
                <a:effectLst/>
                <a:uLnTx/>
                <a:uFillTx/>
                <a:latin typeface="Century Gothic" panose="020F0302020204030204"/>
                <a:ea typeface="+mn-ea"/>
                <a:cs typeface="+mn-cs"/>
              </a:rPr>
              <a:t>Marktplatz</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87" name="Rectangle: Rounded Corners 1">
            <a:extLst>
              <a:ext uri="{FF2B5EF4-FFF2-40B4-BE49-F238E27FC236}">
                <a16:creationId xmlns:a16="http://schemas.microsoft.com/office/drawing/2014/main" id="{F404B9B8-4078-40A3-9AB4-95E45FC63F5E}"/>
              </a:ext>
            </a:extLst>
          </p:cNvPr>
          <p:cNvSpPr/>
          <p:nvPr/>
        </p:nvSpPr>
        <p:spPr>
          <a:xfrm>
            <a:off x="93394" y="8242776"/>
            <a:ext cx="3818576"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latin typeface="Century Gothic" panose="020F0302020204030204"/>
              </a:rPr>
              <a:t>Das Museum </a:t>
            </a:r>
            <a:r>
              <a:rPr lang="en-GB" b="1" dirty="0">
                <a:solidFill>
                  <a:schemeClr val="tx1"/>
                </a:solidFill>
                <a:latin typeface="Century Gothic" panose="020F0302020204030204"/>
              </a:rPr>
              <a:t>war </a:t>
            </a:r>
            <a:r>
              <a:rPr lang="en-GB" b="1" dirty="0" err="1">
                <a:solidFill>
                  <a:schemeClr val="tx1"/>
                </a:solidFill>
                <a:latin typeface="Century Gothic" panose="020F0302020204030204"/>
              </a:rPr>
              <a:t>früher</a:t>
            </a:r>
            <a:r>
              <a:rPr lang="en-GB" b="1" dirty="0">
                <a:solidFill>
                  <a:schemeClr val="tx1"/>
                </a:solidFill>
                <a:latin typeface="Century Gothic" panose="020F0302020204030204"/>
              </a:rPr>
              <a:t> </a:t>
            </a:r>
            <a:r>
              <a:rPr lang="en-GB" dirty="0" err="1">
                <a:solidFill>
                  <a:schemeClr val="tx1"/>
                </a:solidFill>
                <a:latin typeface="Century Gothic" panose="020F0302020204030204"/>
              </a:rPr>
              <a:t>groß</a:t>
            </a:r>
            <a:r>
              <a:rPr lang="en-GB" dirty="0">
                <a:solidFill>
                  <a:schemeClr val="tx1"/>
                </a:solidFill>
                <a:latin typeface="Century Gothic" panose="020F0302020204030204"/>
              </a:rPr>
              <a:t>.</a:t>
            </a:r>
            <a:endPar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265AB792-2860-445A-B7DD-5520013DBA8D}"/>
              </a:ext>
            </a:extLst>
          </p:cNvPr>
          <p:cNvSpPr txBox="1"/>
          <p:nvPr/>
        </p:nvSpPr>
        <p:spPr>
          <a:xfrm>
            <a:off x="137971" y="8665227"/>
            <a:ext cx="5540658" cy="369332"/>
          </a:xfrm>
          <a:prstGeom prst="rect">
            <a:avLst/>
          </a:prstGeom>
          <a:noFill/>
        </p:spPr>
        <p:txBody>
          <a:bodyPr wrap="square" rtlCol="0">
            <a:spAutoFit/>
          </a:bodyPr>
          <a:lstStyle/>
          <a:p>
            <a:r>
              <a:rPr lang="en-US" i="1" dirty="0">
                <a:latin typeface="Century Gothic" panose="020B0502020202020204" pitchFamily="34" charset="0"/>
              </a:rPr>
              <a:t>The museum </a:t>
            </a:r>
            <a:r>
              <a:rPr lang="en-US" b="1" i="1" dirty="0">
                <a:latin typeface="Century Gothic" panose="020B0502020202020204" pitchFamily="34" charset="0"/>
              </a:rPr>
              <a:t>used to be </a:t>
            </a:r>
            <a:r>
              <a:rPr lang="en-US" i="1" dirty="0">
                <a:latin typeface="Century Gothic" panose="020B0502020202020204" pitchFamily="34" charset="0"/>
              </a:rPr>
              <a:t>big. </a:t>
            </a:r>
            <a:endParaRPr lang="en-GB" i="1" dirty="0">
              <a:latin typeface="Century Gothic" panose="020B0502020202020204" pitchFamily="34" charset="0"/>
            </a:endParaRPr>
          </a:p>
        </p:txBody>
      </p:sp>
      <p:pic>
        <p:nvPicPr>
          <p:cNvPr id="1028" name="Picture 4" descr="Berlin, Skyline, Urban, Tv Tower, Brandenburger Tor">
            <a:extLst>
              <a:ext uri="{FF2B5EF4-FFF2-40B4-BE49-F238E27FC236}">
                <a16:creationId xmlns:a16="http://schemas.microsoft.com/office/drawing/2014/main" id="{92309B87-CF11-47D3-972C-FE713B0825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25" y="3739669"/>
            <a:ext cx="29464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seum, Granite, Columns, Trajan Pro, Vector, Basic">
            <a:extLst>
              <a:ext uri="{FF2B5EF4-FFF2-40B4-BE49-F238E27FC236}">
                <a16:creationId xmlns:a16="http://schemas.microsoft.com/office/drawing/2014/main" id="{9ED1CD18-41C8-44B3-8ECB-7E9B4DB92F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6014" y="6606750"/>
            <a:ext cx="2161376" cy="1499455"/>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Rounded Corners 1">
            <a:extLst>
              <a:ext uri="{FF2B5EF4-FFF2-40B4-BE49-F238E27FC236}">
                <a16:creationId xmlns:a16="http://schemas.microsoft.com/office/drawing/2014/main" id="{71FEFFAF-1ED7-4E1E-8ABB-7C986D4497CD}"/>
              </a:ext>
            </a:extLst>
          </p:cNvPr>
          <p:cNvSpPr/>
          <p:nvPr/>
        </p:nvSpPr>
        <p:spPr>
          <a:xfrm>
            <a:off x="93394" y="7233245"/>
            <a:ext cx="3267358"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Es gab </a:t>
            </a:r>
            <a:r>
              <a:rPr lang="en-GB" b="1" dirty="0" err="1">
                <a:solidFill>
                  <a:schemeClr val="tx1"/>
                </a:solidFill>
                <a:latin typeface="Century Gothic" panose="020F0302020204030204"/>
              </a:rPr>
              <a:t>früher</a:t>
            </a:r>
            <a:r>
              <a:rPr lang="en-GB" b="1" dirty="0">
                <a:solidFill>
                  <a:schemeClr val="tx1"/>
                </a:solidFill>
                <a:latin typeface="Century Gothic" panose="020F0302020204030204"/>
              </a:rPr>
              <a:t> </a:t>
            </a:r>
            <a:r>
              <a:rPr kumimoji="0" lang="en-GB"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Museum</a:t>
            </a:r>
            <a:r>
              <a:rPr kumimoji="0" lang="en-GB" sz="18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24" name="Speech Bubble: Rectangle with Corners Rounded 19">
            <a:extLst>
              <a:ext uri="{FF2B5EF4-FFF2-40B4-BE49-F238E27FC236}">
                <a16:creationId xmlns:a16="http://schemas.microsoft.com/office/drawing/2014/main" id="{546C4A3A-642D-4A72-B517-ED4776F5B8E9}"/>
              </a:ext>
            </a:extLst>
          </p:cNvPr>
          <p:cNvSpPr/>
          <p:nvPr/>
        </p:nvSpPr>
        <p:spPr>
          <a:xfrm>
            <a:off x="165899" y="725135"/>
            <a:ext cx="6571920" cy="605007"/>
          </a:xfrm>
          <a:prstGeom prst="wedgeRoundRectCallout">
            <a:avLst>
              <a:gd name="adj1" fmla="val 16424"/>
              <a:gd name="adj2" fmla="val 4926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For </a:t>
            </a:r>
            <a:r>
              <a:rPr lang="en-GB" sz="1600" b="1" dirty="0">
                <a:solidFill>
                  <a:schemeClr val="tx1"/>
                </a:solidFill>
                <a:latin typeface="Century Gothic" panose="020B0502020202020204" pitchFamily="34" charset="0"/>
              </a:rPr>
              <a:t>T2.1 </a:t>
            </a:r>
            <a:r>
              <a:rPr lang="en-GB" sz="1600" b="1" dirty="0" err="1">
                <a:solidFill>
                  <a:schemeClr val="tx1"/>
                </a:solidFill>
                <a:latin typeface="Century Gothic" panose="020B0502020202020204" pitchFamily="34" charset="0"/>
              </a:rPr>
              <a:t>Woche</a:t>
            </a:r>
            <a:r>
              <a:rPr lang="en-GB" sz="1600" b="1" dirty="0">
                <a:solidFill>
                  <a:schemeClr val="tx1"/>
                </a:solidFill>
                <a:latin typeface="Century Gothic" panose="020B0502020202020204" pitchFamily="34" charset="0"/>
              </a:rPr>
              <a:t> 4 </a:t>
            </a:r>
            <a:r>
              <a:rPr lang="en-GB" sz="1600" dirty="0">
                <a:solidFill>
                  <a:schemeClr val="tx1"/>
                </a:solidFill>
                <a:latin typeface="Century Gothic" panose="020B0502020202020204" pitchFamily="34" charset="0"/>
              </a:rPr>
              <a:t>revise:</a:t>
            </a:r>
          </a:p>
        </p:txBody>
      </p:sp>
      <p:pic>
        <p:nvPicPr>
          <p:cNvPr id="5" name="Picture 4" descr="Qr code&#10;&#10;Description automatically generated">
            <a:extLst>
              <a:ext uri="{FF2B5EF4-FFF2-40B4-BE49-F238E27FC236}">
                <a16:creationId xmlns:a16="http://schemas.microsoft.com/office/drawing/2014/main" id="{6F9100AB-D9CD-4076-9B0C-E34C87BA5C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5809" y="742296"/>
            <a:ext cx="584776" cy="584776"/>
          </a:xfrm>
          <a:prstGeom prst="rect">
            <a:avLst/>
          </a:prstGeom>
        </p:spPr>
      </p:pic>
      <p:pic>
        <p:nvPicPr>
          <p:cNvPr id="7" name="Picture 6" descr="Qr code&#10;&#10;Description automatically generated">
            <a:extLst>
              <a:ext uri="{FF2B5EF4-FFF2-40B4-BE49-F238E27FC236}">
                <a16:creationId xmlns:a16="http://schemas.microsoft.com/office/drawing/2014/main" id="{065E4D28-E573-4F93-960F-F94D6E19EA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5016" y="721989"/>
            <a:ext cx="584776" cy="584776"/>
          </a:xfrm>
          <a:prstGeom prst="rect">
            <a:avLst/>
          </a:prstGeom>
        </p:spPr>
      </p:pic>
      <p:pic>
        <p:nvPicPr>
          <p:cNvPr id="10" name="Picture 9" descr="Qr code&#10;&#10;Description automatically generated">
            <a:extLst>
              <a:ext uri="{FF2B5EF4-FFF2-40B4-BE49-F238E27FC236}">
                <a16:creationId xmlns:a16="http://schemas.microsoft.com/office/drawing/2014/main" id="{17EBF5F3-CC47-455C-9B77-2A4E813D82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4224" y="730957"/>
            <a:ext cx="584776" cy="584776"/>
          </a:xfrm>
          <a:prstGeom prst="rect">
            <a:avLst/>
          </a:prstGeom>
        </p:spPr>
      </p:pic>
    </p:spTree>
    <p:extLst>
      <p:ext uri="{BB962C8B-B14F-4D97-AF65-F5344CB8AC3E}">
        <p14:creationId xmlns:p14="http://schemas.microsoft.com/office/powerpoint/2010/main" val="693049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39</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8294" y="217304"/>
            <a:ext cx="622551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33594" y="161730"/>
            <a:ext cx="6064788"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Comparing places and people now and then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860522" y="86912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4184669705"/>
              </p:ext>
            </p:extLst>
          </p:nvPr>
        </p:nvGraphicFramePr>
        <p:xfrm>
          <a:off x="1347264" y="1511730"/>
          <a:ext cx="4837653" cy="4468534"/>
        </p:xfrm>
        <a:graphic>
          <a:graphicData uri="http://schemas.openxmlformats.org/drawingml/2006/table">
            <a:tbl>
              <a:tblPr lastRow="1">
                <a:tableStyleId>{5940675A-B579-460E-94D1-54222C63F5DA}</a:tableStyleId>
              </a:tblPr>
              <a:tblGrid>
                <a:gridCol w="1633147">
                  <a:extLst>
                    <a:ext uri="{9D8B030D-6E8A-4147-A177-3AD203B41FA5}">
                      <a16:colId xmlns:a16="http://schemas.microsoft.com/office/drawing/2014/main" val="2576834893"/>
                    </a:ext>
                  </a:extLst>
                </a:gridCol>
                <a:gridCol w="3204506">
                  <a:extLst>
                    <a:ext uri="{9D8B030D-6E8A-4147-A177-3AD203B41FA5}">
                      <a16:colId xmlns:a16="http://schemas.microsoft.com/office/drawing/2014/main" val="3222018720"/>
                    </a:ext>
                  </a:extLst>
                </a:gridCol>
              </a:tblGrid>
              <a:tr h="188388">
                <a:tc>
                  <a:txBody>
                    <a:bodyPr/>
                    <a:lstStyle/>
                    <a:p>
                      <a:pPr algn="l" fontAlgn="b"/>
                      <a:r>
                        <a:rPr lang="en-US" sz="1600" b="0" i="0" u="none" strike="noStrike" dirty="0">
                          <a:solidFill>
                            <a:srgbClr val="000000"/>
                          </a:solidFill>
                          <a:effectLst/>
                          <a:latin typeface="Century Gothic" panose="020B0502020202020204" pitchFamily="34" charset="0"/>
                        </a:rPr>
                        <a:t>es</a:t>
                      </a:r>
                      <a:r>
                        <a:rPr lang="en-GB" sz="1600" b="0" i="0" u="none" strike="noStrike" dirty="0">
                          <a:solidFill>
                            <a:srgbClr val="000000"/>
                          </a:solidFill>
                          <a:effectLst/>
                          <a:latin typeface="Century Gothic" panose="020B0502020202020204" pitchFamily="34" charset="0"/>
                        </a:rPr>
                        <a:t> gab</a:t>
                      </a: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there was, there were</a:t>
                      </a:r>
                    </a:p>
                  </a:txBody>
                  <a:tcPr marL="0" marR="0" marT="0" marB="0" anchor="ctr"/>
                </a:tc>
                <a:extLst>
                  <a:ext uri="{0D108BD9-81ED-4DB2-BD59-A6C34878D82A}">
                    <a16:rowId xmlns:a16="http://schemas.microsoft.com/office/drawing/2014/main" val="1635176696"/>
                  </a:ext>
                </a:extLst>
              </a:tr>
              <a:tr h="329173">
                <a:tc>
                  <a:txBody>
                    <a:bodyPr/>
                    <a:lstStyle/>
                    <a:p>
                      <a:pPr algn="l" fontAlgn="b"/>
                      <a:r>
                        <a:rPr lang="en-GB" sz="1600" b="0" i="0" u="none" strike="noStrike" dirty="0" err="1">
                          <a:solidFill>
                            <a:srgbClr val="000000"/>
                          </a:solidFill>
                          <a:effectLst/>
                          <a:latin typeface="Century Gothic" panose="020B0502020202020204" pitchFamily="34" charset="0"/>
                        </a:rPr>
                        <a:t>hatte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had</a:t>
                      </a:r>
                    </a:p>
                  </a:txBody>
                  <a:tcPr marL="90000" marR="90000" marT="46800" marB="46800" anchor="ctr"/>
                </a:tc>
                <a:extLst>
                  <a:ext uri="{0D108BD9-81ED-4DB2-BD59-A6C34878D82A}">
                    <a16:rowId xmlns:a16="http://schemas.microsoft.com/office/drawing/2014/main" val="3669922584"/>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war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was</a:t>
                      </a:r>
                    </a:p>
                  </a:txBody>
                  <a:tcPr marL="90000" marR="90000" marT="46800" marB="46800" anchor="ctr"/>
                </a:tc>
                <a:extLst>
                  <a:ext uri="{0D108BD9-81ED-4DB2-BD59-A6C34878D82A}">
                    <a16:rowId xmlns:a16="http://schemas.microsoft.com/office/drawing/2014/main" val="919986142"/>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heiß</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hot</a:t>
                      </a:r>
                    </a:p>
                  </a:txBody>
                  <a:tcPr marL="0" marR="0" marT="0" marB="0" anchor="ctr"/>
                </a:tc>
                <a:extLst>
                  <a:ext uri="{0D108BD9-81ED-4DB2-BD59-A6C34878D82A}">
                    <a16:rowId xmlns:a16="http://schemas.microsoft.com/office/drawing/2014/main" val="92066761"/>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kalt</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cold</a:t>
                      </a:r>
                    </a:p>
                  </a:txBody>
                  <a:tcPr marL="0" marR="0" marT="0" marB="0" anchor="ctr"/>
                </a:tc>
                <a:extLst>
                  <a:ext uri="{0D108BD9-81ED-4DB2-BD59-A6C34878D82A}">
                    <a16:rowId xmlns:a16="http://schemas.microsoft.com/office/drawing/2014/main" val="2830559210"/>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nah</a:t>
                      </a: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near(by), close</a:t>
                      </a:r>
                    </a:p>
                  </a:txBody>
                  <a:tcPr marL="0" marR="0" marT="0" marB="0" anchor="ctr"/>
                </a:tc>
                <a:extLst>
                  <a:ext uri="{0D108BD9-81ED-4DB2-BD59-A6C34878D82A}">
                    <a16:rowId xmlns:a16="http://schemas.microsoft.com/office/drawing/2014/main" val="783019935"/>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tief</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deep</a:t>
                      </a:r>
                    </a:p>
                  </a:txBody>
                  <a:tcPr marL="0" marR="0" marT="0" marB="0" anchor="ctr"/>
                </a:tc>
                <a:extLst>
                  <a:ext uri="{0D108BD9-81ED-4DB2-BD59-A6C34878D82A}">
                    <a16:rowId xmlns:a16="http://schemas.microsoft.com/office/drawing/2014/main" val="629475840"/>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voll</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full</a:t>
                      </a:r>
                    </a:p>
                  </a:txBody>
                  <a:tcPr marL="0" marR="0" marT="0" marB="0" anchor="ctr"/>
                </a:tc>
                <a:extLst>
                  <a:ext uri="{0D108BD9-81ED-4DB2-BD59-A6C34878D82A}">
                    <a16:rowId xmlns:a16="http://schemas.microsoft.com/office/drawing/2014/main" val="1085801661"/>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wenig</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few</a:t>
                      </a:r>
                    </a:p>
                  </a:txBody>
                  <a:tcPr marL="0" marR="0" marT="0" marB="0" anchor="ctr"/>
                </a:tc>
                <a:extLst>
                  <a:ext uri="{0D108BD9-81ED-4DB2-BD59-A6C34878D82A}">
                    <a16:rowId xmlns:a16="http://schemas.microsoft.com/office/drawing/2014/main" val="3892999162"/>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damals</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back then</a:t>
                      </a:r>
                    </a:p>
                  </a:txBody>
                  <a:tcPr marL="0" marR="0" marT="0" marB="0" anchor="ctr"/>
                </a:tc>
                <a:extLst>
                  <a:ext uri="{0D108BD9-81ED-4DB2-BD59-A6C34878D82A}">
                    <a16:rowId xmlns:a16="http://schemas.microsoft.com/office/drawing/2014/main" val="3376436627"/>
                  </a:ext>
                </a:extLst>
              </a:tr>
              <a:tr h="329173">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früher</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in former times</a:t>
                      </a:r>
                    </a:p>
                  </a:txBody>
                  <a:tcPr marL="0" marR="0" marT="0" marB="0" anchor="ctr"/>
                </a:tc>
                <a:extLst>
                  <a:ext uri="{0D108BD9-81ED-4DB2-BD59-A6C34878D82A}">
                    <a16:rowId xmlns:a16="http://schemas.microsoft.com/office/drawing/2014/main" val="2177881790"/>
                  </a:ext>
                </a:extLst>
              </a:tr>
              <a:tr h="411415">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links</a:t>
                      </a: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on/to the left</a:t>
                      </a:r>
                    </a:p>
                  </a:txBody>
                  <a:tcPr marL="0" marR="0" marT="0" marB="0" anchor="ctr"/>
                </a:tc>
                <a:extLst>
                  <a:ext uri="{0D108BD9-81ED-4DB2-BD59-A6C34878D82A}">
                    <a16:rowId xmlns:a16="http://schemas.microsoft.com/office/drawing/2014/main" val="3313828563"/>
                  </a:ext>
                </a:extLst>
              </a:tr>
              <a:tr h="411415">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a:t>
                      </a:r>
                      <a:r>
                        <a:rPr lang="en-GB" sz="1600" b="0" i="0" u="none" strike="noStrike" kern="1200" dirty="0" err="1">
                          <a:solidFill>
                            <a:srgbClr val="000000"/>
                          </a:solidFill>
                          <a:effectLst/>
                          <a:latin typeface="Century Gothic" panose="020B0502020202020204" pitchFamily="34" charset="0"/>
                          <a:ea typeface="+mn-ea"/>
                          <a:cs typeface="+mn-cs"/>
                        </a:rPr>
                        <a:t>rechts</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tc>
                <a:tc>
                  <a:txBody>
                    <a:bodyPr/>
                    <a:lstStyle/>
                    <a:p>
                      <a:pPr marL="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 on/to the right</a:t>
                      </a:r>
                    </a:p>
                  </a:txBody>
                  <a:tcPr marL="0" marR="0" marT="0" marB="0" anchor="ctr"/>
                </a:tc>
                <a:extLst>
                  <a:ext uri="{0D108BD9-81ED-4DB2-BD59-A6C34878D82A}">
                    <a16:rowId xmlns:a16="http://schemas.microsoft.com/office/drawing/2014/main" val="689846112"/>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3779381" y="6311014"/>
            <a:ext cx="1565528" cy="110308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8.1.2.7 &amp; 8.1.1.7.</a:t>
            </a:r>
          </a:p>
        </p:txBody>
      </p:sp>
      <p:sp>
        <p:nvSpPr>
          <p:cNvPr id="5" name="TextBox 4">
            <a:extLst>
              <a:ext uri="{FF2B5EF4-FFF2-40B4-BE49-F238E27FC236}">
                <a16:creationId xmlns:a16="http://schemas.microsoft.com/office/drawing/2014/main" id="{B0006186-F3AB-44D2-8257-EFB6E796FB42}"/>
              </a:ext>
            </a:extLst>
          </p:cNvPr>
          <p:cNvSpPr txBox="1"/>
          <p:nvPr/>
        </p:nvSpPr>
        <p:spPr>
          <a:xfrm>
            <a:off x="312440" y="1497357"/>
            <a:ext cx="104982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 (imp)</a:t>
            </a:r>
            <a:endParaRPr lang="en-GB" sz="1600" i="1" dirty="0">
              <a:latin typeface="Century Gothic" panose="020B0502020202020204" pitchFamily="34" charset="0"/>
            </a:endParaRPr>
          </a:p>
        </p:txBody>
      </p:sp>
      <p:sp>
        <p:nvSpPr>
          <p:cNvPr id="36" name="TextBox 35">
            <a:extLst>
              <a:ext uri="{FF2B5EF4-FFF2-40B4-BE49-F238E27FC236}">
                <a16:creationId xmlns:a16="http://schemas.microsoft.com/office/drawing/2014/main" id="{B63185F6-0137-47FE-A3BB-713997B15A04}"/>
              </a:ext>
            </a:extLst>
          </p:cNvPr>
          <p:cNvSpPr txBox="1"/>
          <p:nvPr/>
        </p:nvSpPr>
        <p:spPr>
          <a:xfrm>
            <a:off x="685855" y="2911532"/>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685855" y="3235554"/>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697998" y="3537542"/>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29" name="TextBox 28">
            <a:extLst>
              <a:ext uri="{FF2B5EF4-FFF2-40B4-BE49-F238E27FC236}">
                <a16:creationId xmlns:a16="http://schemas.microsoft.com/office/drawing/2014/main" id="{FE58DA6B-C606-47F6-9A70-19242120AC51}"/>
              </a:ext>
            </a:extLst>
          </p:cNvPr>
          <p:cNvSpPr txBox="1"/>
          <p:nvPr/>
        </p:nvSpPr>
        <p:spPr>
          <a:xfrm>
            <a:off x="313297" y="1878282"/>
            <a:ext cx="104982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 (imp)</a:t>
            </a:r>
            <a:endParaRPr lang="en-GB" sz="1600" i="1" dirty="0">
              <a:latin typeface="Century Gothic" panose="020B0502020202020204" pitchFamily="34" charset="0"/>
            </a:endParaRPr>
          </a:p>
        </p:txBody>
      </p:sp>
      <p:sp>
        <p:nvSpPr>
          <p:cNvPr id="39" name="TextBox 38">
            <a:extLst>
              <a:ext uri="{FF2B5EF4-FFF2-40B4-BE49-F238E27FC236}">
                <a16:creationId xmlns:a16="http://schemas.microsoft.com/office/drawing/2014/main" id="{62C99454-069C-43C1-8227-55EDD76D7ED1}"/>
              </a:ext>
            </a:extLst>
          </p:cNvPr>
          <p:cNvSpPr txBox="1"/>
          <p:nvPr/>
        </p:nvSpPr>
        <p:spPr>
          <a:xfrm>
            <a:off x="304941" y="2202794"/>
            <a:ext cx="104982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 (imp)</a:t>
            </a:r>
            <a:endParaRPr lang="en-GB" sz="1600" i="1" dirty="0">
              <a:latin typeface="Century Gothic" panose="020B0502020202020204" pitchFamily="34" charset="0"/>
            </a:endParaRPr>
          </a:p>
        </p:txBody>
      </p:sp>
      <p:sp>
        <p:nvSpPr>
          <p:cNvPr id="41" name="TextBox 40">
            <a:extLst>
              <a:ext uri="{FF2B5EF4-FFF2-40B4-BE49-F238E27FC236}">
                <a16:creationId xmlns:a16="http://schemas.microsoft.com/office/drawing/2014/main" id="{C66A04F3-1BD5-4987-99B1-6D84A00AA660}"/>
              </a:ext>
            </a:extLst>
          </p:cNvPr>
          <p:cNvSpPr txBox="1"/>
          <p:nvPr/>
        </p:nvSpPr>
        <p:spPr>
          <a:xfrm>
            <a:off x="685855" y="2609544"/>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2" name="TextBox 41">
            <a:extLst>
              <a:ext uri="{FF2B5EF4-FFF2-40B4-BE49-F238E27FC236}">
                <a16:creationId xmlns:a16="http://schemas.microsoft.com/office/drawing/2014/main" id="{491B2255-973B-4CF6-B0AF-72E34E8AD183}"/>
              </a:ext>
            </a:extLst>
          </p:cNvPr>
          <p:cNvSpPr txBox="1"/>
          <p:nvPr/>
        </p:nvSpPr>
        <p:spPr>
          <a:xfrm>
            <a:off x="702204" y="3885448"/>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7" name="TextBox 46">
            <a:extLst>
              <a:ext uri="{FF2B5EF4-FFF2-40B4-BE49-F238E27FC236}">
                <a16:creationId xmlns:a16="http://schemas.microsoft.com/office/drawing/2014/main" id="{7B744FEC-3AED-495D-8D1E-BEE8C10B964A}"/>
              </a:ext>
            </a:extLst>
          </p:cNvPr>
          <p:cNvSpPr txBox="1"/>
          <p:nvPr/>
        </p:nvSpPr>
        <p:spPr>
          <a:xfrm>
            <a:off x="685855" y="4189343"/>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50" name="TextBox 49">
            <a:extLst>
              <a:ext uri="{FF2B5EF4-FFF2-40B4-BE49-F238E27FC236}">
                <a16:creationId xmlns:a16="http://schemas.microsoft.com/office/drawing/2014/main" id="{FE2F4827-FCC1-4647-894C-139C9D8B68DF}"/>
              </a:ext>
            </a:extLst>
          </p:cNvPr>
          <p:cNvSpPr txBox="1"/>
          <p:nvPr/>
        </p:nvSpPr>
        <p:spPr>
          <a:xfrm>
            <a:off x="685854" y="4542529"/>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31C1D30E-5B88-40AC-B688-BD8793B4AD3B}"/>
              </a:ext>
            </a:extLst>
          </p:cNvPr>
          <p:cNvSpPr txBox="1"/>
          <p:nvPr/>
        </p:nvSpPr>
        <p:spPr>
          <a:xfrm>
            <a:off x="697996" y="4900044"/>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DCAAC63-6710-48FE-BE90-FF162482F87D}"/>
              </a:ext>
            </a:extLst>
          </p:cNvPr>
          <p:cNvSpPr txBox="1"/>
          <p:nvPr/>
        </p:nvSpPr>
        <p:spPr>
          <a:xfrm>
            <a:off x="685852" y="5235495"/>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D4746A25-83FD-4498-B255-31FF398DAFEF}"/>
              </a:ext>
            </a:extLst>
          </p:cNvPr>
          <p:cNvSpPr txBox="1"/>
          <p:nvPr/>
        </p:nvSpPr>
        <p:spPr>
          <a:xfrm>
            <a:off x="685852" y="5649156"/>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pic>
        <p:nvPicPr>
          <p:cNvPr id="10" name="Picture 4" descr="Old, House, New, Home, Architecture, Building">
            <a:extLst>
              <a:ext uri="{FF2B5EF4-FFF2-40B4-BE49-F238E27FC236}">
                <a16:creationId xmlns:a16="http://schemas.microsoft.com/office/drawing/2014/main" id="{7EA553DB-E05F-43C9-86D0-3154F309E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94" y="6842641"/>
            <a:ext cx="5568947" cy="2654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r code&#10;&#10;Description automatically generated">
            <a:extLst>
              <a:ext uri="{FF2B5EF4-FFF2-40B4-BE49-F238E27FC236}">
                <a16:creationId xmlns:a16="http://schemas.microsoft.com/office/drawing/2014/main" id="{B73F019A-3835-4ED1-9FE8-35CEBF235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3094" y="6511891"/>
            <a:ext cx="1098550" cy="1098550"/>
          </a:xfrm>
          <a:prstGeom prst="rect">
            <a:avLst/>
          </a:prstGeom>
        </p:spPr>
      </p:pic>
    </p:spTree>
    <p:extLst>
      <p:ext uri="{BB962C8B-B14F-4D97-AF65-F5344CB8AC3E}">
        <p14:creationId xmlns:p14="http://schemas.microsoft.com/office/powerpoint/2010/main" val="197386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40</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4" name="TextBox 23">
            <a:extLst>
              <a:ext uri="{FF2B5EF4-FFF2-40B4-BE49-F238E27FC236}">
                <a16:creationId xmlns:a16="http://schemas.microsoft.com/office/drawing/2014/main" id="{FDAA1521-4E61-4AB1-9163-0EA7016A6FD1}"/>
              </a:ext>
            </a:extLst>
          </p:cNvPr>
          <p:cNvSpPr txBox="1"/>
          <p:nvPr/>
        </p:nvSpPr>
        <p:spPr>
          <a:xfrm>
            <a:off x="95697" y="592262"/>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Comparative adjectives</a:t>
            </a:r>
          </a:p>
        </p:txBody>
      </p:sp>
      <p:sp>
        <p:nvSpPr>
          <p:cNvPr id="25" name="Speech Bubble: Rectangle with Corners Rounded 19">
            <a:extLst>
              <a:ext uri="{FF2B5EF4-FFF2-40B4-BE49-F238E27FC236}">
                <a16:creationId xmlns:a16="http://schemas.microsoft.com/office/drawing/2014/main" id="{ED4369AE-96A7-485F-855A-8B9237EC6932}"/>
              </a:ext>
            </a:extLst>
          </p:cNvPr>
          <p:cNvSpPr/>
          <p:nvPr/>
        </p:nvSpPr>
        <p:spPr>
          <a:xfrm>
            <a:off x="132629" y="1597811"/>
            <a:ext cx="214802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Das Auto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billig</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26" name="Speech Bubble: Rectangle with Corners Rounded 19">
            <a:extLst>
              <a:ext uri="{FF2B5EF4-FFF2-40B4-BE49-F238E27FC236}">
                <a16:creationId xmlns:a16="http://schemas.microsoft.com/office/drawing/2014/main" id="{50BBFA53-E2BE-468B-B79E-E4DCEEF31FA9}"/>
              </a:ext>
            </a:extLst>
          </p:cNvPr>
          <p:cNvSpPr/>
          <p:nvPr/>
        </p:nvSpPr>
        <p:spPr>
          <a:xfrm>
            <a:off x="2381377" y="1604363"/>
            <a:ext cx="263157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Dieses Auto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billig</a:t>
            </a:r>
            <a:r>
              <a:rPr lang="en-US" sz="1600" b="1" dirty="0" err="1">
                <a:solidFill>
                  <a:schemeClr val="tx1"/>
                </a:solidFill>
                <a:latin typeface="Century Gothic" panose="020B0502020202020204" pitchFamily="34" charset="0"/>
              </a:rPr>
              <a:t>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27" name="Rounded Rectangular Callout 6">
            <a:extLst>
              <a:ext uri="{FF2B5EF4-FFF2-40B4-BE49-F238E27FC236}">
                <a16:creationId xmlns:a16="http://schemas.microsoft.com/office/drawing/2014/main" id="{235FC266-4630-48E3-BBF4-43E9D80C6AA4}"/>
              </a:ext>
            </a:extLst>
          </p:cNvPr>
          <p:cNvSpPr/>
          <p:nvPr/>
        </p:nvSpPr>
        <p:spPr>
          <a:xfrm>
            <a:off x="102787" y="973851"/>
            <a:ext cx="6182297" cy="436586"/>
          </a:xfrm>
          <a:prstGeom prst="wedgeRoundRectCallout">
            <a:avLst>
              <a:gd name="adj1" fmla="val 5935"/>
              <a:gd name="adj2" fmla="val -40116"/>
              <a:gd name="adj3" fmla="val 16667"/>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Add –</a:t>
            </a:r>
            <a:r>
              <a:rPr lang="en-GB" sz="1600" b="1" dirty="0" err="1">
                <a:solidFill>
                  <a:schemeClr val="tx1"/>
                </a:solidFill>
                <a:latin typeface="Century Gothic" panose="020B0502020202020204" pitchFamily="34" charset="0"/>
              </a:rPr>
              <a:t>er</a:t>
            </a:r>
            <a:r>
              <a:rPr lang="en-GB" sz="1600" dirty="0">
                <a:solidFill>
                  <a:schemeClr val="tx1"/>
                </a:solidFill>
                <a:latin typeface="Century Gothic" panose="020B0502020202020204" pitchFamily="34" charset="0"/>
              </a:rPr>
              <a:t> to an adjective or adverb to form the comparative:</a:t>
            </a:r>
          </a:p>
        </p:txBody>
      </p:sp>
      <p:sp>
        <p:nvSpPr>
          <p:cNvPr id="28" name="TextBox 27">
            <a:extLst>
              <a:ext uri="{FF2B5EF4-FFF2-40B4-BE49-F238E27FC236}">
                <a16:creationId xmlns:a16="http://schemas.microsoft.com/office/drawing/2014/main" id="{A8DBF917-BD2A-4EF8-B799-4D33DC4ECC37}"/>
              </a:ext>
            </a:extLst>
          </p:cNvPr>
          <p:cNvSpPr txBox="1"/>
          <p:nvPr/>
        </p:nvSpPr>
        <p:spPr>
          <a:xfrm>
            <a:off x="73075" y="2054688"/>
            <a:ext cx="21338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The car is cheap.</a:t>
            </a:r>
          </a:p>
        </p:txBody>
      </p:sp>
      <p:sp>
        <p:nvSpPr>
          <p:cNvPr id="29" name="TextBox 28">
            <a:extLst>
              <a:ext uri="{FF2B5EF4-FFF2-40B4-BE49-F238E27FC236}">
                <a16:creationId xmlns:a16="http://schemas.microsoft.com/office/drawing/2014/main" id="{99344160-AB10-4B98-A453-CC4633891E5A}"/>
              </a:ext>
            </a:extLst>
          </p:cNvPr>
          <p:cNvSpPr txBox="1"/>
          <p:nvPr/>
        </p:nvSpPr>
        <p:spPr>
          <a:xfrm>
            <a:off x="2414963" y="2041959"/>
            <a:ext cx="21338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 car is cheap</a:t>
            </a:r>
            <a:r>
              <a:rPr kumimoji="0" lang="en-GB" sz="1600" b="1" i="1" u="none" strike="noStrike" kern="1200" cap="none" spc="0" normalizeH="0" baseline="0" noProof="0" dirty="0">
                <a:ln>
                  <a:noFill/>
                </a:ln>
                <a:effectLst/>
                <a:uLnTx/>
                <a:uFillTx/>
                <a:latin typeface="Century Gothic" panose="020F0302020204030204"/>
                <a:ea typeface="+mn-ea"/>
                <a:cs typeface="+mn-cs"/>
              </a:rPr>
              <a:t>er</a:t>
            </a:r>
            <a:r>
              <a:rPr kumimoji="0" lang="en-GB" sz="1600" b="0" i="1" u="none" strike="noStrike" kern="1200" cap="none" spc="0" normalizeH="0" baseline="0" noProof="0" dirty="0">
                <a:ln>
                  <a:noFill/>
                </a:ln>
                <a:effectLst/>
                <a:uLnTx/>
                <a:uFillTx/>
                <a:latin typeface="Century Gothic" panose="020F0302020204030204"/>
                <a:ea typeface="+mn-ea"/>
                <a:cs typeface="+mn-cs"/>
              </a:rPr>
              <a:t>.</a:t>
            </a:r>
          </a:p>
        </p:txBody>
      </p:sp>
      <p:sp>
        <p:nvSpPr>
          <p:cNvPr id="30" name="Speech Bubble: Rectangle with Corners Rounded 19">
            <a:extLst>
              <a:ext uri="{FF2B5EF4-FFF2-40B4-BE49-F238E27FC236}">
                <a16:creationId xmlns:a16="http://schemas.microsoft.com/office/drawing/2014/main" id="{8C0A3EED-7A7E-4C40-B4E9-40FAAC84D1EB}"/>
              </a:ext>
            </a:extLst>
          </p:cNvPr>
          <p:cNvSpPr/>
          <p:nvPr/>
        </p:nvSpPr>
        <p:spPr>
          <a:xfrm>
            <a:off x="132629" y="2461777"/>
            <a:ext cx="214802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Das Haus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teuer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31" name="Speech Bubble: Rectangle with Corners Rounded 19">
            <a:extLst>
              <a:ext uri="{FF2B5EF4-FFF2-40B4-BE49-F238E27FC236}">
                <a16:creationId xmlns:a16="http://schemas.microsoft.com/office/drawing/2014/main" id="{6E088A59-BBBE-4487-ACB6-8D152094B332}"/>
              </a:ext>
            </a:extLst>
          </p:cNvPr>
          <p:cNvSpPr/>
          <p:nvPr/>
        </p:nvSpPr>
        <p:spPr>
          <a:xfrm>
            <a:off x="2380667" y="2440416"/>
            <a:ext cx="2631579" cy="369333"/>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Dieses Haus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teur</a:t>
            </a:r>
            <a:r>
              <a:rPr lang="en-US" sz="1600" b="1" dirty="0" err="1">
                <a:solidFill>
                  <a:schemeClr val="tx1"/>
                </a:solidFill>
                <a:latin typeface="Century Gothic" panose="020B0502020202020204" pitchFamily="34" charset="0"/>
              </a:rPr>
              <a:t>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32" name="TextBox 31">
            <a:extLst>
              <a:ext uri="{FF2B5EF4-FFF2-40B4-BE49-F238E27FC236}">
                <a16:creationId xmlns:a16="http://schemas.microsoft.com/office/drawing/2014/main" id="{ED0E31B5-1EF4-4DCE-8600-D8A09139AB34}"/>
              </a:ext>
            </a:extLst>
          </p:cNvPr>
          <p:cNvSpPr txBox="1"/>
          <p:nvPr/>
        </p:nvSpPr>
        <p:spPr>
          <a:xfrm>
            <a:off x="73075" y="3006220"/>
            <a:ext cx="25358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The house is expensive.</a:t>
            </a:r>
          </a:p>
        </p:txBody>
      </p:sp>
      <p:sp>
        <p:nvSpPr>
          <p:cNvPr id="33" name="TextBox 32">
            <a:extLst>
              <a:ext uri="{FF2B5EF4-FFF2-40B4-BE49-F238E27FC236}">
                <a16:creationId xmlns:a16="http://schemas.microsoft.com/office/drawing/2014/main" id="{BED49995-18A9-4935-A70F-93AAC53390EA}"/>
              </a:ext>
            </a:extLst>
          </p:cNvPr>
          <p:cNvSpPr txBox="1"/>
          <p:nvPr/>
        </p:nvSpPr>
        <p:spPr>
          <a:xfrm>
            <a:off x="2492944" y="2998350"/>
            <a:ext cx="31877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 house is</a:t>
            </a:r>
            <a:r>
              <a:rPr kumimoji="0" lang="en-GB" sz="1600" b="0" i="1" u="none" strike="noStrike" kern="1200" cap="none" spc="0" normalizeH="0" noProof="0" dirty="0">
                <a:ln>
                  <a:noFill/>
                </a:ln>
                <a:effectLst/>
                <a:uLnTx/>
                <a:uFillTx/>
                <a:latin typeface="Century Gothic" panose="020F0302020204030204"/>
                <a:ea typeface="+mn-ea"/>
                <a:cs typeface="+mn-cs"/>
              </a:rPr>
              <a:t> more</a:t>
            </a:r>
            <a:r>
              <a:rPr kumimoji="0" lang="en-GB" sz="1600" b="0" i="1" u="none" strike="noStrike" kern="1200" cap="none" spc="0" normalizeH="0" baseline="0" noProof="0" dirty="0">
                <a:ln>
                  <a:noFill/>
                </a:ln>
                <a:effectLst/>
                <a:uLnTx/>
                <a:uFillTx/>
                <a:latin typeface="Century Gothic" panose="020F0302020204030204"/>
                <a:ea typeface="+mn-ea"/>
                <a:cs typeface="+mn-cs"/>
              </a:rPr>
              <a:t> expensive.</a:t>
            </a:r>
          </a:p>
        </p:txBody>
      </p:sp>
      <p:sp>
        <p:nvSpPr>
          <p:cNvPr id="4" name="Arrow: Curved Up 3">
            <a:extLst>
              <a:ext uri="{FF2B5EF4-FFF2-40B4-BE49-F238E27FC236}">
                <a16:creationId xmlns:a16="http://schemas.microsoft.com/office/drawing/2014/main" id="{827FAEF2-58C8-46C0-8378-9F572B153B4B}"/>
              </a:ext>
              <a:ext uri="{C183D7F6-B498-43B3-948B-1728B52AA6E4}">
                <adec:decorative xmlns:adec="http://schemas.microsoft.com/office/drawing/2017/decorative" val="1"/>
              </a:ext>
            </a:extLst>
          </p:cNvPr>
          <p:cNvSpPr/>
          <p:nvPr/>
        </p:nvSpPr>
        <p:spPr>
          <a:xfrm rot="13938127">
            <a:off x="4560975" y="2337511"/>
            <a:ext cx="1638131" cy="931143"/>
          </a:xfrm>
          <a:prstGeom prst="curvedUpArrow">
            <a:avLst>
              <a:gd name="adj1" fmla="val 25000"/>
              <a:gd name="adj2" fmla="val 614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Speech Bubble: Rectangle with Corners Rounded 33">
            <a:extLst>
              <a:ext uri="{FF2B5EF4-FFF2-40B4-BE49-F238E27FC236}">
                <a16:creationId xmlns:a16="http://schemas.microsoft.com/office/drawing/2014/main" id="{18596649-990A-42BE-B745-507835A1EF4E}"/>
              </a:ext>
            </a:extLst>
          </p:cNvPr>
          <p:cNvSpPr/>
          <p:nvPr/>
        </p:nvSpPr>
        <p:spPr>
          <a:xfrm>
            <a:off x="2908300" y="3482172"/>
            <a:ext cx="3798999" cy="1496867"/>
          </a:xfrm>
          <a:prstGeom prst="wedgeRoundRectCallout">
            <a:avLst>
              <a:gd name="adj1" fmla="val -12655"/>
              <a:gd name="adj2" fmla="val -40015"/>
              <a:gd name="adj3" fmla="val 16667"/>
            </a:avLst>
          </a:prstGeom>
          <a:solidFill>
            <a:schemeClr val="bg2">
              <a:lumMod val="20000"/>
              <a:lumOff val="8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Spelling differences:</a:t>
            </a:r>
            <a:br>
              <a:rPr lang="en-GB" dirty="0">
                <a:solidFill>
                  <a:schemeClr val="tx1"/>
                </a:solidFill>
                <a:latin typeface="Century Gothic" panose="020B0502020202020204" pitchFamily="34" charset="0"/>
              </a:rPr>
            </a:br>
            <a:r>
              <a:rPr lang="en-GB" dirty="0">
                <a:solidFill>
                  <a:schemeClr val="tx1"/>
                </a:solidFill>
                <a:latin typeface="Century Gothic" panose="020B0502020202020204" pitchFamily="34" charset="0"/>
              </a:rPr>
              <a:t>-e </a:t>
            </a:r>
            <a:r>
              <a:rPr lang="en-GB" dirty="0">
                <a:solidFill>
                  <a:schemeClr val="tx1"/>
                </a:solidFill>
                <a:latin typeface="Century Gothic" panose="020B0502020202020204" pitchFamily="34" charset="0"/>
                <a:sym typeface="Wingdings" panose="05000000000000000000" pitchFamily="2" charset="2"/>
              </a:rPr>
              <a:t> -er – </a:t>
            </a:r>
            <a:r>
              <a:rPr lang="en-GB" dirty="0" err="1">
                <a:solidFill>
                  <a:schemeClr val="tx1"/>
                </a:solidFill>
                <a:latin typeface="Century Gothic" panose="020B0502020202020204" pitchFamily="34" charset="0"/>
                <a:sym typeface="Wingdings" panose="05000000000000000000" pitchFamily="2" charset="2"/>
              </a:rPr>
              <a:t>müde</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müd</a:t>
            </a:r>
            <a:r>
              <a:rPr lang="en-GB" b="1" dirty="0" err="1">
                <a:solidFill>
                  <a:schemeClr val="tx1"/>
                </a:solidFill>
                <a:latin typeface="Century Gothic" panose="020B0502020202020204" pitchFamily="34" charset="0"/>
                <a:sym typeface="Wingdings" panose="05000000000000000000" pitchFamily="2" charset="2"/>
              </a:rPr>
              <a:t>er</a:t>
            </a:r>
            <a:br>
              <a:rPr lang="en-GB" dirty="0">
                <a:solidFill>
                  <a:schemeClr val="tx1"/>
                </a:solidFill>
                <a:latin typeface="Century Gothic" panose="020B0502020202020204" pitchFamily="34" charset="0"/>
                <a:sym typeface="Wingdings" panose="05000000000000000000" pitchFamily="2" charset="2"/>
              </a:rPr>
            </a:br>
            <a:r>
              <a:rPr lang="en-GB" dirty="0">
                <a:solidFill>
                  <a:schemeClr val="tx1"/>
                </a:solidFill>
                <a:latin typeface="Century Gothic" panose="020B0502020202020204" pitchFamily="34" charset="0"/>
                <a:sym typeface="Wingdings" panose="05000000000000000000" pitchFamily="2" charset="2"/>
              </a:rPr>
              <a:t>-el  -</a:t>
            </a:r>
            <a:r>
              <a:rPr lang="en-GB" dirty="0" err="1">
                <a:solidFill>
                  <a:schemeClr val="tx1"/>
                </a:solidFill>
                <a:latin typeface="Century Gothic" panose="020B0502020202020204" pitchFamily="34" charset="0"/>
                <a:sym typeface="Wingdings" panose="05000000000000000000" pitchFamily="2" charset="2"/>
              </a:rPr>
              <a:t>ler</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dunkel</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dunk</a:t>
            </a:r>
            <a:r>
              <a:rPr lang="en-GB" b="1" dirty="0" err="1">
                <a:solidFill>
                  <a:schemeClr val="tx1"/>
                </a:solidFill>
                <a:latin typeface="Century Gothic" panose="020B0502020202020204" pitchFamily="34" charset="0"/>
                <a:sym typeface="Wingdings" panose="05000000000000000000" pitchFamily="2" charset="2"/>
              </a:rPr>
              <a:t>ler</a:t>
            </a:r>
            <a:br>
              <a:rPr lang="en-GB" dirty="0">
                <a:solidFill>
                  <a:schemeClr val="tx1"/>
                </a:solidFill>
                <a:latin typeface="Century Gothic" panose="020B0502020202020204" pitchFamily="34" charset="0"/>
                <a:sym typeface="Wingdings" panose="05000000000000000000" pitchFamily="2" charset="2"/>
              </a:rPr>
            </a:br>
            <a:r>
              <a:rPr lang="en-GB" dirty="0">
                <a:solidFill>
                  <a:schemeClr val="tx1"/>
                </a:solidFill>
                <a:latin typeface="Century Gothic" panose="020B0502020202020204" pitchFamily="34" charset="0"/>
                <a:sym typeface="Wingdings" panose="05000000000000000000" pitchFamily="2" charset="2"/>
              </a:rPr>
              <a:t>-er  -</a:t>
            </a:r>
            <a:r>
              <a:rPr lang="en-GB" dirty="0" err="1">
                <a:solidFill>
                  <a:schemeClr val="tx1"/>
                </a:solidFill>
                <a:latin typeface="Century Gothic" panose="020B0502020202020204" pitchFamily="34" charset="0"/>
                <a:sym typeface="Wingdings" panose="05000000000000000000" pitchFamily="2" charset="2"/>
              </a:rPr>
              <a:t>rer</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teuer</a:t>
            </a:r>
            <a:r>
              <a:rPr lang="en-GB" dirty="0">
                <a:solidFill>
                  <a:schemeClr val="tx1"/>
                </a:solidFill>
                <a:latin typeface="Century Gothic" panose="020B0502020202020204" pitchFamily="34" charset="0"/>
                <a:sym typeface="Wingdings" panose="05000000000000000000" pitchFamily="2" charset="2"/>
              </a:rPr>
              <a:t>  </a:t>
            </a:r>
            <a:r>
              <a:rPr lang="en-GB" dirty="0" err="1">
                <a:solidFill>
                  <a:schemeClr val="tx1"/>
                </a:solidFill>
                <a:latin typeface="Century Gothic" panose="020B0502020202020204" pitchFamily="34" charset="0"/>
                <a:sym typeface="Wingdings" panose="05000000000000000000" pitchFamily="2" charset="2"/>
              </a:rPr>
              <a:t>teu</a:t>
            </a:r>
            <a:r>
              <a:rPr lang="en-GB" b="1" dirty="0" err="1">
                <a:solidFill>
                  <a:schemeClr val="tx1"/>
                </a:solidFill>
                <a:latin typeface="Century Gothic" panose="020B0502020202020204" pitchFamily="34" charset="0"/>
                <a:sym typeface="Wingdings" panose="05000000000000000000" pitchFamily="2" charset="2"/>
              </a:rPr>
              <a:t>rer</a:t>
            </a:r>
            <a:br>
              <a:rPr lang="en-GB" dirty="0">
                <a:solidFill>
                  <a:schemeClr val="tx1"/>
                </a:solidFill>
                <a:latin typeface="Century Gothic" panose="020B0502020202020204" pitchFamily="34" charset="0"/>
                <a:sym typeface="Wingdings" panose="05000000000000000000" pitchFamily="2" charset="2"/>
              </a:rPr>
            </a:br>
            <a:r>
              <a:rPr lang="en-GB" dirty="0">
                <a:solidFill>
                  <a:schemeClr val="tx1"/>
                </a:solidFill>
                <a:latin typeface="Century Gothic" panose="020B0502020202020204" pitchFamily="34" charset="0"/>
                <a:sym typeface="Wingdings" panose="05000000000000000000" pitchFamily="2" charset="2"/>
              </a:rPr>
              <a:t>(if -er preceded by a vowel)</a:t>
            </a:r>
            <a:r>
              <a:rPr lang="en-GB" dirty="0">
                <a:solidFill>
                  <a:schemeClr val="tx1"/>
                </a:solidFill>
                <a:latin typeface="Century Gothic" panose="020B0502020202020204" pitchFamily="34" charset="0"/>
              </a:rPr>
              <a:t>. </a:t>
            </a:r>
          </a:p>
        </p:txBody>
      </p:sp>
      <p:sp>
        <p:nvSpPr>
          <p:cNvPr id="36" name="Rounded Rectangular Callout 6">
            <a:extLst>
              <a:ext uri="{FF2B5EF4-FFF2-40B4-BE49-F238E27FC236}">
                <a16:creationId xmlns:a16="http://schemas.microsoft.com/office/drawing/2014/main" id="{798CE87C-59F9-4976-BD09-13DFD100054D}"/>
              </a:ext>
            </a:extLst>
          </p:cNvPr>
          <p:cNvSpPr/>
          <p:nvPr/>
        </p:nvSpPr>
        <p:spPr>
          <a:xfrm>
            <a:off x="102787" y="5316986"/>
            <a:ext cx="4851314" cy="323693"/>
          </a:xfrm>
          <a:prstGeom prst="wedgeRoundRectCallout">
            <a:avLst>
              <a:gd name="adj1" fmla="val 5935"/>
              <a:gd name="adj2" fmla="val -4011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To compare two things, use </a:t>
            </a:r>
            <a:r>
              <a:rPr lang="en-GB" sz="1600" b="1" dirty="0" err="1">
                <a:solidFill>
                  <a:schemeClr val="tx1"/>
                </a:solidFill>
                <a:latin typeface="Century Gothic" panose="020B0502020202020204" pitchFamily="34" charset="0"/>
              </a:rPr>
              <a:t>als</a:t>
            </a:r>
            <a:r>
              <a:rPr lang="en-GB" sz="1600" dirty="0">
                <a:solidFill>
                  <a:schemeClr val="tx1"/>
                </a:solidFill>
                <a:latin typeface="Century Gothic" panose="020B0502020202020204" pitchFamily="34" charset="0"/>
              </a:rPr>
              <a:t> to mean </a:t>
            </a:r>
            <a:r>
              <a:rPr lang="en-GB" sz="1600" i="1" dirty="0">
                <a:solidFill>
                  <a:schemeClr val="tx1"/>
                </a:solidFill>
                <a:latin typeface="Century Gothic" panose="020B0502020202020204" pitchFamily="34" charset="0"/>
              </a:rPr>
              <a:t>than:</a:t>
            </a:r>
          </a:p>
        </p:txBody>
      </p:sp>
      <p:sp>
        <p:nvSpPr>
          <p:cNvPr id="37" name="Speech Bubble: Rectangle with Corners Rounded 19">
            <a:extLst>
              <a:ext uri="{FF2B5EF4-FFF2-40B4-BE49-F238E27FC236}">
                <a16:creationId xmlns:a16="http://schemas.microsoft.com/office/drawing/2014/main" id="{0586A8AD-4659-4132-A51A-532AA018E375}"/>
              </a:ext>
            </a:extLst>
          </p:cNvPr>
          <p:cNvSpPr/>
          <p:nvPr/>
        </p:nvSpPr>
        <p:spPr>
          <a:xfrm>
            <a:off x="123541" y="5780509"/>
            <a:ext cx="3457525" cy="366906"/>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Die Stadt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sicher</a:t>
            </a:r>
            <a:r>
              <a:rPr lang="en-US" sz="1600" b="1" dirty="0" err="1">
                <a:solidFill>
                  <a:schemeClr val="tx1"/>
                </a:solidFill>
                <a:latin typeface="Century Gothic" panose="020B0502020202020204" pitchFamily="34" charset="0"/>
              </a:rPr>
              <a:t>er</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als</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damals</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sp>
        <p:nvSpPr>
          <p:cNvPr id="38" name="TextBox 37">
            <a:extLst>
              <a:ext uri="{FF2B5EF4-FFF2-40B4-BE49-F238E27FC236}">
                <a16:creationId xmlns:a16="http://schemas.microsoft.com/office/drawing/2014/main" id="{F4982E7E-0193-4062-B40B-43AEBA7F03B2}"/>
              </a:ext>
            </a:extLst>
          </p:cNvPr>
          <p:cNvSpPr txBox="1"/>
          <p:nvPr/>
        </p:nvSpPr>
        <p:spPr>
          <a:xfrm>
            <a:off x="3522902" y="5827533"/>
            <a:ext cx="35721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The town is saf</a:t>
            </a:r>
            <a:r>
              <a:rPr kumimoji="0" lang="en-GB" sz="1600" b="1" i="1" u="none" strike="noStrike" kern="1200" cap="none" spc="0" normalizeH="0" baseline="0" noProof="0" dirty="0">
                <a:ln>
                  <a:noFill/>
                </a:ln>
                <a:effectLst/>
                <a:uLnTx/>
                <a:uFillTx/>
                <a:latin typeface="Century Gothic" panose="020F0302020204030204"/>
                <a:ea typeface="+mn-ea"/>
                <a:cs typeface="+mn-cs"/>
              </a:rPr>
              <a:t>er than </a:t>
            </a:r>
            <a:r>
              <a:rPr kumimoji="0" lang="en-GB" sz="1600" b="0" i="1" u="none" strike="noStrike" kern="1200" cap="none" spc="0" normalizeH="0" baseline="0" noProof="0" dirty="0">
                <a:ln>
                  <a:noFill/>
                </a:ln>
                <a:effectLst/>
                <a:uLnTx/>
                <a:uFillTx/>
                <a:latin typeface="Century Gothic" panose="020F0302020204030204"/>
                <a:ea typeface="+mn-ea"/>
                <a:cs typeface="+mn-cs"/>
              </a:rPr>
              <a:t>back then.</a:t>
            </a:r>
          </a:p>
        </p:txBody>
      </p:sp>
      <p:sp>
        <p:nvSpPr>
          <p:cNvPr id="41" name="Rounded Rectangular Callout 6">
            <a:extLst>
              <a:ext uri="{FF2B5EF4-FFF2-40B4-BE49-F238E27FC236}">
                <a16:creationId xmlns:a16="http://schemas.microsoft.com/office/drawing/2014/main" id="{E27CBC8D-8682-4E13-956C-61A73F7AAA03}"/>
              </a:ext>
            </a:extLst>
          </p:cNvPr>
          <p:cNvSpPr/>
          <p:nvPr/>
        </p:nvSpPr>
        <p:spPr>
          <a:xfrm>
            <a:off x="84023" y="6501198"/>
            <a:ext cx="5980514" cy="366906"/>
          </a:xfrm>
          <a:prstGeom prst="wedgeRoundRectCallout">
            <a:avLst>
              <a:gd name="adj1" fmla="val 5935"/>
              <a:gd name="adj2" fmla="val -4011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Most single syllable comparatives add an umlaut, e.g.:</a:t>
            </a:r>
            <a:endParaRPr lang="en-GB" sz="1600" i="1" dirty="0">
              <a:solidFill>
                <a:schemeClr val="tx1"/>
              </a:solidFill>
              <a:latin typeface="Century Gothic" panose="020B0502020202020204" pitchFamily="34" charset="0"/>
            </a:endParaRPr>
          </a:p>
        </p:txBody>
      </p:sp>
      <p:sp>
        <p:nvSpPr>
          <p:cNvPr id="42" name="Speech Bubble: Rectangle with Corners Rounded 19">
            <a:extLst>
              <a:ext uri="{FF2B5EF4-FFF2-40B4-BE49-F238E27FC236}">
                <a16:creationId xmlns:a16="http://schemas.microsoft.com/office/drawing/2014/main" id="{75851353-B863-422C-902D-D36902CCBECF}"/>
              </a:ext>
            </a:extLst>
          </p:cNvPr>
          <p:cNvSpPr/>
          <p:nvPr/>
        </p:nvSpPr>
        <p:spPr>
          <a:xfrm>
            <a:off x="84023" y="6955768"/>
            <a:ext cx="6447526" cy="40575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lang</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l</a:t>
            </a:r>
            <a:r>
              <a:rPr lang="en-US" sz="1600" b="1" dirty="0" err="1">
                <a:solidFill>
                  <a:schemeClr val="tx1"/>
                </a:solidFill>
                <a:latin typeface="Century Gothic" panose="020B0502020202020204" pitchFamily="34" charset="0"/>
              </a:rPr>
              <a:t>ä</a:t>
            </a:r>
            <a:r>
              <a:rPr lang="en-US" sz="1600" dirty="0" err="1">
                <a:solidFill>
                  <a:schemeClr val="tx1"/>
                </a:solidFill>
                <a:latin typeface="Century Gothic" panose="020B0502020202020204" pitchFamily="34" charset="0"/>
              </a:rPr>
              <a:t>nger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longe</a:t>
            </a:r>
            <a:r>
              <a:rPr lang="en-US" sz="1600" dirty="0">
                <a:solidFill>
                  <a:schemeClr val="tx1"/>
                </a:solidFill>
                <a:latin typeface="Century Gothic" panose="020B0502020202020204" pitchFamily="34" charset="0"/>
              </a:rPr>
              <a:t>r), </a:t>
            </a:r>
            <a:r>
              <a:rPr lang="en-US" sz="1600" dirty="0" err="1">
                <a:solidFill>
                  <a:schemeClr val="tx1"/>
                </a:solidFill>
                <a:latin typeface="Century Gothic" panose="020B0502020202020204" pitchFamily="34" charset="0"/>
              </a:rPr>
              <a:t>groß</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gr</a:t>
            </a:r>
            <a:r>
              <a:rPr lang="en-US" sz="1600" b="1" dirty="0" err="1">
                <a:solidFill>
                  <a:schemeClr val="tx1"/>
                </a:solidFill>
                <a:latin typeface="Century Gothic" panose="020B0502020202020204" pitchFamily="34" charset="0"/>
              </a:rPr>
              <a:t>ö</a:t>
            </a:r>
            <a:r>
              <a:rPr lang="en-US" sz="1600" dirty="0" err="1">
                <a:solidFill>
                  <a:schemeClr val="tx1"/>
                </a:solidFill>
                <a:latin typeface="Century Gothic" panose="020B0502020202020204" pitchFamily="34" charset="0"/>
              </a:rPr>
              <a:t>ßer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bigger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kurz</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k</a:t>
            </a:r>
            <a:r>
              <a:rPr lang="en-US" sz="1600" b="1" dirty="0" err="1">
                <a:solidFill>
                  <a:schemeClr val="tx1"/>
                </a:solidFill>
                <a:latin typeface="Century Gothic" panose="020B0502020202020204" pitchFamily="34" charset="0"/>
              </a:rPr>
              <a:t>ü</a:t>
            </a:r>
            <a:r>
              <a:rPr lang="en-US" sz="1600" dirty="0" err="1">
                <a:solidFill>
                  <a:schemeClr val="tx1"/>
                </a:solidFill>
                <a:latin typeface="Century Gothic" panose="020B0502020202020204" pitchFamily="34" charset="0"/>
              </a:rPr>
              <a:t>rzer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shorter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43" name="Rounded Rectangular Callout 6">
            <a:extLst>
              <a:ext uri="{FF2B5EF4-FFF2-40B4-BE49-F238E27FC236}">
                <a16:creationId xmlns:a16="http://schemas.microsoft.com/office/drawing/2014/main" id="{90F06AF9-B59F-4DE0-82DB-E503C2504ED1}"/>
              </a:ext>
            </a:extLst>
          </p:cNvPr>
          <p:cNvSpPr/>
          <p:nvPr/>
        </p:nvSpPr>
        <p:spPr>
          <a:xfrm>
            <a:off x="73075" y="7628633"/>
            <a:ext cx="5768925" cy="366906"/>
          </a:xfrm>
          <a:prstGeom prst="wedgeRoundRectCallout">
            <a:avLst>
              <a:gd name="adj1" fmla="val 5935"/>
              <a:gd name="adj2" fmla="val -40116"/>
              <a:gd name="adj3" fmla="val 16667"/>
            </a:avLst>
          </a:prstGeom>
          <a:solidFill>
            <a:schemeClr val="bg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But these four comparatives are completely different: </a:t>
            </a:r>
            <a:endParaRPr lang="en-GB" sz="1600" i="1" dirty="0">
              <a:solidFill>
                <a:schemeClr val="tx1"/>
              </a:solidFill>
              <a:latin typeface="Century Gothic" panose="020B0502020202020204" pitchFamily="34" charset="0"/>
            </a:endParaRPr>
          </a:p>
        </p:txBody>
      </p:sp>
      <p:sp>
        <p:nvSpPr>
          <p:cNvPr id="44" name="Speech Bubble: Rectangle with Corners Rounded 19">
            <a:extLst>
              <a:ext uri="{FF2B5EF4-FFF2-40B4-BE49-F238E27FC236}">
                <a16:creationId xmlns:a16="http://schemas.microsoft.com/office/drawing/2014/main" id="{9957BCED-EAE9-4AFD-AF83-3AECECE37B06}"/>
              </a:ext>
            </a:extLst>
          </p:cNvPr>
          <p:cNvSpPr/>
          <p:nvPr/>
        </p:nvSpPr>
        <p:spPr>
          <a:xfrm>
            <a:off x="73074" y="8076453"/>
            <a:ext cx="6519601" cy="599025"/>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gut: </a:t>
            </a:r>
            <a:r>
              <a:rPr lang="en-US" sz="1600" b="1" dirty="0" err="1">
                <a:solidFill>
                  <a:schemeClr val="tx1"/>
                </a:solidFill>
                <a:latin typeface="Century Gothic" panose="020B0502020202020204" pitchFamily="34" charset="0"/>
              </a:rPr>
              <a:t>besser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better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viel</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mehr</a:t>
            </a:r>
            <a:r>
              <a:rPr lang="en-US" sz="1600" dirty="0">
                <a:solidFill>
                  <a:schemeClr val="tx1"/>
                </a:solidFill>
                <a:latin typeface="Century Gothic" panose="020B0502020202020204" pitchFamily="34" charset="0"/>
              </a:rPr>
              <a:t> (</a:t>
            </a:r>
            <a:r>
              <a:rPr lang="en-US" sz="1600" i="1" dirty="0">
                <a:solidFill>
                  <a:schemeClr val="tx1"/>
                </a:solidFill>
                <a:latin typeface="Century Gothic" panose="020B0502020202020204" pitchFamily="34" charset="0"/>
              </a:rPr>
              <a:t>more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hoch</a:t>
            </a:r>
            <a:r>
              <a:rPr lang="en-US" sz="1600" dirty="0">
                <a:solidFill>
                  <a:schemeClr val="tx1"/>
                </a:solidFill>
                <a:latin typeface="Century Gothic" panose="020B0502020202020204" pitchFamily="34" charset="0"/>
              </a:rPr>
              <a:t>:</a:t>
            </a:r>
            <a:r>
              <a:rPr lang="en-US" sz="1600" b="1"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höher</a:t>
            </a:r>
            <a:r>
              <a:rPr lang="en-US" sz="1600" b="1"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a:t>
            </a:r>
            <a:r>
              <a:rPr lang="en-US" sz="1600" i="1" dirty="0">
                <a:solidFill>
                  <a:schemeClr val="tx1"/>
                </a:solidFill>
                <a:latin typeface="Century Gothic" panose="020B0502020202020204" pitchFamily="34" charset="0"/>
              </a:rPr>
              <a:t>higher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gern</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lieber</a:t>
            </a:r>
            <a:r>
              <a:rPr lang="en-US" sz="1600" b="1"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a:t>
            </a:r>
            <a:r>
              <a:rPr lang="en-US" sz="1600" i="1" dirty="0">
                <a:solidFill>
                  <a:schemeClr val="tx1"/>
                </a:solidFill>
                <a:latin typeface="Century Gothic" panose="020B0502020202020204" pitchFamily="34" charset="0"/>
              </a:rPr>
              <a:t>prefer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pic>
        <p:nvPicPr>
          <p:cNvPr id="45" name="Picture 44" descr="A close up of a logo&#10;&#10;Description automatically generated">
            <a:extLst>
              <a:ext uri="{FF2B5EF4-FFF2-40B4-BE49-F238E27FC236}">
                <a16:creationId xmlns:a16="http://schemas.microsoft.com/office/drawing/2014/main" id="{7EA31C1E-3A34-431D-B9D5-0AA282C474D4}"/>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60267" y="1441698"/>
            <a:ext cx="1413020" cy="872098"/>
          </a:xfrm>
          <a:prstGeom prst="rect">
            <a:avLst/>
          </a:prstGeom>
        </p:spPr>
      </p:pic>
      <p:pic>
        <p:nvPicPr>
          <p:cNvPr id="4098" name="Picture 2" descr="Home, House, Building, Architecture, Window, Roof">
            <a:extLst>
              <a:ext uri="{FF2B5EF4-FFF2-40B4-BE49-F238E27FC236}">
                <a16:creationId xmlns:a16="http://schemas.microsoft.com/office/drawing/2014/main" id="{EAA86299-786D-4C5A-8B77-F3A73C3C29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833" y="3315188"/>
            <a:ext cx="1717113" cy="1663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590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peech Bubble: Rectangle with Corners Rounded 42">
            <a:extLst>
              <a:ext uri="{FF2B5EF4-FFF2-40B4-BE49-F238E27FC236}">
                <a16:creationId xmlns:a16="http://schemas.microsoft.com/office/drawing/2014/main" id="{A5FC93A3-1DFC-4D6E-8CF7-C139967E35E0}"/>
              </a:ext>
            </a:extLst>
          </p:cNvPr>
          <p:cNvSpPr/>
          <p:nvPr/>
        </p:nvSpPr>
        <p:spPr>
          <a:xfrm>
            <a:off x="5046431" y="3199464"/>
            <a:ext cx="1712176" cy="1090311"/>
          </a:xfrm>
          <a:prstGeom prst="wedgeRoundRectCallout">
            <a:avLst>
              <a:gd name="adj1" fmla="val -74155"/>
              <a:gd name="adj2" fmla="val -23099"/>
              <a:gd name="adj3" fmla="val 16667"/>
            </a:avLst>
          </a:prstGeom>
          <a:solidFill>
            <a:srgbClr val="FEF5D2"/>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chemeClr val="tx1"/>
                </a:solidFill>
                <a:effectLst/>
                <a:uLnTx/>
                <a:uFillTx/>
                <a:latin typeface="Century Gothic" panose="020F0302020204030204"/>
                <a:ea typeface="+mn-ea"/>
                <a:cs typeface="+mn-cs"/>
              </a:rPr>
              <a:t>genau</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(exactly) is often added to </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so</a:t>
            </a:r>
            <a:endPar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41</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33594" y="161810"/>
            <a:ext cx="5768925"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885" y="122001"/>
            <a:ext cx="5705066"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Comparing things – different and the same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675350" y="4901507"/>
            <a:ext cx="2083257" cy="40011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1549823589"/>
              </p:ext>
            </p:extLst>
          </p:nvPr>
        </p:nvGraphicFramePr>
        <p:xfrm>
          <a:off x="880299" y="5518160"/>
          <a:ext cx="4646358" cy="3206397"/>
        </p:xfrm>
        <a:graphic>
          <a:graphicData uri="http://schemas.openxmlformats.org/drawingml/2006/table">
            <a:tbl>
              <a:tblPr lastRow="1">
                <a:tableStyleId>{5940675A-B579-460E-94D1-54222C63F5DA}</a:tableStyleId>
              </a:tblPr>
              <a:tblGrid>
                <a:gridCol w="1130556">
                  <a:extLst>
                    <a:ext uri="{9D8B030D-6E8A-4147-A177-3AD203B41FA5}">
                      <a16:colId xmlns:a16="http://schemas.microsoft.com/office/drawing/2014/main" val="2576834893"/>
                    </a:ext>
                  </a:extLst>
                </a:gridCol>
                <a:gridCol w="3515802">
                  <a:extLst>
                    <a:ext uri="{9D8B030D-6E8A-4147-A177-3AD203B41FA5}">
                      <a16:colId xmlns:a16="http://schemas.microsoft.com/office/drawing/2014/main" val="3222018720"/>
                    </a:ext>
                  </a:extLst>
                </a:gridCol>
              </a:tblGrid>
              <a:tr h="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billig</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cheap</a:t>
                      </a:r>
                    </a:p>
                  </a:txBody>
                  <a:tcPr marL="0" marR="0" marT="0" marB="0" anchor="b"/>
                </a:tc>
                <a:extLst>
                  <a:ext uri="{0D108BD9-81ED-4DB2-BD59-A6C34878D82A}">
                    <a16:rowId xmlns:a16="http://schemas.microsoft.com/office/drawing/2014/main" val="1635176696"/>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gefährlich</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dangerous</a:t>
                      </a:r>
                    </a:p>
                  </a:txBody>
                  <a:tcPr marL="0" marR="0" marT="0" marB="0" anchor="b"/>
                </a:tc>
                <a:extLst>
                  <a:ext uri="{0D108BD9-81ED-4DB2-BD59-A6C34878D82A}">
                    <a16:rowId xmlns:a16="http://schemas.microsoft.com/office/drawing/2014/main" val="3669922584"/>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lang</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long</a:t>
                      </a:r>
                    </a:p>
                  </a:txBody>
                  <a:tcPr marL="0" marR="0" marT="0" marB="0" anchor="b"/>
                </a:tc>
                <a:extLst>
                  <a:ext uri="{0D108BD9-81ED-4DB2-BD59-A6C34878D82A}">
                    <a16:rowId xmlns:a16="http://schemas.microsoft.com/office/drawing/2014/main" val="919986142"/>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sicher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safe, secure</a:t>
                      </a:r>
                    </a:p>
                  </a:txBody>
                  <a:tcPr marL="0" marR="0" marT="0" marB="0" anchor="b"/>
                </a:tc>
                <a:extLst>
                  <a:ext uri="{0D108BD9-81ED-4DB2-BD59-A6C34878D82A}">
                    <a16:rowId xmlns:a16="http://schemas.microsoft.com/office/drawing/2014/main" val="92066761"/>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teuer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expensive</a:t>
                      </a:r>
                    </a:p>
                  </a:txBody>
                  <a:tcPr marL="0" marR="0" marT="0" marB="0" anchor="b"/>
                </a:tc>
                <a:extLst>
                  <a:ext uri="{0D108BD9-81ED-4DB2-BD59-A6C34878D82A}">
                    <a16:rowId xmlns:a16="http://schemas.microsoft.com/office/drawing/2014/main" val="2830559210"/>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besser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better</a:t>
                      </a:r>
                    </a:p>
                  </a:txBody>
                  <a:tcPr marL="0" marR="0" marT="0" marB="0" anchor="b"/>
                </a:tc>
                <a:extLst>
                  <a:ext uri="{0D108BD9-81ED-4DB2-BD59-A6C34878D82A}">
                    <a16:rowId xmlns:a16="http://schemas.microsoft.com/office/drawing/2014/main" val="783019935"/>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häufig</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frequent</a:t>
                      </a:r>
                    </a:p>
                  </a:txBody>
                  <a:tcPr marL="0" marR="0" marT="0" marB="0" anchor="b"/>
                </a:tc>
                <a:extLst>
                  <a:ext uri="{0D108BD9-81ED-4DB2-BD59-A6C34878D82A}">
                    <a16:rowId xmlns:a16="http://schemas.microsoft.com/office/drawing/2014/main" val="629475840"/>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mehr</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more</a:t>
                      </a:r>
                    </a:p>
                  </a:txBody>
                  <a:tcPr marL="0" marR="0" marT="0" marB="0" anchor="b"/>
                </a:tc>
                <a:extLst>
                  <a:ext uri="{0D108BD9-81ED-4DB2-BD59-A6C34878D82A}">
                    <a16:rowId xmlns:a16="http://schemas.microsoft.com/office/drawing/2014/main" val="1085801661"/>
                  </a:ext>
                </a:extLst>
              </a:tr>
              <a:tr h="32917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noch</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US" sz="1600" b="0" i="0" u="none" strike="noStrike" dirty="0">
                          <a:solidFill>
                            <a:srgbClr val="000000"/>
                          </a:solidFill>
                          <a:effectLst/>
                          <a:latin typeface="Century Gothic" panose="020B0502020202020204" pitchFamily="34" charset="0"/>
                        </a:rPr>
                        <a:t> another/one more, still, yet, even</a:t>
                      </a:r>
                    </a:p>
                  </a:txBody>
                  <a:tcPr marL="0" marR="0" marT="0" marB="0" anchor="b"/>
                </a:tc>
                <a:extLst>
                  <a:ext uri="{0D108BD9-81ED-4DB2-BD59-A6C34878D82A}">
                    <a16:rowId xmlns:a16="http://schemas.microsoft.com/office/drawing/2014/main" val="3892999162"/>
                  </a:ext>
                </a:extLst>
              </a:tr>
              <a:tr h="329173">
                <a:tc>
                  <a:txBody>
                    <a:bodyPr/>
                    <a:lstStyle/>
                    <a:p>
                      <a:pPr marL="0" algn="l" defTabSz="914400" rtl="0" eaLnBrk="1" fontAlgn="b" latinLnBrk="0" hangingPunct="1"/>
                      <a:r>
                        <a:rPr lang="en-US" sz="1600" b="0" i="0" u="none" strike="noStrike" kern="1200" dirty="0">
                          <a:solidFill>
                            <a:srgbClr val="000000"/>
                          </a:solidFill>
                          <a:effectLst/>
                          <a:latin typeface="Century Gothic" panose="020B0502020202020204" pitchFamily="34" charset="0"/>
                          <a:ea typeface="+mn-ea"/>
                          <a:cs typeface="+mn-cs"/>
                        </a:rPr>
                        <a:t> </a:t>
                      </a:r>
                      <a:r>
                        <a:rPr lang="en-US" sz="1600" b="0" i="0" u="none" strike="noStrike" kern="1200" dirty="0" err="1">
                          <a:solidFill>
                            <a:srgbClr val="000000"/>
                          </a:solidFill>
                          <a:effectLst/>
                          <a:latin typeface="Century Gothic" panose="020B0502020202020204" pitchFamily="34" charset="0"/>
                          <a:ea typeface="+mn-ea"/>
                          <a:cs typeface="+mn-cs"/>
                        </a:rPr>
                        <a:t>als</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b"/>
                </a:tc>
                <a:tc>
                  <a:txBody>
                    <a:bodyPr/>
                    <a:lstStyle/>
                    <a:p>
                      <a:pPr marL="0" algn="l" defTabSz="914400" rtl="0" eaLnBrk="1" fontAlgn="b" latinLnBrk="0" hangingPunct="1"/>
                      <a:r>
                        <a:rPr lang="en-US" sz="1600" b="0" i="0" u="none" strike="noStrike" kern="1200" dirty="0">
                          <a:solidFill>
                            <a:srgbClr val="000000"/>
                          </a:solidFill>
                          <a:effectLst/>
                          <a:latin typeface="Century Gothic" panose="020B0502020202020204" pitchFamily="34" charset="0"/>
                          <a:ea typeface="+mn-ea"/>
                          <a:cs typeface="+mn-cs"/>
                        </a:rPr>
                        <a:t> as, than</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b"/>
                </a:tc>
                <a:extLst>
                  <a:ext uri="{0D108BD9-81ED-4DB2-BD59-A6C34878D82A}">
                    <a16:rowId xmlns:a16="http://schemas.microsoft.com/office/drawing/2014/main" val="3376436627"/>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5617444" y="7034737"/>
            <a:ext cx="1141163" cy="1099626"/>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8.2.1.1 &amp; 8.1.2.1</a:t>
            </a:r>
          </a:p>
        </p:txBody>
      </p:sp>
      <p:sp>
        <p:nvSpPr>
          <p:cNvPr id="36" name="TextBox 35">
            <a:extLst>
              <a:ext uri="{FF2B5EF4-FFF2-40B4-BE49-F238E27FC236}">
                <a16:creationId xmlns:a16="http://schemas.microsoft.com/office/drawing/2014/main" id="{B63185F6-0137-47FE-A3BB-713997B15A04}"/>
              </a:ext>
            </a:extLst>
          </p:cNvPr>
          <p:cNvSpPr txBox="1"/>
          <p:nvPr/>
        </p:nvSpPr>
        <p:spPr>
          <a:xfrm>
            <a:off x="222225" y="6074168"/>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248775" y="6761399"/>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236987" y="6418895"/>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1" name="TextBox 40">
            <a:extLst>
              <a:ext uri="{FF2B5EF4-FFF2-40B4-BE49-F238E27FC236}">
                <a16:creationId xmlns:a16="http://schemas.microsoft.com/office/drawing/2014/main" id="{C66A04F3-1BD5-4987-99B1-6D84A00AA660}"/>
              </a:ext>
            </a:extLst>
          </p:cNvPr>
          <p:cNvSpPr txBox="1"/>
          <p:nvPr/>
        </p:nvSpPr>
        <p:spPr>
          <a:xfrm>
            <a:off x="243622" y="5797638"/>
            <a:ext cx="616432"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2" name="TextBox 41">
            <a:extLst>
              <a:ext uri="{FF2B5EF4-FFF2-40B4-BE49-F238E27FC236}">
                <a16:creationId xmlns:a16="http://schemas.microsoft.com/office/drawing/2014/main" id="{491B2255-973B-4CF6-B0AF-72E34E8AD183}"/>
              </a:ext>
            </a:extLst>
          </p:cNvPr>
          <p:cNvSpPr txBox="1"/>
          <p:nvPr/>
        </p:nvSpPr>
        <p:spPr>
          <a:xfrm>
            <a:off x="510605" y="4301260"/>
            <a:ext cx="741605" cy="325885"/>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47" name="TextBox 46">
            <a:extLst>
              <a:ext uri="{FF2B5EF4-FFF2-40B4-BE49-F238E27FC236}">
                <a16:creationId xmlns:a16="http://schemas.microsoft.com/office/drawing/2014/main" id="{7B744FEC-3AED-495D-8D1E-BEE8C10B964A}"/>
              </a:ext>
            </a:extLst>
          </p:cNvPr>
          <p:cNvSpPr txBox="1"/>
          <p:nvPr/>
        </p:nvSpPr>
        <p:spPr>
          <a:xfrm>
            <a:off x="-38670" y="7103436"/>
            <a:ext cx="1320799" cy="338554"/>
          </a:xfrm>
          <a:prstGeom prst="rect">
            <a:avLst/>
          </a:prstGeom>
          <a:noFill/>
        </p:spPr>
        <p:txBody>
          <a:bodyPr wrap="square" rtlCol="0">
            <a:spAutoFit/>
          </a:bodyPr>
          <a:lstStyle/>
          <a:p>
            <a:r>
              <a:rPr lang="en-US" sz="1600" i="1" dirty="0">
                <a:latin typeface="Century Gothic" panose="020B0502020202020204" pitchFamily="34" charset="0"/>
              </a:rPr>
              <a:t>adj/adv</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DCAAC63-6710-48FE-BE90-FF162482F87D}"/>
              </a:ext>
            </a:extLst>
          </p:cNvPr>
          <p:cNvSpPr txBox="1"/>
          <p:nvPr/>
        </p:nvSpPr>
        <p:spPr>
          <a:xfrm>
            <a:off x="187840" y="7795236"/>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D4746A25-83FD-4498-B255-31FF398DAFEF}"/>
              </a:ext>
            </a:extLst>
          </p:cNvPr>
          <p:cNvSpPr txBox="1"/>
          <p:nvPr/>
        </p:nvSpPr>
        <p:spPr>
          <a:xfrm>
            <a:off x="206408" y="8442428"/>
            <a:ext cx="741605" cy="338554"/>
          </a:xfrm>
          <a:prstGeom prst="rect">
            <a:avLst/>
          </a:prstGeom>
          <a:noFill/>
        </p:spPr>
        <p:txBody>
          <a:bodyPr wrap="square" rtlCol="0">
            <a:spAutoFit/>
          </a:bodyPr>
          <a:lstStyle/>
          <a:p>
            <a:r>
              <a:rPr lang="en-US" sz="1600" i="1" dirty="0" err="1">
                <a:latin typeface="Century Gothic" panose="020B0502020202020204" pitchFamily="34" charset="0"/>
              </a:rPr>
              <a:t>conj</a:t>
            </a:r>
            <a:endParaRPr lang="en-GB" sz="1600" i="1" dirty="0">
              <a:latin typeface="Century Gothic" panose="020B0502020202020204" pitchFamily="34" charset="0"/>
            </a:endParaRPr>
          </a:p>
        </p:txBody>
      </p:sp>
      <p:sp>
        <p:nvSpPr>
          <p:cNvPr id="23" name="TextBox 22">
            <a:extLst>
              <a:ext uri="{FF2B5EF4-FFF2-40B4-BE49-F238E27FC236}">
                <a16:creationId xmlns:a16="http://schemas.microsoft.com/office/drawing/2014/main" id="{E17BE629-1B4C-46DE-A532-B67028E8EE65}"/>
              </a:ext>
            </a:extLst>
          </p:cNvPr>
          <p:cNvSpPr txBox="1"/>
          <p:nvPr/>
        </p:nvSpPr>
        <p:spPr>
          <a:xfrm>
            <a:off x="-52609" y="7456683"/>
            <a:ext cx="1320799" cy="338554"/>
          </a:xfrm>
          <a:prstGeom prst="rect">
            <a:avLst/>
          </a:prstGeom>
          <a:noFill/>
        </p:spPr>
        <p:txBody>
          <a:bodyPr wrap="square" rtlCol="0">
            <a:spAutoFit/>
          </a:bodyPr>
          <a:lstStyle/>
          <a:p>
            <a:r>
              <a:rPr lang="en-US" sz="1600" i="1" dirty="0">
                <a:latin typeface="Century Gothic" panose="020B0502020202020204" pitchFamily="34" charset="0"/>
              </a:rPr>
              <a:t>adj/adv</a:t>
            </a:r>
            <a:endParaRPr lang="en-GB" sz="1600" i="1" dirty="0">
              <a:latin typeface="Century Gothic" panose="020B0502020202020204" pitchFamily="34" charset="0"/>
            </a:endParaRPr>
          </a:p>
        </p:txBody>
      </p:sp>
      <p:sp>
        <p:nvSpPr>
          <p:cNvPr id="24" name="TextBox 23">
            <a:extLst>
              <a:ext uri="{FF2B5EF4-FFF2-40B4-BE49-F238E27FC236}">
                <a16:creationId xmlns:a16="http://schemas.microsoft.com/office/drawing/2014/main" id="{F3783287-D175-4C1E-A2E4-95E0C456A594}"/>
              </a:ext>
            </a:extLst>
          </p:cNvPr>
          <p:cNvSpPr txBox="1"/>
          <p:nvPr/>
        </p:nvSpPr>
        <p:spPr>
          <a:xfrm>
            <a:off x="257466" y="5518160"/>
            <a:ext cx="52023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pic>
        <p:nvPicPr>
          <p:cNvPr id="3076" name="Picture 4" descr="Penny-Farthing, Bicycle, Old, New, Vintage, History">
            <a:extLst>
              <a:ext uri="{FF2B5EF4-FFF2-40B4-BE49-F238E27FC236}">
                <a16:creationId xmlns:a16="http://schemas.microsoft.com/office/drawing/2014/main" id="{F553D4F1-B944-4F95-B08E-D10983A679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599" y="4655020"/>
            <a:ext cx="2216254" cy="806715"/>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ular Callout 6">
            <a:extLst>
              <a:ext uri="{FF2B5EF4-FFF2-40B4-BE49-F238E27FC236}">
                <a16:creationId xmlns:a16="http://schemas.microsoft.com/office/drawing/2014/main" id="{0ACEDC7E-6CEC-479C-ACDA-80C154D2E4D6}"/>
              </a:ext>
            </a:extLst>
          </p:cNvPr>
          <p:cNvSpPr/>
          <p:nvPr/>
        </p:nvSpPr>
        <p:spPr>
          <a:xfrm>
            <a:off x="128996" y="739892"/>
            <a:ext cx="5132729" cy="313055"/>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Where there is a </a:t>
            </a:r>
            <a:r>
              <a:rPr lang="en-GB" sz="1600" b="1" dirty="0">
                <a:solidFill>
                  <a:schemeClr val="tx1"/>
                </a:solidFill>
                <a:latin typeface="Century Gothic" panose="020B0502020202020204" pitchFamily="34" charset="0"/>
              </a:rPr>
              <a:t>difference</a:t>
            </a:r>
            <a:r>
              <a:rPr lang="en-GB" sz="1600" dirty="0">
                <a:solidFill>
                  <a:schemeClr val="tx1"/>
                </a:solidFill>
                <a:latin typeface="Century Gothic" panose="020B0502020202020204" pitchFamily="34" charset="0"/>
              </a:rPr>
              <a:t> we compare like this: </a:t>
            </a:r>
            <a:endParaRPr lang="en-GB" sz="1600" i="1" dirty="0">
              <a:solidFill>
                <a:schemeClr val="tx1"/>
              </a:solidFill>
              <a:latin typeface="Century Gothic" panose="020B0502020202020204" pitchFamily="34" charset="0"/>
            </a:endParaRPr>
          </a:p>
        </p:txBody>
      </p:sp>
      <p:sp>
        <p:nvSpPr>
          <p:cNvPr id="30" name="TextBox 29">
            <a:extLst>
              <a:ext uri="{FF2B5EF4-FFF2-40B4-BE49-F238E27FC236}">
                <a16:creationId xmlns:a16="http://schemas.microsoft.com/office/drawing/2014/main" id="{D7CAC3FE-B4D0-4CDF-A95F-D62771ECEACA}"/>
              </a:ext>
            </a:extLst>
          </p:cNvPr>
          <p:cNvSpPr txBox="1"/>
          <p:nvPr/>
        </p:nvSpPr>
        <p:spPr>
          <a:xfrm>
            <a:off x="137420" y="1333345"/>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rPr>
              <a:t>Einstein </a:t>
            </a:r>
            <a:r>
              <a:rPr kumimoji="0" lang="en-GB" sz="2000" b="0" i="0" u="none" strike="noStrike" kern="1200" cap="none" spc="0" normalizeH="0" baseline="0" noProof="0" dirty="0" err="1">
                <a:ln>
                  <a:noFill/>
                </a:ln>
                <a:effectLst/>
                <a:uLnTx/>
                <a:uFillTx/>
                <a:latin typeface="Century Gothic" panose="020F0302020204030204"/>
              </a:rPr>
              <a:t>ist</a:t>
            </a:r>
            <a:r>
              <a:rPr kumimoji="0" lang="en-GB" sz="2000" b="0" i="0" u="none" strike="noStrike" kern="1200" cap="none" spc="0" normalizeH="0" baseline="0" noProof="0" dirty="0">
                <a:ln>
                  <a:noFill/>
                </a:ln>
                <a:effectLst/>
                <a:uLnTx/>
                <a:uFillTx/>
                <a:latin typeface="Century Gothic" panose="020F0302020204030204"/>
              </a:rPr>
              <a:t> </a:t>
            </a:r>
            <a:r>
              <a:rPr kumimoji="0" lang="en-GB" sz="2000" b="0" i="0" u="none" strike="noStrike" kern="1200" cap="none" spc="0" normalizeH="0" baseline="0" noProof="0" dirty="0" err="1">
                <a:ln>
                  <a:noFill/>
                </a:ln>
                <a:effectLst/>
                <a:uLnTx/>
                <a:uFillTx/>
                <a:latin typeface="Century Gothic" panose="020F0302020204030204"/>
              </a:rPr>
              <a:t>größ</a:t>
            </a:r>
            <a:r>
              <a:rPr kumimoji="0" lang="en-GB" sz="2000" b="1" i="0" u="none" strike="noStrike" kern="1200" cap="none" spc="0" normalizeH="0" baseline="0" noProof="0" dirty="0" err="1">
                <a:ln>
                  <a:noFill/>
                </a:ln>
                <a:effectLst/>
                <a:uLnTx/>
                <a:uFillTx/>
                <a:latin typeface="Century Gothic" panose="020F0302020204030204"/>
              </a:rPr>
              <a:t>er</a:t>
            </a:r>
            <a:r>
              <a:rPr kumimoji="0" lang="en-GB" sz="2000" b="1" i="0" u="none" strike="noStrike" kern="1200" cap="none" spc="0" normalizeH="0" baseline="0" noProof="0" dirty="0">
                <a:ln>
                  <a:noFill/>
                </a:ln>
                <a:effectLst/>
                <a:uLnTx/>
                <a:uFillTx/>
                <a:latin typeface="Century Gothic" panose="020F0302020204030204"/>
              </a:rPr>
              <a:t> </a:t>
            </a:r>
            <a:r>
              <a:rPr lang="en-GB" sz="2000" b="1" dirty="0" err="1">
                <a:latin typeface="Century Gothic" panose="020F0302020204030204"/>
              </a:rPr>
              <a:t>als</a:t>
            </a:r>
            <a:r>
              <a:rPr lang="en-GB" sz="2000" dirty="0">
                <a:latin typeface="Century Gothic" panose="020F0302020204030204"/>
              </a:rPr>
              <a:t> </a:t>
            </a:r>
            <a:r>
              <a:rPr lang="en-GB" sz="2000" dirty="0" err="1">
                <a:latin typeface="Century Gothic" panose="020F0302020204030204"/>
              </a:rPr>
              <a:t>Mieze</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pic>
        <p:nvPicPr>
          <p:cNvPr id="31" name="Picture 30" descr="A close up&#10;&#10;Description automatically generated">
            <a:extLst>
              <a:ext uri="{FF2B5EF4-FFF2-40B4-BE49-F238E27FC236}">
                <a16:creationId xmlns:a16="http://schemas.microsoft.com/office/drawing/2014/main" id="{C2728E06-4038-4E77-A405-DAE0DB942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5308" y="991488"/>
            <a:ext cx="1071273" cy="1540416"/>
          </a:xfrm>
          <a:prstGeom prst="rect">
            <a:avLst/>
          </a:prstGeom>
        </p:spPr>
      </p:pic>
      <p:pic>
        <p:nvPicPr>
          <p:cNvPr id="32" name="Picture 31" descr="A close up of a cats face&#10;&#10;Description automatically generated">
            <a:extLst>
              <a:ext uri="{FF2B5EF4-FFF2-40B4-BE49-F238E27FC236}">
                <a16:creationId xmlns:a16="http://schemas.microsoft.com/office/drawing/2014/main" id="{643581DA-516E-460A-9A04-59C706F21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1929" y="1393710"/>
            <a:ext cx="932988" cy="1082515"/>
          </a:xfrm>
          <a:prstGeom prst="rect">
            <a:avLst/>
          </a:prstGeom>
        </p:spPr>
      </p:pic>
      <p:sp>
        <p:nvSpPr>
          <p:cNvPr id="33" name="TextBox 32">
            <a:extLst>
              <a:ext uri="{FF2B5EF4-FFF2-40B4-BE49-F238E27FC236}">
                <a16:creationId xmlns:a16="http://schemas.microsoft.com/office/drawing/2014/main" id="{7873E001-1A96-4C45-9C82-66F0610DD44C}"/>
              </a:ext>
            </a:extLst>
          </p:cNvPr>
          <p:cNvSpPr txBox="1"/>
          <p:nvPr/>
        </p:nvSpPr>
        <p:spPr>
          <a:xfrm>
            <a:off x="147120" y="1692593"/>
            <a:ext cx="40877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Einstein is bigg</a:t>
            </a:r>
            <a:r>
              <a:rPr kumimoji="0" lang="en-GB" sz="2000" b="1" i="1" u="none" strike="noStrike" kern="1200" cap="none" spc="0" normalizeH="0" baseline="0" noProof="0" dirty="0">
                <a:ln>
                  <a:noFill/>
                </a:ln>
                <a:effectLst/>
                <a:uLnTx/>
                <a:uFillTx/>
                <a:latin typeface="Century Gothic" panose="020F0302020204030204"/>
                <a:ea typeface="+mn-ea"/>
                <a:cs typeface="+mn-cs"/>
              </a:rPr>
              <a:t>er</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1" i="1" u="none" strike="noStrike" kern="1200" cap="none" spc="0" normalizeH="0" baseline="0" noProof="0" dirty="0">
                <a:ln>
                  <a:noFill/>
                </a:ln>
                <a:effectLst/>
                <a:uLnTx/>
                <a:uFillTx/>
                <a:latin typeface="Century Gothic" panose="020F0302020204030204"/>
                <a:ea typeface="+mn-ea"/>
                <a:cs typeface="+mn-cs"/>
              </a:rPr>
              <a:t>than</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0" i="1" u="none" strike="noStrike" kern="1200" cap="none" spc="0" normalizeH="0" baseline="0" noProof="0" dirty="0" err="1">
                <a:ln>
                  <a:noFill/>
                </a:ln>
                <a:effectLst/>
                <a:uLnTx/>
                <a:uFillTx/>
                <a:latin typeface="Century Gothic" panose="020F0302020204030204"/>
                <a:ea typeface="+mn-ea"/>
                <a:cs typeface="+mn-cs"/>
              </a:rPr>
              <a:t>Mieze</a:t>
            </a:r>
            <a:r>
              <a:rPr kumimoji="0" lang="en-GB" sz="2200" b="0" i="1" u="none" strike="noStrike" kern="1200" cap="none" spc="0" normalizeH="0" baseline="0" noProof="0" dirty="0">
                <a:ln>
                  <a:noFill/>
                </a:ln>
                <a:effectLst/>
                <a:uLnTx/>
                <a:uFillTx/>
                <a:latin typeface="Century Gothic" panose="020F0302020204030204"/>
                <a:ea typeface="+mn-ea"/>
                <a:cs typeface="+mn-cs"/>
              </a:rPr>
              <a:t>.</a:t>
            </a:r>
          </a:p>
        </p:txBody>
      </p:sp>
      <p:sp>
        <p:nvSpPr>
          <p:cNvPr id="34" name="Rounded Rectangular Callout 6">
            <a:extLst>
              <a:ext uri="{FF2B5EF4-FFF2-40B4-BE49-F238E27FC236}">
                <a16:creationId xmlns:a16="http://schemas.microsoft.com/office/drawing/2014/main" id="{364F6A12-2709-4CF1-B0B7-FC6A24C60D31}"/>
              </a:ext>
            </a:extLst>
          </p:cNvPr>
          <p:cNvSpPr/>
          <p:nvPr/>
        </p:nvSpPr>
        <p:spPr>
          <a:xfrm>
            <a:off x="115991" y="2579097"/>
            <a:ext cx="5768925" cy="327443"/>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Where things are the </a:t>
            </a:r>
            <a:r>
              <a:rPr lang="en-GB" sz="1600" b="1" dirty="0">
                <a:solidFill>
                  <a:schemeClr val="tx1"/>
                </a:solidFill>
                <a:latin typeface="Century Gothic" panose="020B0502020202020204" pitchFamily="34" charset="0"/>
              </a:rPr>
              <a:t>same</a:t>
            </a:r>
            <a:r>
              <a:rPr lang="en-GB" sz="1600" dirty="0">
                <a:solidFill>
                  <a:schemeClr val="tx1"/>
                </a:solidFill>
                <a:latin typeface="Century Gothic" panose="020B0502020202020204" pitchFamily="34" charset="0"/>
              </a:rPr>
              <a:t>, we compare like this: </a:t>
            </a:r>
            <a:endParaRPr lang="en-GB" sz="1600" i="1" dirty="0">
              <a:solidFill>
                <a:schemeClr val="tx1"/>
              </a:solidFill>
              <a:latin typeface="Century Gothic" panose="020B0502020202020204" pitchFamily="34" charset="0"/>
            </a:endParaRPr>
          </a:p>
        </p:txBody>
      </p:sp>
      <p:sp>
        <p:nvSpPr>
          <p:cNvPr id="35" name="TextBox 34">
            <a:extLst>
              <a:ext uri="{FF2B5EF4-FFF2-40B4-BE49-F238E27FC236}">
                <a16:creationId xmlns:a16="http://schemas.microsoft.com/office/drawing/2014/main" id="{EFC79059-6F59-4978-BC0B-6A39920D0051}"/>
              </a:ext>
            </a:extLst>
          </p:cNvPr>
          <p:cNvSpPr txBox="1"/>
          <p:nvPr/>
        </p:nvSpPr>
        <p:spPr>
          <a:xfrm>
            <a:off x="79891" y="3009501"/>
            <a:ext cx="4757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rPr>
              <a:t>Einstein </a:t>
            </a:r>
            <a:r>
              <a:rPr kumimoji="0" lang="en-GB" sz="2000" b="0" i="0" u="none" strike="noStrike" kern="1200" cap="none" spc="0" normalizeH="0" baseline="0" noProof="0" dirty="0" err="1">
                <a:ln>
                  <a:noFill/>
                </a:ln>
                <a:effectLst/>
                <a:uLnTx/>
                <a:uFillTx/>
                <a:latin typeface="Century Gothic" panose="020F0302020204030204"/>
              </a:rPr>
              <a:t>ist</a:t>
            </a:r>
            <a:r>
              <a:rPr kumimoji="0" lang="en-GB" sz="2000" b="0" i="0" u="none" strike="noStrike" kern="1200" cap="none" spc="0" normalizeH="0" baseline="0" noProof="0" dirty="0">
                <a:ln>
                  <a:noFill/>
                </a:ln>
                <a:effectLst/>
                <a:uLnTx/>
                <a:uFillTx/>
                <a:latin typeface="Century Gothic" panose="020F0302020204030204"/>
              </a:rPr>
              <a:t> (</a:t>
            </a:r>
            <a:r>
              <a:rPr kumimoji="0" lang="en-GB" sz="2000" b="0" i="0" u="none" strike="noStrike" kern="1200" cap="none" spc="0" normalizeH="0" baseline="0" noProof="0" dirty="0" err="1">
                <a:ln>
                  <a:noFill/>
                </a:ln>
                <a:effectLst/>
                <a:uLnTx/>
                <a:uFillTx/>
                <a:latin typeface="Century Gothic" panose="020F0302020204030204"/>
              </a:rPr>
              <a:t>genau</a:t>
            </a:r>
            <a:r>
              <a:rPr kumimoji="0" lang="en-GB" sz="2000" b="0" i="0" u="none" strike="noStrike" kern="1200" cap="none" spc="0" normalizeH="0" baseline="0" noProof="0" dirty="0">
                <a:ln>
                  <a:noFill/>
                </a:ln>
                <a:effectLst/>
                <a:uLnTx/>
                <a:uFillTx/>
                <a:latin typeface="Century Gothic" panose="020F0302020204030204"/>
              </a:rPr>
              <a:t>)</a:t>
            </a:r>
            <a:r>
              <a:rPr kumimoji="0" lang="en-GB" sz="2000" b="1" i="0" u="none" strike="noStrike" kern="1200" cap="none" spc="0" normalizeH="0" baseline="0" noProof="0" dirty="0">
                <a:ln>
                  <a:noFill/>
                </a:ln>
                <a:effectLst/>
                <a:uLnTx/>
                <a:uFillTx/>
                <a:latin typeface="Century Gothic" panose="020F0302020204030204"/>
              </a:rPr>
              <a:t>so</a:t>
            </a:r>
            <a:r>
              <a:rPr kumimoji="0" lang="en-GB" sz="2000" b="0" i="0" u="none" strike="noStrike" kern="1200" cap="none" spc="0" normalizeH="0" baseline="0" noProof="0" dirty="0">
                <a:ln>
                  <a:noFill/>
                </a:ln>
                <a:effectLst/>
                <a:uLnTx/>
                <a:uFillTx/>
                <a:latin typeface="Century Gothic" panose="020F0302020204030204"/>
              </a:rPr>
              <a:t> </a:t>
            </a:r>
            <a:r>
              <a:rPr kumimoji="0" lang="en-GB" sz="2000" b="0" i="0" u="none" strike="noStrike" kern="1200" cap="none" spc="0" normalizeH="0" baseline="0" noProof="0" dirty="0" err="1">
                <a:ln>
                  <a:noFill/>
                </a:ln>
                <a:effectLst/>
                <a:uLnTx/>
                <a:uFillTx/>
                <a:latin typeface="Century Gothic" panose="020F0302020204030204"/>
              </a:rPr>
              <a:t>groß</a:t>
            </a:r>
            <a:r>
              <a:rPr kumimoji="0" lang="en-GB" sz="2000" b="1" i="0" u="none" strike="noStrike" kern="1200" cap="none" spc="0" normalizeH="0" baseline="0" noProof="0" dirty="0">
                <a:ln>
                  <a:noFill/>
                </a:ln>
                <a:effectLst/>
                <a:uLnTx/>
                <a:uFillTx/>
                <a:latin typeface="Century Gothic" panose="020F0302020204030204"/>
              </a:rPr>
              <a:t> </a:t>
            </a:r>
            <a:r>
              <a:rPr lang="en-GB" sz="2000" b="1" dirty="0" err="1">
                <a:latin typeface="Century Gothic" panose="020F0302020204030204"/>
              </a:rPr>
              <a:t>wie</a:t>
            </a:r>
            <a:r>
              <a:rPr lang="en-GB" sz="2000" dirty="0">
                <a:latin typeface="Century Gothic" panose="020F0302020204030204"/>
              </a:rPr>
              <a:t> </a:t>
            </a:r>
            <a:r>
              <a:rPr lang="en-GB" sz="2000" dirty="0" err="1">
                <a:latin typeface="Century Gothic" panose="020F0302020204030204"/>
              </a:rPr>
              <a:t>Mieze</a:t>
            </a:r>
            <a:r>
              <a:rPr lang="en-GB" sz="2000" dirty="0">
                <a:latin typeface="Century Gothic" panose="020F0302020204030204"/>
              </a:rPr>
              <a: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40" name="TextBox 39">
            <a:extLst>
              <a:ext uri="{FF2B5EF4-FFF2-40B4-BE49-F238E27FC236}">
                <a16:creationId xmlns:a16="http://schemas.microsoft.com/office/drawing/2014/main" id="{DE4573C2-1C50-4CBF-9DF2-7EF6EB97C81E}"/>
              </a:ext>
            </a:extLst>
          </p:cNvPr>
          <p:cNvSpPr txBox="1"/>
          <p:nvPr/>
        </p:nvSpPr>
        <p:spPr>
          <a:xfrm>
            <a:off x="60899" y="3331096"/>
            <a:ext cx="48376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Einstein is (exactly) </a:t>
            </a:r>
            <a:r>
              <a:rPr kumimoji="0" lang="en-GB" sz="2000" b="1" i="1" u="none" strike="noStrike" kern="1200" cap="none" spc="0" normalizeH="0" baseline="0" noProof="0" dirty="0">
                <a:ln>
                  <a:noFill/>
                </a:ln>
                <a:effectLst/>
                <a:uLnTx/>
                <a:uFillTx/>
                <a:latin typeface="Century Gothic" panose="020F0302020204030204"/>
                <a:ea typeface="+mn-ea"/>
                <a:cs typeface="+mn-cs"/>
              </a:rPr>
              <a:t>as</a:t>
            </a:r>
            <a:r>
              <a:rPr kumimoji="0" lang="en-GB" sz="2000" b="0" i="1" u="none" strike="noStrike" kern="1200" cap="none" spc="0" normalizeH="0" baseline="0" noProof="0" dirty="0">
                <a:ln>
                  <a:noFill/>
                </a:ln>
                <a:effectLst/>
                <a:uLnTx/>
                <a:uFillTx/>
                <a:latin typeface="Century Gothic" panose="020F0302020204030204"/>
                <a:ea typeface="+mn-ea"/>
                <a:cs typeface="+mn-cs"/>
              </a:rPr>
              <a:t> big </a:t>
            </a:r>
            <a:r>
              <a:rPr kumimoji="0" lang="en-GB" sz="2000" b="1" i="1" u="none" strike="noStrike" kern="1200" cap="none" spc="0" normalizeH="0" baseline="0" noProof="0" dirty="0">
                <a:ln>
                  <a:noFill/>
                </a:ln>
                <a:effectLst/>
                <a:uLnTx/>
                <a:uFillTx/>
                <a:latin typeface="Century Gothic" panose="020F0302020204030204"/>
                <a:ea typeface="+mn-ea"/>
                <a:cs typeface="+mn-cs"/>
              </a:rPr>
              <a:t>as</a:t>
            </a:r>
            <a:r>
              <a:rPr kumimoji="0" lang="en-GB" sz="2000" b="0" i="1" u="none" strike="noStrike" kern="1200" cap="none" spc="0" normalizeH="0" baseline="0" noProof="0" dirty="0">
                <a:ln>
                  <a:noFill/>
                </a:ln>
                <a:effectLst/>
                <a:uLnTx/>
                <a:uFillTx/>
                <a:latin typeface="Century Gothic" panose="020F0302020204030204"/>
                <a:ea typeface="+mn-ea"/>
                <a:cs typeface="+mn-cs"/>
              </a:rPr>
              <a:t> </a:t>
            </a:r>
            <a:r>
              <a:rPr kumimoji="0" lang="en-GB" sz="2000" b="0" i="1" u="none" strike="noStrike" kern="1200" cap="none" spc="0" normalizeH="0" baseline="0" noProof="0" dirty="0" err="1">
                <a:ln>
                  <a:noFill/>
                </a:ln>
                <a:effectLst/>
                <a:uLnTx/>
                <a:uFillTx/>
                <a:latin typeface="Century Gothic" panose="020F0302020204030204"/>
                <a:ea typeface="+mn-ea"/>
                <a:cs typeface="+mn-cs"/>
              </a:rPr>
              <a:t>Mieze</a:t>
            </a:r>
            <a:r>
              <a:rPr kumimoji="0" lang="en-GB" sz="2000" b="0" i="1" u="none" strike="noStrike" kern="1200" cap="none" spc="0" normalizeH="0" baseline="0" noProof="0" dirty="0">
                <a:ln>
                  <a:noFill/>
                </a:ln>
                <a:effectLst/>
                <a:uLnTx/>
                <a:uFillTx/>
                <a:latin typeface="Century Gothic" panose="020F0302020204030204"/>
                <a:ea typeface="+mn-ea"/>
                <a:cs typeface="+mn-cs"/>
              </a:rPr>
              <a:t>.</a:t>
            </a:r>
          </a:p>
        </p:txBody>
      </p:sp>
      <p:sp>
        <p:nvSpPr>
          <p:cNvPr id="44" name="Rectangle 43">
            <a:extLst>
              <a:ext uri="{FF2B5EF4-FFF2-40B4-BE49-F238E27FC236}">
                <a16:creationId xmlns:a16="http://schemas.microsoft.com/office/drawing/2014/main" id="{94EBAC29-2744-44C7-88A6-AE64360621FE}"/>
              </a:ext>
            </a:extLst>
          </p:cNvPr>
          <p:cNvSpPr/>
          <p:nvPr/>
        </p:nvSpPr>
        <p:spPr>
          <a:xfrm>
            <a:off x="128996" y="4222972"/>
            <a:ext cx="465939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How things are and how they were</a:t>
            </a:r>
            <a:endParaRPr lang="en-GB" sz="2000" b="1" dirty="0">
              <a:solidFill>
                <a:srgbClr val="FFFFFF"/>
              </a:solidFill>
              <a:latin typeface="Century Gothic" panose="020B0502020202020204" pitchFamily="34" charset="0"/>
            </a:endParaRPr>
          </a:p>
        </p:txBody>
      </p:sp>
      <p:sp>
        <p:nvSpPr>
          <p:cNvPr id="46" name="TextBox 45">
            <a:extLst>
              <a:ext uri="{FF2B5EF4-FFF2-40B4-BE49-F238E27FC236}">
                <a16:creationId xmlns:a16="http://schemas.microsoft.com/office/drawing/2014/main" id="{7B660C93-94E8-403E-8C89-1C1DC78A65DE}"/>
              </a:ext>
            </a:extLst>
          </p:cNvPr>
          <p:cNvSpPr txBox="1"/>
          <p:nvPr/>
        </p:nvSpPr>
        <p:spPr>
          <a:xfrm>
            <a:off x="219266" y="8133790"/>
            <a:ext cx="741605"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pic>
        <p:nvPicPr>
          <p:cNvPr id="5" name="Picture 4" descr="Qr code&#10;&#10;Description automatically generated">
            <a:extLst>
              <a:ext uri="{FF2B5EF4-FFF2-40B4-BE49-F238E27FC236}">
                <a16:creationId xmlns:a16="http://schemas.microsoft.com/office/drawing/2014/main" id="{2FA1677B-EA9E-48BF-A1D9-08A78F7666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9258" y="5831916"/>
            <a:ext cx="1041629" cy="1041629"/>
          </a:xfrm>
          <a:prstGeom prst="rect">
            <a:avLst/>
          </a:prstGeom>
        </p:spPr>
      </p:pic>
    </p:spTree>
    <p:extLst>
      <p:ext uri="{BB962C8B-B14F-4D97-AF65-F5344CB8AC3E}">
        <p14:creationId xmlns:p14="http://schemas.microsoft.com/office/powerpoint/2010/main" val="3733075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 name="Arrow: Curved Down 6">
            <a:extLst>
              <a:ext uri="{FF2B5EF4-FFF2-40B4-BE49-F238E27FC236}">
                <a16:creationId xmlns:a16="http://schemas.microsoft.com/office/drawing/2014/main" id="{F5ED9721-7AF0-4FC7-B094-545D0F82A5A0}"/>
              </a:ext>
              <a:ext uri="{C183D7F6-B498-43B3-948B-1728B52AA6E4}">
                <adec:decorative xmlns:adec="http://schemas.microsoft.com/office/drawing/2017/decorative" val="1"/>
              </a:ext>
            </a:extLst>
          </p:cNvPr>
          <p:cNvSpPr/>
          <p:nvPr/>
        </p:nvSpPr>
        <p:spPr>
          <a:xfrm rot="3558495">
            <a:off x="387581" y="7817323"/>
            <a:ext cx="1253409" cy="466446"/>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794979"/>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42</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4986025" y="12809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6" name="Rounded Rectangular Callout 6">
            <a:extLst>
              <a:ext uri="{FF2B5EF4-FFF2-40B4-BE49-F238E27FC236}">
                <a16:creationId xmlns:a16="http://schemas.microsoft.com/office/drawing/2014/main" id="{798CE87C-59F9-4976-BD09-13DFD100054D}"/>
              </a:ext>
            </a:extLst>
          </p:cNvPr>
          <p:cNvSpPr/>
          <p:nvPr/>
        </p:nvSpPr>
        <p:spPr>
          <a:xfrm>
            <a:off x="114845" y="736693"/>
            <a:ext cx="6640553" cy="507338"/>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There are </a:t>
            </a:r>
            <a:r>
              <a:rPr lang="en-GB" b="1" dirty="0">
                <a:solidFill>
                  <a:schemeClr val="tx1"/>
                </a:solidFill>
                <a:latin typeface="Century Gothic" panose="020B0502020202020204" pitchFamily="34" charset="0"/>
              </a:rPr>
              <a:t>five </a:t>
            </a:r>
            <a:r>
              <a:rPr lang="en-GB" dirty="0">
                <a:solidFill>
                  <a:schemeClr val="tx1"/>
                </a:solidFill>
                <a:latin typeface="Century Gothic" panose="020B0502020202020204" pitchFamily="34" charset="0"/>
              </a:rPr>
              <a:t>main ways to form plurals in German.</a:t>
            </a:r>
          </a:p>
          <a:p>
            <a:pPr algn="ctr"/>
            <a:r>
              <a:rPr lang="en-GB" dirty="0">
                <a:solidFill>
                  <a:schemeClr val="tx1"/>
                </a:solidFill>
                <a:latin typeface="Century Gothic" panose="020B0502020202020204" pitchFamily="34" charset="0"/>
              </a:rPr>
              <a:t>Here’s a reminder of rules 1-4 – plus one new one – Rule 5! </a:t>
            </a:r>
            <a:endParaRPr lang="en-GB" i="1"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id="{68E8EF4A-BA0C-4965-9BEE-6B14474FE4CB}"/>
              </a:ext>
            </a:extLst>
          </p:cNvPr>
          <p:cNvSpPr txBox="1"/>
          <p:nvPr/>
        </p:nvSpPr>
        <p:spPr>
          <a:xfrm>
            <a:off x="105810" y="1548049"/>
            <a:ext cx="921335"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3A8C4F7E-0894-462E-A2A3-EE0446925849}"/>
              </a:ext>
            </a:extLst>
          </p:cNvPr>
          <p:cNvSpPr txBox="1"/>
          <p:nvPr/>
        </p:nvSpPr>
        <p:spPr>
          <a:xfrm>
            <a:off x="99591" y="3561835"/>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745D0839-8AC8-4D02-899D-E715F2F14BAF}"/>
              </a:ext>
            </a:extLst>
          </p:cNvPr>
          <p:cNvSpPr txBox="1"/>
          <p:nvPr/>
        </p:nvSpPr>
        <p:spPr>
          <a:xfrm>
            <a:off x="90107" y="5000303"/>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EADBAA66-83A7-42CC-99E2-F1AD36773EE5}"/>
              </a:ext>
            </a:extLst>
          </p:cNvPr>
          <p:cNvSpPr txBox="1"/>
          <p:nvPr/>
        </p:nvSpPr>
        <p:spPr>
          <a:xfrm>
            <a:off x="97876" y="6310988"/>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CAAC97EC-CA10-47E3-9A19-D0914CD263E3}"/>
              </a:ext>
            </a:extLst>
          </p:cNvPr>
          <p:cNvSpPr txBox="1"/>
          <p:nvPr/>
        </p:nvSpPr>
        <p:spPr>
          <a:xfrm>
            <a:off x="67848" y="8332340"/>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 name="Explosion: 8 Points 4">
            <a:extLst>
              <a:ext uri="{FF2B5EF4-FFF2-40B4-BE49-F238E27FC236}">
                <a16:creationId xmlns:a16="http://schemas.microsoft.com/office/drawing/2014/main" id="{689ADCBF-A685-4B5B-9CA5-A6EE03CFF7F7}"/>
              </a:ext>
            </a:extLst>
          </p:cNvPr>
          <p:cNvSpPr/>
          <p:nvPr/>
        </p:nvSpPr>
        <p:spPr>
          <a:xfrm>
            <a:off x="0" y="6906486"/>
            <a:ext cx="1417784" cy="1370587"/>
          </a:xfrm>
          <a:prstGeom prst="irregularSeal1">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rPr>
              <a:t>New</a:t>
            </a:r>
            <a:endParaRPr lang="en-GB" b="1" dirty="0">
              <a:solidFill>
                <a:schemeClr val="tx1"/>
              </a:solidFill>
              <a:latin typeface="Century Gothic" panose="020B0502020202020204" pitchFamily="34" charset="0"/>
            </a:endParaRPr>
          </a:p>
        </p:txBody>
      </p:sp>
      <p:sp>
        <p:nvSpPr>
          <p:cNvPr id="52" name="Rectangle 51">
            <a:extLst>
              <a:ext uri="{FF2B5EF4-FFF2-40B4-BE49-F238E27FC236}">
                <a16:creationId xmlns:a16="http://schemas.microsoft.com/office/drawing/2014/main" id="{44B13E25-67D8-4C1E-99E7-3A2F521FC299}"/>
              </a:ext>
            </a:extLst>
          </p:cNvPr>
          <p:cNvSpPr/>
          <p:nvPr/>
        </p:nvSpPr>
        <p:spPr>
          <a:xfrm>
            <a:off x="1212052" y="1392394"/>
            <a:ext cx="53903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Most masculine nouns add either  -</a:t>
            </a:r>
            <a:r>
              <a:rPr kumimoji="0" lang="en-GB" sz="2000" b="1" i="0" u="none" strike="noStrike" kern="1200" cap="none" spc="0" normalizeH="0" baseline="0" noProof="0" dirty="0">
                <a:ln>
                  <a:noFill/>
                </a:ln>
                <a:effectLst/>
                <a:uLnTx/>
                <a:uFillTx/>
                <a:latin typeface="Century Gothic" panose="020F0302020204030204"/>
                <a:ea typeface="+mn-ea"/>
                <a:cs typeface="+mn-cs"/>
              </a:rPr>
              <a:t>e</a:t>
            </a:r>
            <a:r>
              <a:rPr kumimoji="0" lang="en-GB" sz="2000" b="0" i="0" u="none" strike="noStrike" kern="1200" cap="none" spc="0" normalizeH="0" baseline="0" noProof="0" dirty="0">
                <a:ln>
                  <a:noFill/>
                </a:ln>
                <a:effectLst/>
                <a:uLnTx/>
                <a:uFillTx/>
                <a:latin typeface="Century Gothic" panose="020F0302020204030204"/>
                <a:ea typeface="+mn-ea"/>
                <a:cs typeface="+mn-cs"/>
              </a:rPr>
              <a:t> at the end:</a:t>
            </a:r>
          </a:p>
        </p:txBody>
      </p:sp>
      <p:sp>
        <p:nvSpPr>
          <p:cNvPr id="53" name="Rectangle 52">
            <a:extLst>
              <a:ext uri="{FF2B5EF4-FFF2-40B4-BE49-F238E27FC236}">
                <a16:creationId xmlns:a16="http://schemas.microsoft.com/office/drawing/2014/main" id="{B23D74A3-F635-4672-B769-97F225D915A8}"/>
              </a:ext>
            </a:extLst>
          </p:cNvPr>
          <p:cNvSpPr/>
          <p:nvPr/>
        </p:nvSpPr>
        <p:spPr>
          <a:xfrm>
            <a:off x="12859" y="2337200"/>
            <a:ext cx="563467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Or they add </a:t>
            </a:r>
            <a:r>
              <a:rPr kumimoji="0" lang="en-GB" sz="2000" b="0" i="0" u="none" strike="noStrike" kern="1200" cap="none" spc="0" normalizeH="0" baseline="0" noProof="0" dirty="0">
                <a:ln>
                  <a:noFill/>
                </a:ln>
                <a:effectLst/>
                <a:uLnTx/>
                <a:uFillTx/>
                <a:latin typeface="Century Gothic" panose="020F0302020204030204"/>
                <a:ea typeface="+mn-ea"/>
                <a:cs typeface="+mn-cs"/>
              </a:rPr>
              <a:t>an -</a:t>
            </a:r>
            <a:r>
              <a:rPr kumimoji="0" lang="en-GB" sz="2000" b="1" i="0" u="none" strike="noStrike" kern="1200" cap="none" spc="0" normalizeH="0" baseline="0" noProof="0" dirty="0">
                <a:ln>
                  <a:noFill/>
                </a:ln>
                <a:effectLst/>
                <a:uLnTx/>
                <a:uFillTx/>
                <a:latin typeface="Century Gothic" panose="020F0302020204030204"/>
                <a:ea typeface="+mn-ea"/>
                <a:cs typeface="+mn-cs"/>
              </a:rPr>
              <a:t>e</a:t>
            </a:r>
            <a:r>
              <a:rPr kumimoji="0" lang="en-GB" sz="2000" b="0" i="0" u="none" strike="noStrike" kern="1200" cap="none" spc="0" normalizeH="0" baseline="0" noProof="0" dirty="0">
                <a:ln>
                  <a:noFill/>
                </a:ln>
                <a:effectLst/>
                <a:uLnTx/>
                <a:uFillTx/>
                <a:latin typeface="Century Gothic" panose="020F0302020204030204"/>
                <a:ea typeface="+mn-ea"/>
                <a:cs typeface="+mn-cs"/>
              </a:rPr>
              <a:t> at the end and an </a:t>
            </a:r>
            <a:r>
              <a:rPr kumimoji="0" lang="en-GB" sz="2000" b="1" i="0" u="none" strike="noStrike" kern="1200" cap="none" spc="0" normalizeH="0" baseline="0" noProof="0" dirty="0">
                <a:ln>
                  <a:noFill/>
                </a:ln>
                <a:effectLst/>
                <a:uLnTx/>
                <a:uFillTx/>
                <a:latin typeface="Century Gothic" panose="020F0302020204030204"/>
                <a:ea typeface="+mn-ea"/>
                <a:cs typeface="+mn-cs"/>
              </a:rPr>
              <a:t>umlaut</a:t>
            </a:r>
            <a:r>
              <a:rPr kumimoji="0" lang="en-GB" sz="2000" b="0" i="0" u="none" strike="noStrike" kern="1200" cap="none" spc="0" normalizeH="0" baseline="0" noProof="0" dirty="0">
                <a:ln>
                  <a:noFill/>
                </a:ln>
                <a:effectLst/>
                <a:uLnTx/>
                <a:uFillTx/>
                <a:latin typeface="Century Gothic" panose="020F0302020204030204"/>
                <a:ea typeface="+mn-ea"/>
                <a:cs typeface="+mn-cs"/>
              </a:rPr>
              <a:t> on the vowel:</a:t>
            </a:r>
          </a:p>
        </p:txBody>
      </p:sp>
      <p:sp>
        <p:nvSpPr>
          <p:cNvPr id="54" name="TextBox 53">
            <a:extLst>
              <a:ext uri="{FF2B5EF4-FFF2-40B4-BE49-F238E27FC236}">
                <a16:creationId xmlns:a16="http://schemas.microsoft.com/office/drawing/2014/main" id="{6033B7E5-A4AD-42FC-9C56-32BBA8CA4B87}"/>
              </a:ext>
            </a:extLst>
          </p:cNvPr>
          <p:cNvSpPr txBox="1"/>
          <p:nvPr/>
        </p:nvSpPr>
        <p:spPr>
          <a:xfrm>
            <a:off x="2397537" y="1796793"/>
            <a:ext cx="2619478" cy="414013"/>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Tag</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Tag</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B8B6032E-14CB-46B3-AF5E-5A33CAEE62BD}"/>
              </a:ext>
            </a:extLst>
          </p:cNvPr>
          <p:cNvSpPr txBox="1"/>
          <p:nvPr/>
        </p:nvSpPr>
        <p:spPr>
          <a:xfrm>
            <a:off x="2785445" y="2714229"/>
            <a:ext cx="3087003"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Rock</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000" b="0" i="0" u="none" strike="noStrike" kern="1200" cap="none" spc="0" normalizeH="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Röck</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D80A4A05-E7F7-4971-AE08-9B8114422468}"/>
              </a:ext>
            </a:extLst>
          </p:cNvPr>
          <p:cNvSpPr/>
          <p:nvPr/>
        </p:nvSpPr>
        <p:spPr>
          <a:xfrm>
            <a:off x="1047097" y="3484252"/>
            <a:ext cx="59317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Words ending in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-EL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are often the same in singular and plural</a:t>
            </a:r>
            <a:r>
              <a:rPr kumimoji="0" lang="en-US" sz="20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794E585B-8F64-4A9D-A6BA-D463EFBDCEA2}"/>
              </a:ext>
            </a:extLst>
          </p:cNvPr>
          <p:cNvSpPr txBox="1"/>
          <p:nvPr/>
        </p:nvSpPr>
        <p:spPr>
          <a:xfrm>
            <a:off x="105810" y="4236878"/>
            <a:ext cx="3060700"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Kissen</a:t>
            </a:r>
            <a:r>
              <a:rPr lang="en-GB" sz="2000" dirty="0">
                <a:latin typeface="Century Gothic" panose="020B0502020202020204" pitchFamily="34" charset="0"/>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Kissen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8" name="Rectangle 57">
            <a:extLst>
              <a:ext uri="{FF2B5EF4-FFF2-40B4-BE49-F238E27FC236}">
                <a16:creationId xmlns:a16="http://schemas.microsoft.com/office/drawing/2014/main" id="{271F2D2E-4055-402D-8621-9B72A9D842C8}"/>
              </a:ext>
            </a:extLst>
          </p:cNvPr>
          <p:cNvSpPr/>
          <p:nvPr/>
        </p:nvSpPr>
        <p:spPr>
          <a:xfrm>
            <a:off x="1063942" y="4896899"/>
            <a:ext cx="53295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More than 90% feminine nouns add either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n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the end to form the plural:</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C7B4E79D-A42D-4B46-8259-391DF7160A07}"/>
              </a:ext>
            </a:extLst>
          </p:cNvPr>
          <p:cNvSpPr txBox="1"/>
          <p:nvPr/>
        </p:nvSpPr>
        <p:spPr>
          <a:xfrm>
            <a:off x="3604727" y="5660957"/>
            <a:ext cx="2959099"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Frau</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Frau</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en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A0028C1-CD25-4820-BF3E-7D114AC0CE04}"/>
              </a:ext>
            </a:extLst>
          </p:cNvPr>
          <p:cNvSpPr txBox="1"/>
          <p:nvPr/>
        </p:nvSpPr>
        <p:spPr>
          <a:xfrm>
            <a:off x="1224681" y="6236418"/>
            <a:ext cx="55935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Some masculine and around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25%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neuter nouns add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the end and an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umlaut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on the vowel (ä / ö / ü), where possible:</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CA6DAC24-894A-4526-953B-AA34F293BCE9}"/>
              </a:ext>
            </a:extLst>
          </p:cNvPr>
          <p:cNvSpPr txBox="1"/>
          <p:nvPr/>
        </p:nvSpPr>
        <p:spPr>
          <a:xfrm>
            <a:off x="3212997" y="7228521"/>
            <a:ext cx="3360313"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Mann</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M</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ä</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nn</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2" name="Rectangle 61">
            <a:extLst>
              <a:ext uri="{FF2B5EF4-FFF2-40B4-BE49-F238E27FC236}">
                <a16:creationId xmlns:a16="http://schemas.microsoft.com/office/drawing/2014/main" id="{A2463C71-7B6A-4C38-86EC-74FDC85BF0CD}"/>
              </a:ext>
            </a:extLst>
          </p:cNvPr>
          <p:cNvSpPr/>
          <p:nvPr/>
        </p:nvSpPr>
        <p:spPr>
          <a:xfrm>
            <a:off x="2681725" y="121926"/>
            <a:ext cx="202538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Plurals: Rule 5</a:t>
            </a:r>
            <a:endParaRPr lang="en-GB" sz="2000" b="1" dirty="0">
              <a:solidFill>
                <a:srgbClr val="FFFFFF"/>
              </a:solidFill>
              <a:latin typeface="Century Gothic" panose="020B0502020202020204" pitchFamily="34" charset="0"/>
            </a:endParaRPr>
          </a:p>
        </p:txBody>
      </p:sp>
      <p:sp>
        <p:nvSpPr>
          <p:cNvPr id="63" name="TextBox 62">
            <a:extLst>
              <a:ext uri="{FF2B5EF4-FFF2-40B4-BE49-F238E27FC236}">
                <a16:creationId xmlns:a16="http://schemas.microsoft.com/office/drawing/2014/main" id="{3791A03E-F99B-436C-B5D6-99CA37538ED8}"/>
              </a:ext>
            </a:extLst>
          </p:cNvPr>
          <p:cNvSpPr txBox="1"/>
          <p:nvPr/>
        </p:nvSpPr>
        <p:spPr>
          <a:xfrm>
            <a:off x="3212997" y="4237754"/>
            <a:ext cx="3606111"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der Sommer</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Sommer</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47AD9AF4-2167-4E5E-8AE4-39B286ACCBEF}"/>
              </a:ext>
            </a:extLst>
          </p:cNvPr>
          <p:cNvSpPr txBox="1"/>
          <p:nvPr/>
        </p:nvSpPr>
        <p:spPr>
          <a:xfrm>
            <a:off x="1372498" y="7942816"/>
            <a:ext cx="53925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Some (typically ‘borrowed’) nouns add -s.</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They may end in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in –</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000" b="1" dirty="0">
                <a:latin typeface="Century Gothic" panose="020B0502020202020204" pitchFamily="34" charset="0"/>
              </a:rPr>
              <a:t>i</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u</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000" dirty="0">
                <a:latin typeface="Century Gothic" panose="020B0502020202020204" pitchFamily="34" charset="0"/>
              </a:rPr>
              <a:t>or –</a:t>
            </a:r>
            <a:r>
              <a:rPr lang="en-GB" sz="2000" b="1" dirty="0">
                <a:latin typeface="Century Gothic" panose="020B0502020202020204" pitchFamily="34" charset="0"/>
              </a:rPr>
              <a:t>y </a:t>
            </a:r>
            <a:r>
              <a:rPr lang="en-GB" sz="2000" dirty="0">
                <a:latin typeface="Century Gothic" panose="020B0502020202020204" pitchFamily="34" charset="0"/>
              </a:rPr>
              <a:t>(or other letters):</a:t>
            </a:r>
            <a:endParaRPr kumimoji="0" lang="en-US" sz="2000" i="0" u="none" strike="noStrike" kern="1200" cap="none" spc="0" normalizeH="0" baseline="0" noProof="0" dirty="0">
              <a:ln>
                <a:noFill/>
              </a:ln>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7B5DF95B-E30B-4C6C-8A16-8490599DA6B5}"/>
              </a:ext>
            </a:extLst>
          </p:cNvPr>
          <p:cNvSpPr txBox="1"/>
          <p:nvPr/>
        </p:nvSpPr>
        <p:spPr>
          <a:xfrm>
            <a:off x="3136483" y="8582052"/>
            <a:ext cx="2592787"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das Top</a:t>
            </a:r>
            <a:r>
              <a:rPr kumimoji="0" lang="en-GB" sz="2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die Top</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s  </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6" name="Speech Bubble: Rectangle with Corners Rounded 20">
            <a:extLst>
              <a:ext uri="{FF2B5EF4-FFF2-40B4-BE49-F238E27FC236}">
                <a16:creationId xmlns:a16="http://schemas.microsoft.com/office/drawing/2014/main" id="{7507AA1B-7FC9-4B24-829E-F097B50D5C8C}"/>
              </a:ext>
            </a:extLst>
          </p:cNvPr>
          <p:cNvSpPr/>
          <p:nvPr/>
        </p:nvSpPr>
        <p:spPr>
          <a:xfrm>
            <a:off x="5199320" y="1758412"/>
            <a:ext cx="1553349" cy="882803"/>
          </a:xfrm>
          <a:prstGeom prst="wedgeRoundRectCallout">
            <a:avLst>
              <a:gd name="adj1" fmla="val -43378"/>
              <a:gd name="adj2" fmla="val 34994"/>
              <a:gd name="adj3" fmla="val 16667"/>
            </a:avLst>
          </a:prstGeom>
          <a:solidFill>
            <a:schemeClr val="bg2">
              <a:lumMod val="20000"/>
              <a:lumOff val="80000"/>
            </a:schemeClr>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Remember: the word for </a:t>
            </a:r>
            <a:r>
              <a:rPr kumimoji="0" lang="en-GB" sz="12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a:t>
            </a: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is ‘</a:t>
            </a:r>
            <a:r>
              <a:rPr kumimoji="0" lang="en-GB" sz="12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a:t>
            </a: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for </a:t>
            </a:r>
            <a:r>
              <a:rPr kumimoji="0" lang="en-GB" sz="1200" b="1" i="1" u="sng"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all</a:t>
            </a: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plural nouns.</a:t>
            </a:r>
            <a:endParaRPr kumimoji="0" lang="en-US"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26" name="Picture 2" descr="T-Shirt, Clothing, Yellow, Shirt, Tshirt">
            <a:extLst>
              <a:ext uri="{FF2B5EF4-FFF2-40B4-BE49-F238E27FC236}">
                <a16:creationId xmlns:a16="http://schemas.microsoft.com/office/drawing/2014/main" id="{3C8419D3-D5B6-4197-A4C8-7B20FEC93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416" y="8582052"/>
            <a:ext cx="441550" cy="4816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irt, Pleated, Dress, Fabric, Clothing, Clothes, Pleat">
            <a:extLst>
              <a:ext uri="{FF2B5EF4-FFF2-40B4-BE49-F238E27FC236}">
                <a16:creationId xmlns:a16="http://schemas.microsoft.com/office/drawing/2014/main" id="{788F5CCC-6F70-40A6-8547-9E7BF398F5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2448" y="2763688"/>
            <a:ext cx="1073658" cy="6620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Skirt, Pleated, Dress, Fabric, Clothing, Clothes, Pleat">
            <a:extLst>
              <a:ext uri="{FF2B5EF4-FFF2-40B4-BE49-F238E27FC236}">
                <a16:creationId xmlns:a16="http://schemas.microsoft.com/office/drawing/2014/main" id="{1FEE9769-B7EA-4827-B0E3-21DEEF9482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167" y="2763157"/>
            <a:ext cx="1073658" cy="6620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Shirt, Clothing, Yellow, Shirt, Tshirt">
            <a:extLst>
              <a:ext uri="{FF2B5EF4-FFF2-40B4-BE49-F238E27FC236}">
                <a16:creationId xmlns:a16="http://schemas.microsoft.com/office/drawing/2014/main" id="{3AEC51AB-78ED-48B7-8CCC-97E5C7A8B2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033" y="8618430"/>
            <a:ext cx="441550" cy="48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913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43</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33594" y="161810"/>
            <a:ext cx="5768925"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15991" y="120973"/>
            <a:ext cx="5705066"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Explaining how it is and was / used to be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565600" y="738784"/>
            <a:ext cx="2083257" cy="40011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extLst>
              <p:ext uri="{D42A27DB-BD31-4B8C-83A1-F6EECF244321}">
                <p14:modId xmlns:p14="http://schemas.microsoft.com/office/powerpoint/2010/main" val="2661755824"/>
              </p:ext>
            </p:extLst>
          </p:nvPr>
        </p:nvGraphicFramePr>
        <p:xfrm>
          <a:off x="487994" y="1219365"/>
          <a:ext cx="3530599" cy="7283198"/>
        </p:xfrm>
        <a:graphic>
          <a:graphicData uri="http://schemas.openxmlformats.org/drawingml/2006/table">
            <a:tbl>
              <a:tblPr lastRow="1">
                <a:tableStyleId>{5940675A-B579-460E-94D1-54222C63F5DA}</a:tableStyleId>
              </a:tblPr>
              <a:tblGrid>
                <a:gridCol w="1040183">
                  <a:extLst>
                    <a:ext uri="{9D8B030D-6E8A-4147-A177-3AD203B41FA5}">
                      <a16:colId xmlns:a16="http://schemas.microsoft.com/office/drawing/2014/main" val="2096669940"/>
                    </a:ext>
                  </a:extLst>
                </a:gridCol>
                <a:gridCol w="1068016">
                  <a:extLst>
                    <a:ext uri="{9D8B030D-6E8A-4147-A177-3AD203B41FA5}">
                      <a16:colId xmlns:a16="http://schemas.microsoft.com/office/drawing/2014/main" val="2576834893"/>
                    </a:ext>
                  </a:extLst>
                </a:gridCol>
                <a:gridCol w="1422400">
                  <a:extLst>
                    <a:ext uri="{9D8B030D-6E8A-4147-A177-3AD203B41FA5}">
                      <a16:colId xmlns:a16="http://schemas.microsoft.com/office/drawing/2014/main" val="3222018720"/>
                    </a:ext>
                  </a:extLst>
                </a:gridCol>
              </a:tblGrid>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alles</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everything</a:t>
                      </a:r>
                    </a:p>
                  </a:txBody>
                  <a:tcPr marL="0" marR="0" marT="0" marB="0" anchor="ctr"/>
                </a:tc>
                <a:extLst>
                  <a:ext uri="{0D108BD9-81ED-4DB2-BD59-A6C34878D82A}">
                    <a16:rowId xmlns:a16="http://schemas.microsoft.com/office/drawing/2014/main" val="1635176696"/>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alle</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everyone</a:t>
                      </a:r>
                    </a:p>
                  </a:txBody>
                  <a:tcPr marL="0" marR="0" marT="0" marB="0" anchor="ctr"/>
                </a:tc>
                <a:extLst>
                  <a:ext uri="{0D108BD9-81ED-4DB2-BD59-A6C34878D82A}">
                    <a16:rowId xmlns:a16="http://schemas.microsoft.com/office/drawing/2014/main" val="3669922584"/>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Kleid</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dress</a:t>
                      </a:r>
                    </a:p>
                  </a:txBody>
                  <a:tcPr marL="0" marR="0" marT="0" marB="0" anchor="ctr"/>
                </a:tc>
                <a:extLst>
                  <a:ext uri="{0D108BD9-81ED-4DB2-BD59-A6C34878D82A}">
                    <a16:rowId xmlns:a16="http://schemas.microsoft.com/office/drawing/2014/main" val="919986142"/>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der Rock</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skirt</a:t>
                      </a:r>
                    </a:p>
                  </a:txBody>
                  <a:tcPr marL="0" marR="0" marT="0" marB="0" anchor="ctr"/>
                </a:tc>
                <a:extLst>
                  <a:ext uri="{0D108BD9-81ED-4DB2-BD59-A6C34878D82A}">
                    <a16:rowId xmlns:a16="http://schemas.microsoft.com/office/drawing/2014/main" val="92066761"/>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alt</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old</a:t>
                      </a:r>
                    </a:p>
                  </a:txBody>
                  <a:tcPr marL="0" marR="0" marT="0" marB="0" anchor="ctr"/>
                </a:tc>
                <a:extLst>
                  <a:ext uri="{0D108BD9-81ED-4DB2-BD59-A6C34878D82A}">
                    <a16:rowId xmlns:a16="http://schemas.microsoft.com/office/drawing/2014/main" val="2830559210"/>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a:solidFill>
                            <a:srgbClr val="000000"/>
                          </a:solidFill>
                          <a:effectLst/>
                          <a:latin typeface="Century Gothic" panose="020B0502020202020204" pitchFamily="34" charset="0"/>
                        </a:rPr>
                        <a:t>arm</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poor</a:t>
                      </a:r>
                    </a:p>
                  </a:txBody>
                  <a:tcPr marL="0" marR="0" marT="0" marB="0" anchor="ctr"/>
                </a:tc>
                <a:extLst>
                  <a:ext uri="{0D108BD9-81ED-4DB2-BD59-A6C34878D82A}">
                    <a16:rowId xmlns:a16="http://schemas.microsoft.com/office/drawing/2014/main" val="783019935"/>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einfach</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easy, simple</a:t>
                      </a:r>
                    </a:p>
                  </a:txBody>
                  <a:tcPr marL="0" marR="0" marT="0" marB="0" anchor="ctr"/>
                </a:tc>
                <a:extLst>
                  <a:ext uri="{0D108BD9-81ED-4DB2-BD59-A6C34878D82A}">
                    <a16:rowId xmlns:a16="http://schemas.microsoft.com/office/drawing/2014/main" val="629475840"/>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eng</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GB" sz="1600" b="0" i="0" u="none" strike="noStrike" dirty="0">
                          <a:solidFill>
                            <a:srgbClr val="000000"/>
                          </a:solidFill>
                          <a:effectLst/>
                          <a:latin typeface="Century Gothic" panose="020B0502020202020204" pitchFamily="34" charset="0"/>
                        </a:rPr>
                        <a:t>narrow</a:t>
                      </a:r>
                    </a:p>
                  </a:txBody>
                  <a:tcPr marL="0" marR="0" marT="0" marB="0" anchor="ctr"/>
                </a:tc>
                <a:extLst>
                  <a:ext uri="{0D108BD9-81ED-4DB2-BD59-A6C34878D82A}">
                    <a16:rowId xmlns:a16="http://schemas.microsoft.com/office/drawing/2014/main" val="1085801661"/>
                  </a:ext>
                </a:extLst>
              </a:tr>
              <a:tr h="560246">
                <a:tc>
                  <a:txBody>
                    <a:bodyPr/>
                    <a:lstStyle/>
                    <a:p>
                      <a:pPr marL="45720" algn="r" fontAlgn="b">
                        <a:spcAft>
                          <a:spcPts val="1800"/>
                        </a:spcAft>
                      </a:pP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fontAlgn="b"/>
                      <a:r>
                        <a:rPr lang="en-GB" sz="1600" b="0" i="0" u="none" strike="noStrike" dirty="0" err="1">
                          <a:solidFill>
                            <a:srgbClr val="000000"/>
                          </a:solidFill>
                          <a:effectLst/>
                          <a:latin typeface="Century Gothic" panose="020B0502020202020204" pitchFamily="34" charset="0"/>
                        </a:rPr>
                        <a:t>genau</a:t>
                      </a:r>
                      <a:endParaRPr lang="en-GB" sz="1600" b="0" i="0" u="none" strike="noStrike" dirty="0">
                        <a:solidFill>
                          <a:srgbClr val="000000"/>
                        </a:solidFill>
                        <a:effectLst/>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fontAlgn="b"/>
                      <a:r>
                        <a:rPr lang="en-US" sz="1600" b="0" i="0" u="none" strike="noStrike" dirty="0">
                          <a:solidFill>
                            <a:srgbClr val="000000"/>
                          </a:solidFill>
                          <a:effectLst/>
                          <a:latin typeface="Century Gothic" panose="020B0502020202020204" pitchFamily="34" charset="0"/>
                        </a:rPr>
                        <a:t>exact</a:t>
                      </a:r>
                    </a:p>
                  </a:txBody>
                  <a:tcPr marL="0" marR="0" marT="0" marB="0" anchor="ctr"/>
                </a:tc>
                <a:extLst>
                  <a:ext uri="{0D108BD9-81ED-4DB2-BD59-A6C34878D82A}">
                    <a16:rowId xmlns:a16="http://schemas.microsoft.com/office/drawing/2014/main" val="3892999162"/>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hell</a:t>
                      </a: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light, bright</a:t>
                      </a:r>
                    </a:p>
                  </a:txBody>
                  <a:tcPr marL="0" marR="0" marT="0" marB="0" anchor="ctr"/>
                </a:tc>
                <a:extLst>
                  <a:ext uri="{0D108BD9-81ED-4DB2-BD59-A6C34878D82A}">
                    <a16:rowId xmlns:a16="http://schemas.microsoft.com/office/drawing/2014/main" val="3376436627"/>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err="1">
                          <a:solidFill>
                            <a:srgbClr val="000000"/>
                          </a:solidFill>
                          <a:effectLst/>
                          <a:latin typeface="Century Gothic" panose="020B0502020202020204" pitchFamily="34" charset="0"/>
                          <a:ea typeface="+mn-ea"/>
                          <a:cs typeface="+mn-cs"/>
                        </a:rPr>
                        <a:t>jung</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young</a:t>
                      </a:r>
                    </a:p>
                  </a:txBody>
                  <a:tcPr marL="0" marR="0" marT="0" marB="0" anchor="ctr"/>
                </a:tc>
                <a:extLst>
                  <a:ext uri="{0D108BD9-81ED-4DB2-BD59-A6C34878D82A}">
                    <a16:rowId xmlns:a16="http://schemas.microsoft.com/office/drawing/2014/main" val="233109724"/>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err="1">
                          <a:solidFill>
                            <a:srgbClr val="000000"/>
                          </a:solidFill>
                          <a:effectLst/>
                          <a:latin typeface="Century Gothic" panose="020B0502020202020204" pitchFamily="34" charset="0"/>
                          <a:ea typeface="+mn-ea"/>
                          <a:cs typeface="+mn-cs"/>
                        </a:rPr>
                        <a:t>kurz</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short</a:t>
                      </a:r>
                    </a:p>
                  </a:txBody>
                  <a:tcPr marL="0" marR="0" marT="0" marB="0" anchor="ctr"/>
                </a:tc>
                <a:extLst>
                  <a:ext uri="{0D108BD9-81ED-4DB2-BD59-A6C34878D82A}">
                    <a16:rowId xmlns:a16="http://schemas.microsoft.com/office/drawing/2014/main" val="3611589896"/>
                  </a:ext>
                </a:extLst>
              </a:tr>
              <a:tr h="560246">
                <a:tc>
                  <a:txBody>
                    <a:bodyPr/>
                    <a:lstStyle/>
                    <a:p>
                      <a:pPr marL="45720" algn="r" defTabSz="914400" rtl="0" eaLnBrk="1" fontAlgn="b" latinLnBrk="0" hangingPunct="1">
                        <a:spcAft>
                          <a:spcPts val="1800"/>
                        </a:spcAft>
                      </a:pPr>
                      <a:endParaRPr lang="en-GB" sz="1600" b="0" i="1"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2296" algn="l" defTabSz="914400" rtl="0" eaLnBrk="1" fontAlgn="b" latinLnBrk="0" hangingPunct="1"/>
                      <a:r>
                        <a:rPr lang="en-GB" sz="1600" b="0" i="0" u="none" strike="noStrike" kern="1200" dirty="0" err="1">
                          <a:solidFill>
                            <a:srgbClr val="000000"/>
                          </a:solidFill>
                          <a:effectLst/>
                          <a:latin typeface="Century Gothic" panose="020B0502020202020204" pitchFamily="34" charset="0"/>
                          <a:ea typeface="+mn-ea"/>
                          <a:cs typeface="+mn-cs"/>
                        </a:rPr>
                        <a:t>reich</a:t>
                      </a:r>
                      <a:endParaRPr lang="en-GB" sz="1600" b="0" i="0" u="none" strike="noStrike" kern="1200" dirty="0">
                        <a:solidFill>
                          <a:srgbClr val="000000"/>
                        </a:solidFill>
                        <a:effectLst/>
                        <a:latin typeface="Century Gothic" panose="020B0502020202020204" pitchFamily="34" charset="0"/>
                        <a:ea typeface="+mn-ea"/>
                        <a:cs typeface="+mn-cs"/>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45720" algn="l" defTabSz="914400" rtl="0" eaLnBrk="1" fontAlgn="b" latinLnBrk="0" hangingPunct="1"/>
                      <a:r>
                        <a:rPr lang="en-GB" sz="1600" b="0" i="0" u="none" strike="noStrike" kern="1200" dirty="0">
                          <a:solidFill>
                            <a:srgbClr val="000000"/>
                          </a:solidFill>
                          <a:effectLst/>
                          <a:latin typeface="Century Gothic" panose="020B0502020202020204" pitchFamily="34" charset="0"/>
                          <a:ea typeface="+mn-ea"/>
                          <a:cs typeface="+mn-cs"/>
                        </a:rPr>
                        <a:t>rich</a:t>
                      </a:r>
                    </a:p>
                  </a:txBody>
                  <a:tcPr marL="0" marR="0" marT="0" marB="0" anchor="ctr"/>
                </a:tc>
                <a:extLst>
                  <a:ext uri="{0D108BD9-81ED-4DB2-BD59-A6C34878D82A}">
                    <a16:rowId xmlns:a16="http://schemas.microsoft.com/office/drawing/2014/main" val="3461497766"/>
                  </a:ext>
                </a:extLst>
              </a:tr>
            </a:tbl>
          </a:graphicData>
        </a:graphic>
      </p:graphicFrame>
      <p:sp>
        <p:nvSpPr>
          <p:cNvPr id="97" name="Rounded Rectangle 10">
            <a:extLst>
              <a:ext uri="{FF2B5EF4-FFF2-40B4-BE49-F238E27FC236}">
                <a16:creationId xmlns:a16="http://schemas.microsoft.com/office/drawing/2014/main" id="{9A6550A9-D38A-4837-A14C-BB80468E4D28}"/>
              </a:ext>
            </a:extLst>
          </p:cNvPr>
          <p:cNvSpPr/>
          <p:nvPr/>
        </p:nvSpPr>
        <p:spPr>
          <a:xfrm>
            <a:off x="5202464" y="6743137"/>
            <a:ext cx="1297731" cy="1099626"/>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8.2.1.2 &amp; 8.1.2.2</a:t>
            </a:r>
          </a:p>
        </p:txBody>
      </p:sp>
      <p:graphicFrame>
        <p:nvGraphicFramePr>
          <p:cNvPr id="39" name="Table 38">
            <a:extLst>
              <a:ext uri="{FF2B5EF4-FFF2-40B4-BE49-F238E27FC236}">
                <a16:creationId xmlns:a16="http://schemas.microsoft.com/office/drawing/2014/main" id="{F1FB2E7E-21DB-4BA7-B394-E1664B8378E4}"/>
              </a:ext>
            </a:extLst>
          </p:cNvPr>
          <p:cNvGraphicFramePr>
            <a:graphicFrameLocks noGrp="1"/>
          </p:cNvGraphicFramePr>
          <p:nvPr>
            <p:extLst>
              <p:ext uri="{D42A27DB-BD31-4B8C-83A1-F6EECF244321}">
                <p14:modId xmlns:p14="http://schemas.microsoft.com/office/powerpoint/2010/main" val="1992954742"/>
              </p:ext>
            </p:extLst>
          </p:nvPr>
        </p:nvGraphicFramePr>
        <p:xfrm>
          <a:off x="649127" y="1168598"/>
          <a:ext cx="797537" cy="7364825"/>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566525">
                <a:tc>
                  <a:txBody>
                    <a:bodyPr/>
                    <a:lstStyle/>
                    <a:p>
                      <a:pPr marL="45720" algn="r" fontAlgn="b">
                        <a:spcAft>
                          <a:spcPts val="1800"/>
                        </a:spcAft>
                      </a:pPr>
                      <a:r>
                        <a:rPr lang="en-GB" sz="1600" b="0" i="1" u="none" strike="noStrike" dirty="0" err="1">
                          <a:solidFill>
                            <a:srgbClr val="000000"/>
                          </a:solidFill>
                          <a:effectLst/>
                          <a:latin typeface="Century Gothic" panose="020B0502020202020204" pitchFamily="34" charset="0"/>
                        </a:rPr>
                        <a:t>pron</a:t>
                      </a:r>
                      <a:r>
                        <a:rPr lang="en-GB" sz="1600" b="0" i="1" u="none" strike="noStrike" dirty="0">
                          <a:solidFill>
                            <a:srgbClr val="000000"/>
                          </a:solidFill>
                          <a:effectLst/>
                          <a:latin typeface="Century Gothic" panose="020B0502020202020204" pitchFamily="34" charset="0"/>
                        </a:rPr>
                        <a:t>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566525">
                <a:tc>
                  <a:txBody>
                    <a:bodyPr/>
                    <a:lstStyle/>
                    <a:p>
                      <a:pPr marL="45720" algn="r" fontAlgn="b">
                        <a:spcAft>
                          <a:spcPts val="1800"/>
                        </a:spcAft>
                      </a:pPr>
                      <a:r>
                        <a:rPr lang="en-GB" sz="1600" b="0" i="1" u="none" strike="noStrike" dirty="0" err="1">
                          <a:solidFill>
                            <a:srgbClr val="000000"/>
                          </a:solidFill>
                          <a:effectLst/>
                          <a:latin typeface="Century Gothic" panose="020B0502020202020204" pitchFamily="34" charset="0"/>
                        </a:rPr>
                        <a:t>pron</a:t>
                      </a:r>
                      <a:endParaRPr lang="en-GB" sz="1600" b="0" i="1" u="none" strike="noStrike" dirty="0">
                        <a:solidFill>
                          <a:srgbClr val="000000"/>
                        </a:solidFill>
                        <a:effectLst/>
                        <a:latin typeface="Century Gothic" panose="020B0502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nnt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nm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566525">
                <a:tc>
                  <a:txBody>
                    <a:bodyPr/>
                    <a:lstStyle/>
                    <a:p>
                      <a:pPr marL="45720" algn="r" fontAlgn="b">
                        <a:spcAft>
                          <a:spcPts val="1800"/>
                        </a:spcAft>
                      </a:pPr>
                      <a:r>
                        <a:rPr lang="en-GB" sz="1600" b="0" i="1" u="none" strike="noStrike" dirty="0">
                          <a:solidFill>
                            <a:srgbClr val="000000"/>
                          </a:solidFill>
                          <a:effectLst/>
                          <a:latin typeface="Century Gothic" panose="020B0502020202020204" pitchFamily="34" charset="0"/>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3513894"/>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5203608"/>
                  </a:ext>
                </a:extLst>
              </a:tr>
              <a:tr h="566525">
                <a:tc>
                  <a:txBody>
                    <a:bodyPr/>
                    <a:lstStyle/>
                    <a:p>
                      <a:pPr marL="45720" algn="r" defTabSz="914400" rtl="0" eaLnBrk="1" fontAlgn="b" latinLnBrk="0" hangingPunct="1">
                        <a:spcAft>
                          <a:spcPts val="1800"/>
                        </a:spcAft>
                      </a:pPr>
                      <a:r>
                        <a:rPr lang="en-GB" sz="1600" b="0" i="1" u="none" strike="noStrike" kern="1200" dirty="0">
                          <a:solidFill>
                            <a:srgbClr val="000000"/>
                          </a:solidFill>
                          <a:effectLst/>
                          <a:latin typeface="Century Gothic" panose="020B0502020202020204" pitchFamily="34" charset="0"/>
                          <a:ea typeface="+mn-ea"/>
                          <a:cs typeface="+mn-cs"/>
                        </a:rPr>
                        <a:t>adj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1550186"/>
                  </a:ext>
                </a:extLst>
              </a:tr>
            </a:tbl>
          </a:graphicData>
        </a:graphic>
      </p:graphicFrame>
      <p:pic>
        <p:nvPicPr>
          <p:cNvPr id="45" name="Picture 44" descr="A picture containing toy, sign&#10;&#10;Description automatically generated">
            <a:extLst>
              <a:ext uri="{FF2B5EF4-FFF2-40B4-BE49-F238E27FC236}">
                <a16:creationId xmlns:a16="http://schemas.microsoft.com/office/drawing/2014/main" id="{199214EC-D945-4137-9864-3B31DD9AF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5758" y="4277367"/>
            <a:ext cx="476570" cy="810106"/>
          </a:xfrm>
          <a:prstGeom prst="rect">
            <a:avLst/>
          </a:prstGeom>
        </p:spPr>
      </p:pic>
      <p:pic>
        <p:nvPicPr>
          <p:cNvPr id="49" name="Picture 48" descr="A close up of a logo&#10;&#10;Description automatically generated">
            <a:extLst>
              <a:ext uri="{FF2B5EF4-FFF2-40B4-BE49-F238E27FC236}">
                <a16:creationId xmlns:a16="http://schemas.microsoft.com/office/drawing/2014/main" id="{5FD5B13B-D18D-4230-B7DC-252BB9241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254" y="7849167"/>
            <a:ext cx="585516" cy="667373"/>
          </a:xfrm>
          <a:prstGeom prst="rect">
            <a:avLst/>
          </a:prstGeom>
        </p:spPr>
      </p:pic>
      <p:pic>
        <p:nvPicPr>
          <p:cNvPr id="50" name="Picture 49" descr="A close up of a logo&#10;&#10;Description automatically generated">
            <a:extLst>
              <a:ext uri="{FF2B5EF4-FFF2-40B4-BE49-F238E27FC236}">
                <a16:creationId xmlns:a16="http://schemas.microsoft.com/office/drawing/2014/main" id="{29B535F2-02BC-4CDD-A5FE-52776F83D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7505" y="3490071"/>
            <a:ext cx="451807" cy="586524"/>
          </a:xfrm>
          <a:prstGeom prst="rect">
            <a:avLst/>
          </a:prstGeom>
        </p:spPr>
      </p:pic>
      <p:pic>
        <p:nvPicPr>
          <p:cNvPr id="51" name="Picture 50" descr="A close up of a logo&#10;&#10;Description automatically generated">
            <a:extLst>
              <a:ext uri="{FF2B5EF4-FFF2-40B4-BE49-F238E27FC236}">
                <a16:creationId xmlns:a16="http://schemas.microsoft.com/office/drawing/2014/main" id="{5E598D87-3599-46A4-8D81-102D565F6F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2430" y="6872638"/>
            <a:ext cx="496881" cy="667374"/>
          </a:xfrm>
          <a:prstGeom prst="rect">
            <a:avLst/>
          </a:prstGeom>
        </p:spPr>
      </p:pic>
      <p:pic>
        <p:nvPicPr>
          <p:cNvPr id="54" name="Picture 53" descr="Icon&#10;&#10;Description automatically generated">
            <a:extLst>
              <a:ext uri="{FF2B5EF4-FFF2-40B4-BE49-F238E27FC236}">
                <a16:creationId xmlns:a16="http://schemas.microsoft.com/office/drawing/2014/main" id="{5104F220-C946-4FAF-BECF-F2AC063F0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2431" y="6247809"/>
            <a:ext cx="496881" cy="495328"/>
          </a:xfrm>
          <a:prstGeom prst="rect">
            <a:avLst/>
          </a:prstGeom>
        </p:spPr>
      </p:pic>
      <p:pic>
        <p:nvPicPr>
          <p:cNvPr id="56" name="Picture 55" descr="Logo&#10;&#10;Description automatically generated">
            <a:extLst>
              <a:ext uri="{FF2B5EF4-FFF2-40B4-BE49-F238E27FC236}">
                <a16:creationId xmlns:a16="http://schemas.microsoft.com/office/drawing/2014/main" id="{B4A14F0D-60B3-4B91-B9BA-A3964E6456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254" y="5165659"/>
            <a:ext cx="561578" cy="495329"/>
          </a:xfrm>
          <a:prstGeom prst="rect">
            <a:avLst/>
          </a:prstGeom>
        </p:spPr>
      </p:pic>
      <p:pic>
        <p:nvPicPr>
          <p:cNvPr id="58" name="Picture 57" descr="A picture containing shirt&#10;&#10;Description automatically generated">
            <a:extLst>
              <a:ext uri="{FF2B5EF4-FFF2-40B4-BE49-F238E27FC236}">
                <a16:creationId xmlns:a16="http://schemas.microsoft.com/office/drawing/2014/main" id="{C037D8C3-93FF-4BD0-995B-ADB73258A2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5300" y="1869224"/>
            <a:ext cx="660721" cy="711888"/>
          </a:xfrm>
          <a:prstGeom prst="rect">
            <a:avLst/>
          </a:prstGeom>
        </p:spPr>
      </p:pic>
      <p:pic>
        <p:nvPicPr>
          <p:cNvPr id="61" name="Picture 4" descr="Skirt, Pleated, Dress, Fabric, Clothing, Clothes, Pleat">
            <a:extLst>
              <a:ext uri="{FF2B5EF4-FFF2-40B4-BE49-F238E27FC236}">
                <a16:creationId xmlns:a16="http://schemas.microsoft.com/office/drawing/2014/main" id="{506A2A1C-79C4-4EBB-B30E-991A249CF7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08831" y="2779387"/>
            <a:ext cx="1073658" cy="662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65D59B50-EA6E-4A69-91A9-6887CDD9AF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9032" y="5413323"/>
            <a:ext cx="1088264" cy="1088264"/>
          </a:xfrm>
          <a:prstGeom prst="rect">
            <a:avLst/>
          </a:prstGeom>
        </p:spPr>
      </p:pic>
    </p:spTree>
    <p:extLst>
      <p:ext uri="{BB962C8B-B14F-4D97-AF65-F5344CB8AC3E}">
        <p14:creationId xmlns:p14="http://schemas.microsoft.com/office/powerpoint/2010/main" val="297652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ED31A9DD-8382-4C0F-9025-8BF8523B69DD}"/>
              </a:ext>
              <a:ext uri="{C183D7F6-B498-43B3-948B-1728B52AA6E4}">
                <adec:decorative xmlns:adec="http://schemas.microsoft.com/office/drawing/2017/decorative" val="1"/>
              </a:ext>
            </a:extLst>
          </p:cNvPr>
          <p:cNvSpPr/>
          <p:nvPr/>
        </p:nvSpPr>
        <p:spPr>
          <a:xfrm>
            <a:off x="222499" y="6092485"/>
            <a:ext cx="4567982" cy="411485"/>
          </a:xfrm>
          <a:prstGeom prst="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9" name="Rectangle 98">
            <a:extLst>
              <a:ext uri="{FF2B5EF4-FFF2-40B4-BE49-F238E27FC236}">
                <a16:creationId xmlns:a16="http://schemas.microsoft.com/office/drawing/2014/main" id="{E5124AE3-88F7-4CF1-A46E-7E86DDFF5FC5}"/>
              </a:ext>
              <a:ext uri="{C183D7F6-B498-43B3-948B-1728B52AA6E4}">
                <adec:decorative xmlns:adec="http://schemas.microsoft.com/office/drawing/2017/decorative" val="1"/>
              </a:ext>
            </a:extLst>
          </p:cNvPr>
          <p:cNvSpPr/>
          <p:nvPr/>
        </p:nvSpPr>
        <p:spPr>
          <a:xfrm>
            <a:off x="183837" y="3687163"/>
            <a:ext cx="4821861"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99E2452D-FB3C-41AA-BB46-B9C98389EB57}"/>
              </a:ext>
              <a:ext uri="{C183D7F6-B498-43B3-948B-1728B52AA6E4}">
                <adec:decorative xmlns:adec="http://schemas.microsoft.com/office/drawing/2017/decorative" val="1"/>
              </a:ext>
            </a:extLst>
          </p:cNvPr>
          <p:cNvSpPr/>
          <p:nvPr/>
        </p:nvSpPr>
        <p:spPr>
          <a:xfrm>
            <a:off x="172381" y="2632472"/>
            <a:ext cx="4821861"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44</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4" name="Oval Callout 9">
            <a:extLst>
              <a:ext uri="{FF2B5EF4-FFF2-40B4-BE49-F238E27FC236}">
                <a16:creationId xmlns:a16="http://schemas.microsoft.com/office/drawing/2014/main" id="{9C2106D5-14AF-4B49-8626-16381155265B}"/>
              </a:ext>
              <a:ext uri="{C183D7F6-B498-43B3-948B-1728B52AA6E4}">
                <adec:decorative xmlns:adec="http://schemas.microsoft.com/office/drawing/2017/decorative" val="1"/>
              </a:ext>
            </a:extLst>
          </p:cNvPr>
          <p:cNvSpPr/>
          <p:nvPr/>
        </p:nvSpPr>
        <p:spPr>
          <a:xfrm>
            <a:off x="5086363" y="1687597"/>
            <a:ext cx="1710711" cy="1051047"/>
          </a:xfrm>
          <a:prstGeom prst="wedgeEllipseCallout">
            <a:avLst>
              <a:gd name="adj1" fmla="val -217985"/>
              <a:gd name="adj2" fmla="val 4809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Century Gothic" panose="020B0502020202020204" pitchFamily="34" charset="0"/>
            </a:endParaRPr>
          </a:p>
        </p:txBody>
      </p:sp>
      <p:sp>
        <p:nvSpPr>
          <p:cNvPr id="85" name="Speech Bubble: Rectangle with Corners Rounded 19">
            <a:extLst>
              <a:ext uri="{FF2B5EF4-FFF2-40B4-BE49-F238E27FC236}">
                <a16:creationId xmlns:a16="http://schemas.microsoft.com/office/drawing/2014/main" id="{66A0B264-53A5-4829-8F9F-592974E87C8F}"/>
              </a:ext>
            </a:extLst>
          </p:cNvPr>
          <p:cNvSpPr/>
          <p:nvPr/>
        </p:nvSpPr>
        <p:spPr>
          <a:xfrm>
            <a:off x="109279" y="4761804"/>
            <a:ext cx="5956300" cy="607515"/>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dirty="0">
                <a:solidFill>
                  <a:schemeClr val="tx1"/>
                </a:solidFill>
                <a:latin typeface="Century Gothic" panose="020F0302020204030204"/>
              </a:rPr>
              <a:t>The </a:t>
            </a:r>
            <a:r>
              <a:rPr lang="de-DE" b="1" dirty="0" err="1">
                <a:solidFill>
                  <a:schemeClr val="tx1"/>
                </a:solidFill>
                <a:latin typeface="Century Gothic" panose="020F0302020204030204"/>
              </a:rPr>
              <a:t>we</a:t>
            </a:r>
            <a:r>
              <a:rPr lang="de-DE" dirty="0">
                <a:solidFill>
                  <a:schemeClr val="tx1"/>
                </a:solidFill>
                <a:latin typeface="Century Gothic" panose="020F0302020204030204"/>
              </a:rPr>
              <a:t> and </a:t>
            </a:r>
            <a:r>
              <a:rPr lang="de-DE" b="1" dirty="0" err="1">
                <a:solidFill>
                  <a:schemeClr val="tx1"/>
                </a:solidFill>
                <a:latin typeface="Century Gothic" panose="020F0302020204030204"/>
              </a:rPr>
              <a:t>they</a:t>
            </a:r>
            <a:r>
              <a:rPr lang="de-DE" dirty="0">
                <a:solidFill>
                  <a:schemeClr val="tx1"/>
                </a:solidFill>
                <a:latin typeface="Century Gothic" panose="020F0302020204030204"/>
              </a:rPr>
              <a:t>/</a:t>
            </a:r>
            <a:r>
              <a:rPr lang="de-DE" b="1" dirty="0" err="1">
                <a:solidFill>
                  <a:schemeClr val="tx1"/>
                </a:solidFill>
                <a:latin typeface="Century Gothic" panose="020F0302020204030204"/>
              </a:rPr>
              <a:t>you</a:t>
            </a:r>
            <a:r>
              <a:rPr lang="de-DE" dirty="0">
                <a:solidFill>
                  <a:schemeClr val="tx1"/>
                </a:solidFill>
                <a:latin typeface="Century Gothic" panose="020F0302020204030204"/>
              </a:rPr>
              <a:t> (</a:t>
            </a:r>
            <a:r>
              <a:rPr lang="de-DE" b="1" dirty="0" err="1">
                <a:solidFill>
                  <a:schemeClr val="tx1"/>
                </a:solidFill>
                <a:latin typeface="Century Gothic" panose="020F0302020204030204"/>
              </a:rPr>
              <a:t>polite</a:t>
            </a:r>
            <a:r>
              <a:rPr lang="de-DE" dirty="0">
                <a:solidFill>
                  <a:schemeClr val="tx1"/>
                </a:solidFill>
                <a:latin typeface="Century Gothic" panose="020F0302020204030204"/>
              </a:rPr>
              <a:t>) </a:t>
            </a:r>
            <a:r>
              <a:rPr lang="de-DE" dirty="0" err="1">
                <a:solidFill>
                  <a:schemeClr val="tx1"/>
                </a:solidFill>
                <a:latin typeface="Century Gothic" panose="020F0302020204030204"/>
              </a:rPr>
              <a:t>forms</a:t>
            </a:r>
            <a:r>
              <a:rPr lang="de-DE" dirty="0">
                <a:solidFill>
                  <a:schemeClr val="tx1"/>
                </a:solidFill>
                <a:latin typeface="Century Gothic" panose="020F0302020204030204"/>
              </a:rPr>
              <a:t> </a:t>
            </a:r>
            <a:r>
              <a:rPr lang="de-DE" dirty="0" err="1">
                <a:solidFill>
                  <a:schemeClr val="tx1"/>
                </a:solidFill>
                <a:latin typeface="Century Gothic" panose="020F0302020204030204"/>
              </a:rPr>
              <a:t>of</a:t>
            </a:r>
            <a:r>
              <a:rPr lang="de-DE" dirty="0">
                <a:solidFill>
                  <a:schemeClr val="tx1"/>
                </a:solidFill>
                <a:latin typeface="Century Gothic" panose="020F0302020204030204"/>
              </a:rPr>
              <a:t> </a:t>
            </a:r>
            <a:r>
              <a:rPr lang="de-DE" dirty="0" err="1">
                <a:solidFill>
                  <a:schemeClr val="tx1"/>
                </a:solidFill>
                <a:latin typeface="Century Gothic" panose="020F0302020204030204"/>
              </a:rPr>
              <a:t>the</a:t>
            </a:r>
            <a:r>
              <a:rPr lang="de-DE" dirty="0">
                <a:solidFill>
                  <a:schemeClr val="tx1"/>
                </a:solidFill>
                <a:latin typeface="Century Gothic" panose="020F0302020204030204"/>
              </a:rPr>
              <a:t> </a:t>
            </a:r>
            <a:r>
              <a:rPr lang="de-DE" dirty="0" err="1">
                <a:solidFill>
                  <a:schemeClr val="tx1"/>
                </a:solidFill>
                <a:latin typeface="Century Gothic" panose="020F0302020204030204"/>
              </a:rPr>
              <a:t>verb</a:t>
            </a:r>
            <a:r>
              <a:rPr lang="de-DE" dirty="0">
                <a:solidFill>
                  <a:schemeClr val="tx1"/>
                </a:solidFill>
                <a:latin typeface="Century Gothic" panose="020F0302020204030204"/>
              </a:rPr>
              <a:t> </a:t>
            </a:r>
            <a:r>
              <a:rPr lang="de-DE" dirty="0" err="1">
                <a:solidFill>
                  <a:schemeClr val="tx1"/>
                </a:solidFill>
                <a:latin typeface="Century Gothic" panose="020F0302020204030204"/>
              </a:rPr>
              <a:t>are</a:t>
            </a:r>
            <a:r>
              <a:rPr lang="de-DE" dirty="0">
                <a:solidFill>
                  <a:schemeClr val="tx1"/>
                </a:solidFill>
                <a:latin typeface="Century Gothic" panose="020F0302020204030204"/>
              </a:rPr>
              <a:t> </a:t>
            </a:r>
            <a:r>
              <a:rPr lang="de-DE" dirty="0" err="1">
                <a:solidFill>
                  <a:schemeClr val="tx1"/>
                </a:solidFill>
                <a:latin typeface="Century Gothic" panose="020F0302020204030204"/>
              </a:rPr>
              <a:t>the</a:t>
            </a:r>
            <a:r>
              <a:rPr lang="de-DE" dirty="0">
                <a:solidFill>
                  <a:schemeClr val="tx1"/>
                </a:solidFill>
                <a:latin typeface="Century Gothic" panose="020F0302020204030204"/>
              </a:rPr>
              <a:t> </a:t>
            </a:r>
            <a:r>
              <a:rPr lang="de-DE" b="1" dirty="0">
                <a:solidFill>
                  <a:schemeClr val="tx1"/>
                </a:solidFill>
                <a:latin typeface="Century Gothic" panose="020F0302020204030204"/>
              </a:rPr>
              <a:t>same</a:t>
            </a:r>
            <a:r>
              <a:rPr lang="de-DE" dirty="0">
                <a:solidFill>
                  <a:schemeClr val="tx1"/>
                </a:solidFill>
                <a:latin typeface="Century Gothic" panose="020F0302020204030204"/>
              </a:rPr>
              <a:t> </a:t>
            </a:r>
            <a:r>
              <a:rPr lang="de-DE" dirty="0" err="1">
                <a:solidFill>
                  <a:schemeClr val="tx1"/>
                </a:solidFill>
                <a:latin typeface="Century Gothic" panose="020F0302020204030204"/>
              </a:rPr>
              <a:t>as</a:t>
            </a:r>
            <a:r>
              <a:rPr lang="de-DE" dirty="0">
                <a:solidFill>
                  <a:schemeClr val="tx1"/>
                </a:solidFill>
                <a:latin typeface="Century Gothic" panose="020F0302020204030204"/>
              </a:rPr>
              <a:t> </a:t>
            </a:r>
            <a:r>
              <a:rPr lang="de-DE" dirty="0" err="1">
                <a:solidFill>
                  <a:schemeClr val="tx1"/>
                </a:solidFill>
                <a:latin typeface="Century Gothic" panose="020F0302020204030204"/>
              </a:rPr>
              <a:t>the</a:t>
            </a:r>
            <a:r>
              <a:rPr lang="de-DE" dirty="0">
                <a:solidFill>
                  <a:schemeClr val="tx1"/>
                </a:solidFill>
                <a:latin typeface="Century Gothic" panose="020F0302020204030204"/>
              </a:rPr>
              <a:t> </a:t>
            </a:r>
            <a:r>
              <a:rPr lang="de-DE" dirty="0" err="1">
                <a:solidFill>
                  <a:schemeClr val="tx1"/>
                </a:solidFill>
                <a:latin typeface="Century Gothic" panose="020F0302020204030204"/>
              </a:rPr>
              <a:t>infinitive</a:t>
            </a:r>
            <a:r>
              <a:rPr lang="de-DE" dirty="0">
                <a:solidFill>
                  <a:schemeClr val="tx1"/>
                </a:solidFill>
                <a:latin typeface="Century Gothic" panose="020F0302020204030204"/>
              </a:rPr>
              <a:t> (</a:t>
            </a:r>
            <a:r>
              <a:rPr lang="de-DE" b="1" dirty="0">
                <a:solidFill>
                  <a:schemeClr val="tx1"/>
                </a:solidFill>
                <a:latin typeface="Century Gothic" panose="020F0302020204030204"/>
              </a:rPr>
              <a:t>auf</a:t>
            </a:r>
            <a:r>
              <a:rPr lang="de-DE" dirty="0">
                <a:solidFill>
                  <a:schemeClr val="tx1"/>
                </a:solidFill>
                <a:latin typeface="Century Gothic" panose="020F0302020204030204"/>
              </a:rPr>
              <a:t>stehen = </a:t>
            </a:r>
            <a:r>
              <a:rPr lang="de-DE" dirty="0" err="1">
                <a:solidFill>
                  <a:schemeClr val="tx1"/>
                </a:solidFill>
                <a:latin typeface="Century Gothic" panose="020F0302020204030204"/>
              </a:rPr>
              <a:t>to</a:t>
            </a:r>
            <a:r>
              <a:rPr lang="de-DE" dirty="0">
                <a:solidFill>
                  <a:schemeClr val="tx1"/>
                </a:solidFill>
                <a:latin typeface="Century Gothic" panose="020F0302020204030204"/>
              </a:rPr>
              <a:t> </a:t>
            </a:r>
            <a:r>
              <a:rPr lang="de-DE" dirty="0" err="1">
                <a:solidFill>
                  <a:schemeClr val="tx1"/>
                </a:solidFill>
                <a:latin typeface="Century Gothic" panose="020F0302020204030204"/>
              </a:rPr>
              <a:t>get</a:t>
            </a:r>
            <a:r>
              <a:rPr lang="de-DE" dirty="0">
                <a:solidFill>
                  <a:schemeClr val="tx1"/>
                </a:solidFill>
                <a:latin typeface="Century Gothic" panose="020F0302020204030204"/>
              </a:rPr>
              <a:t> </a:t>
            </a:r>
            <a:r>
              <a:rPr lang="de-DE" dirty="0" err="1">
                <a:solidFill>
                  <a:schemeClr val="tx1"/>
                </a:solidFill>
                <a:latin typeface="Century Gothic" panose="020F0302020204030204"/>
              </a:rPr>
              <a:t>up</a:t>
            </a:r>
            <a:r>
              <a:rPr lang="de-DE" dirty="0">
                <a:solidFill>
                  <a:schemeClr val="tx1"/>
                </a:solidFill>
                <a:latin typeface="Century Gothic" panose="020F0302020204030204"/>
              </a:rPr>
              <a:t>):</a:t>
            </a:r>
            <a:endParaRPr lang="en-US" dirty="0">
              <a:solidFill>
                <a:schemeClr val="tx1"/>
              </a:solidFill>
              <a:latin typeface="Century Gothic" panose="020F0302020204030204"/>
            </a:endParaRPr>
          </a:p>
        </p:txBody>
      </p:sp>
      <p:sp>
        <p:nvSpPr>
          <p:cNvPr id="55" name="Rectangle 54">
            <a:extLst>
              <a:ext uri="{FF2B5EF4-FFF2-40B4-BE49-F238E27FC236}">
                <a16:creationId xmlns:a16="http://schemas.microsoft.com/office/drawing/2014/main" id="{9552BC1D-7C38-41DB-B8C5-DC028A32CACE}"/>
              </a:ext>
            </a:extLst>
          </p:cNvPr>
          <p:cNvSpPr/>
          <p:nvPr/>
        </p:nvSpPr>
        <p:spPr>
          <a:xfrm>
            <a:off x="197117" y="655011"/>
            <a:ext cx="490828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Separable verbs – singular and plural</a:t>
            </a:r>
            <a:endParaRPr lang="en-GB" sz="2000" b="1" dirty="0">
              <a:solidFill>
                <a:srgbClr val="FFFFFF"/>
              </a:solidFill>
              <a:latin typeface="Century Gothic" panose="020B0502020202020204" pitchFamily="34" charset="0"/>
            </a:endParaRPr>
          </a:p>
        </p:txBody>
      </p:sp>
      <p:sp>
        <p:nvSpPr>
          <p:cNvPr id="58" name="TextBox 57">
            <a:extLst>
              <a:ext uri="{FF2B5EF4-FFF2-40B4-BE49-F238E27FC236}">
                <a16:creationId xmlns:a16="http://schemas.microsoft.com/office/drawing/2014/main" id="{5146F230-70A8-4E1C-B1E2-0BF7D8305450}"/>
              </a:ext>
            </a:extLst>
          </p:cNvPr>
          <p:cNvSpPr txBox="1"/>
          <p:nvPr/>
        </p:nvSpPr>
        <p:spPr>
          <a:xfrm>
            <a:off x="45725" y="1132096"/>
            <a:ext cx="6623635" cy="830997"/>
          </a:xfrm>
          <a:prstGeom prst="rect">
            <a:avLst/>
          </a:prstGeom>
          <a:noFill/>
        </p:spPr>
        <p:txBody>
          <a:bodyPr wrap="square" rtlCol="0">
            <a:spAutoFit/>
          </a:bodyPr>
          <a:lstStyle/>
          <a:p>
            <a:pPr lvl="0">
              <a:defRPr/>
            </a:pPr>
            <a:r>
              <a:rPr lang="de-DE" sz="1600" dirty="0">
                <a:latin typeface="Century Gothic" panose="020B0502020202020204" pitchFamily="34" charset="0"/>
              </a:rPr>
              <a:t>Remember that separable verbs are made up of two parts: </a:t>
            </a:r>
            <a:br>
              <a:rPr lang="de-DE" sz="1600" dirty="0">
                <a:latin typeface="Century Gothic" panose="020B0502020202020204" pitchFamily="34" charset="0"/>
              </a:rPr>
            </a:br>
            <a:r>
              <a:rPr lang="de-DE" sz="1600" dirty="0">
                <a:latin typeface="Century Gothic" panose="020B0502020202020204" pitchFamily="34" charset="0"/>
              </a:rPr>
              <a:t>a particle and the main verb. </a:t>
            </a:r>
            <a:br>
              <a:rPr lang="de-DE" sz="1600" dirty="0">
                <a:latin typeface="Century Gothic" panose="020B0502020202020204" pitchFamily="34" charset="0"/>
              </a:rPr>
            </a:br>
            <a:r>
              <a:rPr lang="de-DE" sz="1600" dirty="0">
                <a:latin typeface="Century Gothic" panose="020B0502020202020204" pitchFamily="34" charset="0"/>
              </a:rPr>
              <a:t>In the present tense, the particle moves to the end.</a:t>
            </a:r>
            <a:endParaRPr lang="en-US" sz="1600" dirty="0">
              <a:latin typeface="Century Gothic" panose="020B0502020202020204" pitchFamily="34" charset="0"/>
            </a:endParaRPr>
          </a:p>
        </p:txBody>
      </p:sp>
      <p:sp>
        <p:nvSpPr>
          <p:cNvPr id="59" name="Speech Bubble: Rectangle with Corners Rounded 19">
            <a:extLst>
              <a:ext uri="{FF2B5EF4-FFF2-40B4-BE49-F238E27FC236}">
                <a16:creationId xmlns:a16="http://schemas.microsoft.com/office/drawing/2014/main" id="{26D7E237-A655-4E87-8DC8-1B49A4300ABB}"/>
              </a:ext>
            </a:extLst>
          </p:cNvPr>
          <p:cNvSpPr/>
          <p:nvPr/>
        </p:nvSpPr>
        <p:spPr>
          <a:xfrm>
            <a:off x="1886992" y="6766811"/>
            <a:ext cx="4768030" cy="1186449"/>
          </a:xfrm>
          <a:prstGeom prst="wedgeRoundRectCallout">
            <a:avLst>
              <a:gd name="adj1" fmla="val -62598"/>
              <a:gd name="adj2" fmla="val -81453"/>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Century Gothic" panose="020B0502020202020204" pitchFamily="34" charset="0"/>
              </a:rPr>
              <a:t>Remember that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(they) and </a:t>
            </a:r>
            <a:r>
              <a:rPr lang="en-GB" b="1" dirty="0">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(you – formal) sound the same!</a:t>
            </a:r>
          </a:p>
          <a:p>
            <a:r>
              <a:rPr lang="en-GB" dirty="0">
                <a:solidFill>
                  <a:schemeClr val="tx1"/>
                </a:solidFill>
                <a:latin typeface="Century Gothic" panose="020B0502020202020204" pitchFamily="34" charset="0"/>
              </a:rPr>
              <a:t>It is the context that tells you the correct meaning.</a:t>
            </a:r>
          </a:p>
        </p:txBody>
      </p:sp>
      <p:sp>
        <p:nvSpPr>
          <p:cNvPr id="70" name="TextBox 69">
            <a:extLst>
              <a:ext uri="{FF2B5EF4-FFF2-40B4-BE49-F238E27FC236}">
                <a16:creationId xmlns:a16="http://schemas.microsoft.com/office/drawing/2014/main" id="{234D78E3-E4EA-43AC-A730-77546C81ED04}"/>
              </a:ext>
            </a:extLst>
          </p:cNvPr>
          <p:cNvSpPr txBox="1"/>
          <p:nvPr/>
        </p:nvSpPr>
        <p:spPr>
          <a:xfrm>
            <a:off x="135025" y="2051927"/>
            <a:ext cx="1388975" cy="400110"/>
          </a:xfrm>
          <a:prstGeom prst="rect">
            <a:avLst/>
          </a:prstGeom>
          <a:solidFill>
            <a:srgbClr val="DAA520"/>
          </a:solidFill>
          <a:ln w="19050">
            <a:solidFill>
              <a:schemeClr val="tx1"/>
            </a:solidFill>
          </a:ln>
        </p:spPr>
        <p:txBody>
          <a:bodyPr wrap="square" rtlCol="0">
            <a:spAutoFit/>
          </a:bodyPr>
          <a:lstStyle/>
          <a:p>
            <a:pPr algn="ctr"/>
            <a:r>
              <a:rPr lang="en-GB" sz="2000" b="1" dirty="0"/>
              <a:t>SUBJECT</a:t>
            </a:r>
          </a:p>
        </p:txBody>
      </p:sp>
      <p:sp>
        <p:nvSpPr>
          <p:cNvPr id="71" name="TextBox 70">
            <a:extLst>
              <a:ext uri="{FF2B5EF4-FFF2-40B4-BE49-F238E27FC236}">
                <a16:creationId xmlns:a16="http://schemas.microsoft.com/office/drawing/2014/main" id="{0B24A63E-F5B9-441F-BC2C-1D25DAEB98A3}"/>
              </a:ext>
            </a:extLst>
          </p:cNvPr>
          <p:cNvSpPr txBox="1"/>
          <p:nvPr/>
        </p:nvSpPr>
        <p:spPr>
          <a:xfrm>
            <a:off x="1536752" y="2051927"/>
            <a:ext cx="864621"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latin typeface="Century Gothic" panose="020B0502020202020204" pitchFamily="34" charset="0"/>
              </a:rPr>
              <a:t>VERB</a:t>
            </a:r>
          </a:p>
        </p:txBody>
      </p:sp>
      <p:sp>
        <p:nvSpPr>
          <p:cNvPr id="76" name="TextBox 75">
            <a:extLst>
              <a:ext uri="{FF2B5EF4-FFF2-40B4-BE49-F238E27FC236}">
                <a16:creationId xmlns:a16="http://schemas.microsoft.com/office/drawing/2014/main" id="{19F6F89D-2536-49D1-9539-07F6274381F8}"/>
              </a:ext>
            </a:extLst>
          </p:cNvPr>
          <p:cNvSpPr txBox="1"/>
          <p:nvPr/>
        </p:nvSpPr>
        <p:spPr>
          <a:xfrm>
            <a:off x="3616723" y="2052720"/>
            <a:ext cx="1388975" cy="400110"/>
          </a:xfrm>
          <a:prstGeom prst="rect">
            <a:avLst/>
          </a:prstGeom>
          <a:solidFill>
            <a:srgbClr val="FFE285"/>
          </a:solidFill>
          <a:ln w="19050">
            <a:solidFill>
              <a:schemeClr val="tx1"/>
            </a:solidFill>
          </a:ln>
        </p:spPr>
        <p:txBody>
          <a:bodyPr wrap="square" rtlCol="0">
            <a:spAutoFit/>
          </a:bodyPr>
          <a:lstStyle/>
          <a:p>
            <a:pPr algn="ctr"/>
            <a:r>
              <a:rPr lang="en-US" sz="2000" b="1" dirty="0">
                <a:latin typeface="Century Gothic" panose="020B0502020202020204" pitchFamily="34" charset="0"/>
              </a:rPr>
              <a:t>PARTICLE</a:t>
            </a:r>
            <a:endParaRPr lang="en-GB" sz="2000" b="1" dirty="0">
              <a:latin typeface="Century Gothic" panose="020B0502020202020204" pitchFamily="34" charset="0"/>
            </a:endParaRPr>
          </a:p>
        </p:txBody>
      </p:sp>
      <p:sp>
        <p:nvSpPr>
          <p:cNvPr id="84" name="TextBox 83">
            <a:extLst>
              <a:ext uri="{FF2B5EF4-FFF2-40B4-BE49-F238E27FC236}">
                <a16:creationId xmlns:a16="http://schemas.microsoft.com/office/drawing/2014/main" id="{4C49AF95-D1CB-4508-B376-F0E30575B4EF}"/>
              </a:ext>
            </a:extLst>
          </p:cNvPr>
          <p:cNvSpPr txBox="1"/>
          <p:nvPr/>
        </p:nvSpPr>
        <p:spPr>
          <a:xfrm>
            <a:off x="2414125" y="2055644"/>
            <a:ext cx="1205428" cy="400110"/>
          </a:xfrm>
          <a:prstGeom prst="rect">
            <a:avLst/>
          </a:prstGeom>
          <a:solidFill>
            <a:srgbClr val="A86ED4"/>
          </a:solidFill>
          <a:ln w="19050">
            <a:solidFill>
              <a:schemeClr val="tx1"/>
            </a:solidFill>
          </a:ln>
        </p:spPr>
        <p:txBody>
          <a:bodyPr wrap="square" rtlCol="0">
            <a:spAutoFit/>
          </a:bodyPr>
          <a:lstStyle/>
          <a:p>
            <a:pPr algn="ctr"/>
            <a:r>
              <a:rPr lang="en-GB" sz="2000" b="1" dirty="0">
                <a:latin typeface="Century Gothic" panose="020B0502020202020204" pitchFamily="34" charset="0"/>
              </a:rPr>
              <a:t>ADVERB</a:t>
            </a:r>
          </a:p>
        </p:txBody>
      </p:sp>
      <p:sp>
        <p:nvSpPr>
          <p:cNvPr id="86" name="TextBox 85">
            <a:extLst>
              <a:ext uri="{FF2B5EF4-FFF2-40B4-BE49-F238E27FC236}">
                <a16:creationId xmlns:a16="http://schemas.microsoft.com/office/drawing/2014/main" id="{0F39132F-D65E-4B4C-A954-4D1BDFAF5F7A}"/>
              </a:ext>
            </a:extLst>
          </p:cNvPr>
          <p:cNvSpPr txBox="1"/>
          <p:nvPr/>
        </p:nvSpPr>
        <p:spPr>
          <a:xfrm>
            <a:off x="-100637" y="2590864"/>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87" name="TextBox 86">
            <a:extLst>
              <a:ext uri="{FF2B5EF4-FFF2-40B4-BE49-F238E27FC236}">
                <a16:creationId xmlns:a16="http://schemas.microsoft.com/office/drawing/2014/main" id="{64C82326-3FEA-4E0C-8CB1-41482CF62098}"/>
              </a:ext>
            </a:extLst>
          </p:cNvPr>
          <p:cNvSpPr txBox="1"/>
          <p:nvPr/>
        </p:nvSpPr>
        <p:spPr>
          <a:xfrm>
            <a:off x="1047507" y="2590864"/>
            <a:ext cx="1866364" cy="400110"/>
          </a:xfrm>
          <a:prstGeom prst="rect">
            <a:avLst/>
          </a:prstGeom>
          <a:noFill/>
        </p:spPr>
        <p:txBody>
          <a:bodyPr wrap="square" rtlCol="0">
            <a:spAutoFit/>
          </a:bodyPr>
          <a:lstStyle/>
          <a:p>
            <a:pPr algn="ctr"/>
            <a:r>
              <a:rPr lang="en-US" sz="2000" dirty="0" err="1">
                <a:latin typeface="Century Gothic" panose="020B0502020202020204" pitchFamily="34" charset="0"/>
              </a:rPr>
              <a:t>steh</a:t>
            </a:r>
            <a:r>
              <a:rPr lang="en-US" sz="2000" b="1" dirty="0" err="1">
                <a:latin typeface="Century Gothic" panose="020B0502020202020204" pitchFamily="34" charset="0"/>
              </a:rPr>
              <a:t>e</a:t>
            </a:r>
            <a:endParaRPr lang="en-GB" sz="2000" b="1" dirty="0">
              <a:latin typeface="Century Gothic" panose="020B0502020202020204" pitchFamily="34" charset="0"/>
            </a:endParaRPr>
          </a:p>
        </p:txBody>
      </p:sp>
      <p:sp>
        <p:nvSpPr>
          <p:cNvPr id="88" name="TextBox 87">
            <a:extLst>
              <a:ext uri="{FF2B5EF4-FFF2-40B4-BE49-F238E27FC236}">
                <a16:creationId xmlns:a16="http://schemas.microsoft.com/office/drawing/2014/main" id="{D53DDB93-8F31-4101-9042-3CA18D0F9FE8}"/>
              </a:ext>
            </a:extLst>
          </p:cNvPr>
          <p:cNvSpPr txBox="1"/>
          <p:nvPr/>
        </p:nvSpPr>
        <p:spPr>
          <a:xfrm>
            <a:off x="3812821" y="2635446"/>
            <a:ext cx="973866" cy="400110"/>
          </a:xfrm>
          <a:prstGeom prst="rect">
            <a:avLst/>
          </a:prstGeom>
          <a:noFill/>
        </p:spPr>
        <p:txBody>
          <a:bodyPr wrap="square" rtlCol="0">
            <a:spAutoFit/>
          </a:bodyPr>
          <a:lstStyle/>
          <a:p>
            <a:pPr algn="ctr"/>
            <a:r>
              <a:rPr lang="en-GB" sz="2000" b="1" dirty="0">
                <a:latin typeface="Century Gothic" panose="020B0502020202020204" pitchFamily="34" charset="0"/>
              </a:rPr>
              <a:t>auf.</a:t>
            </a:r>
          </a:p>
        </p:txBody>
      </p:sp>
      <p:sp>
        <p:nvSpPr>
          <p:cNvPr id="89" name="TextBox 88">
            <a:extLst>
              <a:ext uri="{FF2B5EF4-FFF2-40B4-BE49-F238E27FC236}">
                <a16:creationId xmlns:a16="http://schemas.microsoft.com/office/drawing/2014/main" id="{68D1AE1F-517B-437A-9985-10C8013082C3}"/>
              </a:ext>
            </a:extLst>
          </p:cNvPr>
          <p:cNvSpPr txBox="1"/>
          <p:nvPr/>
        </p:nvSpPr>
        <p:spPr>
          <a:xfrm>
            <a:off x="5099421" y="2610457"/>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get up early.</a:t>
            </a:r>
            <a:endParaRPr lang="en-GB" sz="1600" b="1" dirty="0">
              <a:latin typeface="Century Gothic" panose="020B0502020202020204" pitchFamily="34" charset="0"/>
            </a:endParaRPr>
          </a:p>
        </p:txBody>
      </p:sp>
      <p:sp>
        <p:nvSpPr>
          <p:cNvPr id="90" name="TextBox 89">
            <a:extLst>
              <a:ext uri="{FF2B5EF4-FFF2-40B4-BE49-F238E27FC236}">
                <a16:creationId xmlns:a16="http://schemas.microsoft.com/office/drawing/2014/main" id="{23CF1DDC-7105-4F7E-A195-8F69E5DDA72F}"/>
              </a:ext>
            </a:extLst>
          </p:cNvPr>
          <p:cNvSpPr txBox="1"/>
          <p:nvPr/>
        </p:nvSpPr>
        <p:spPr>
          <a:xfrm>
            <a:off x="2462493" y="2606205"/>
            <a:ext cx="1294749" cy="400110"/>
          </a:xfrm>
          <a:prstGeom prst="rect">
            <a:avLst/>
          </a:prstGeom>
          <a:noFill/>
        </p:spPr>
        <p:txBody>
          <a:bodyPr wrap="square" rtlCol="0">
            <a:spAutoFit/>
          </a:bodyPr>
          <a:lstStyle/>
          <a:p>
            <a:pPr algn="ctr"/>
            <a:r>
              <a:rPr lang="en-US" sz="2000" dirty="0" err="1">
                <a:latin typeface="Century Gothic" panose="020B0502020202020204" pitchFamily="34" charset="0"/>
              </a:rPr>
              <a:t>früh</a:t>
            </a:r>
            <a:endParaRPr lang="en-GB" sz="2000" dirty="0">
              <a:latin typeface="Century Gothic" panose="020B0502020202020204" pitchFamily="34" charset="0"/>
            </a:endParaRPr>
          </a:p>
        </p:txBody>
      </p:sp>
      <p:sp>
        <p:nvSpPr>
          <p:cNvPr id="92" name="Rectangle 91">
            <a:extLst>
              <a:ext uri="{FF2B5EF4-FFF2-40B4-BE49-F238E27FC236}">
                <a16:creationId xmlns:a16="http://schemas.microsoft.com/office/drawing/2014/main" id="{419111B6-04A8-40E8-BF03-DBEC876CF3B2}"/>
              </a:ext>
              <a:ext uri="{C183D7F6-B498-43B3-948B-1728B52AA6E4}">
                <adec:decorative xmlns:adec="http://schemas.microsoft.com/office/drawing/2017/decorative" val="1"/>
              </a:ext>
            </a:extLst>
          </p:cNvPr>
          <p:cNvSpPr/>
          <p:nvPr/>
        </p:nvSpPr>
        <p:spPr>
          <a:xfrm>
            <a:off x="151692" y="3164194"/>
            <a:ext cx="4821861"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Box 92">
            <a:extLst>
              <a:ext uri="{FF2B5EF4-FFF2-40B4-BE49-F238E27FC236}">
                <a16:creationId xmlns:a16="http://schemas.microsoft.com/office/drawing/2014/main" id="{DBFCF90E-BAE0-4209-8DCF-4E5F87E894F6}"/>
              </a:ext>
            </a:extLst>
          </p:cNvPr>
          <p:cNvSpPr txBox="1"/>
          <p:nvPr/>
        </p:nvSpPr>
        <p:spPr>
          <a:xfrm>
            <a:off x="-100637" y="3150293"/>
            <a:ext cx="1866364" cy="400110"/>
          </a:xfrm>
          <a:prstGeom prst="rect">
            <a:avLst/>
          </a:prstGeom>
          <a:noFill/>
        </p:spPr>
        <p:txBody>
          <a:bodyPr wrap="square" rtlCol="0">
            <a:spAutoFit/>
          </a:bodyPr>
          <a:lstStyle/>
          <a:p>
            <a:pPr algn="ctr"/>
            <a:r>
              <a:rPr lang="en-US" sz="2000" b="1" dirty="0">
                <a:latin typeface="Century Gothic" panose="020B0502020202020204" pitchFamily="34" charset="0"/>
              </a:rPr>
              <a:t>du </a:t>
            </a:r>
            <a:endParaRPr lang="en-GB" sz="2000" b="1" dirty="0">
              <a:latin typeface="Century Gothic" panose="020B0502020202020204" pitchFamily="34" charset="0"/>
            </a:endParaRPr>
          </a:p>
        </p:txBody>
      </p:sp>
      <p:sp>
        <p:nvSpPr>
          <p:cNvPr id="94" name="TextBox 93">
            <a:extLst>
              <a:ext uri="{FF2B5EF4-FFF2-40B4-BE49-F238E27FC236}">
                <a16:creationId xmlns:a16="http://schemas.microsoft.com/office/drawing/2014/main" id="{1C9626CD-86FA-4BEC-8256-08FDE82CDF56}"/>
              </a:ext>
            </a:extLst>
          </p:cNvPr>
          <p:cNvSpPr txBox="1"/>
          <p:nvPr/>
        </p:nvSpPr>
        <p:spPr>
          <a:xfrm>
            <a:off x="1094956" y="3150293"/>
            <a:ext cx="1866364" cy="400110"/>
          </a:xfrm>
          <a:prstGeom prst="rect">
            <a:avLst/>
          </a:prstGeom>
          <a:noFill/>
        </p:spPr>
        <p:txBody>
          <a:bodyPr wrap="square" rtlCol="0">
            <a:spAutoFit/>
          </a:bodyPr>
          <a:lstStyle/>
          <a:p>
            <a:pPr algn="ctr"/>
            <a:r>
              <a:rPr lang="en-US" sz="2000" dirty="0" err="1">
                <a:latin typeface="Century Gothic" panose="020B0502020202020204" pitchFamily="34" charset="0"/>
              </a:rPr>
              <a:t>steh</a:t>
            </a:r>
            <a:r>
              <a:rPr lang="en-US" sz="2000" b="1" dirty="0" err="1">
                <a:latin typeface="Century Gothic" panose="020B0502020202020204" pitchFamily="34" charset="0"/>
              </a:rPr>
              <a:t>st</a:t>
            </a:r>
            <a:endParaRPr lang="en-GB" sz="2000" b="1" dirty="0">
              <a:latin typeface="Century Gothic" panose="020B0502020202020204" pitchFamily="34" charset="0"/>
            </a:endParaRPr>
          </a:p>
        </p:txBody>
      </p:sp>
      <p:sp>
        <p:nvSpPr>
          <p:cNvPr id="95" name="TextBox 94">
            <a:extLst>
              <a:ext uri="{FF2B5EF4-FFF2-40B4-BE49-F238E27FC236}">
                <a16:creationId xmlns:a16="http://schemas.microsoft.com/office/drawing/2014/main" id="{A7367889-10BB-4723-919F-0A67490402F0}"/>
              </a:ext>
            </a:extLst>
          </p:cNvPr>
          <p:cNvSpPr txBox="1"/>
          <p:nvPr/>
        </p:nvSpPr>
        <p:spPr>
          <a:xfrm>
            <a:off x="2466475" y="3137811"/>
            <a:ext cx="1294749" cy="400110"/>
          </a:xfrm>
          <a:prstGeom prst="rect">
            <a:avLst/>
          </a:prstGeom>
          <a:noFill/>
        </p:spPr>
        <p:txBody>
          <a:bodyPr wrap="square" rtlCol="0">
            <a:spAutoFit/>
          </a:bodyPr>
          <a:lstStyle/>
          <a:p>
            <a:pPr algn="ctr"/>
            <a:r>
              <a:rPr lang="en-US" sz="2000" dirty="0" err="1">
                <a:latin typeface="Century Gothic" panose="020B0502020202020204" pitchFamily="34" charset="0"/>
              </a:rPr>
              <a:t>früh</a:t>
            </a:r>
            <a:endParaRPr lang="en-GB" sz="2000" dirty="0">
              <a:latin typeface="Century Gothic" panose="020B0502020202020204" pitchFamily="34" charset="0"/>
            </a:endParaRPr>
          </a:p>
        </p:txBody>
      </p:sp>
      <p:sp>
        <p:nvSpPr>
          <p:cNvPr id="96" name="TextBox 95">
            <a:extLst>
              <a:ext uri="{FF2B5EF4-FFF2-40B4-BE49-F238E27FC236}">
                <a16:creationId xmlns:a16="http://schemas.microsoft.com/office/drawing/2014/main" id="{02FFFA56-C0B2-4640-ACE1-400661A8C552}"/>
              </a:ext>
            </a:extLst>
          </p:cNvPr>
          <p:cNvSpPr txBox="1"/>
          <p:nvPr/>
        </p:nvSpPr>
        <p:spPr>
          <a:xfrm>
            <a:off x="3863830" y="3169342"/>
            <a:ext cx="973866" cy="400110"/>
          </a:xfrm>
          <a:prstGeom prst="rect">
            <a:avLst/>
          </a:prstGeom>
          <a:noFill/>
        </p:spPr>
        <p:txBody>
          <a:bodyPr wrap="square" rtlCol="0">
            <a:spAutoFit/>
          </a:bodyPr>
          <a:lstStyle/>
          <a:p>
            <a:pPr algn="ctr"/>
            <a:r>
              <a:rPr lang="en-GB" sz="2000" b="1" dirty="0">
                <a:latin typeface="Century Gothic" panose="020B0502020202020204" pitchFamily="34" charset="0"/>
              </a:rPr>
              <a:t>auf.</a:t>
            </a:r>
          </a:p>
        </p:txBody>
      </p:sp>
      <p:sp>
        <p:nvSpPr>
          <p:cNvPr id="97" name="TextBox 96">
            <a:extLst>
              <a:ext uri="{FF2B5EF4-FFF2-40B4-BE49-F238E27FC236}">
                <a16:creationId xmlns:a16="http://schemas.microsoft.com/office/drawing/2014/main" id="{73A17C08-0591-4F24-823E-BE089BC75E0B}"/>
              </a:ext>
            </a:extLst>
          </p:cNvPr>
          <p:cNvSpPr txBox="1"/>
          <p:nvPr/>
        </p:nvSpPr>
        <p:spPr>
          <a:xfrm>
            <a:off x="5012793" y="3109245"/>
            <a:ext cx="2204327" cy="414729"/>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You get up early.</a:t>
            </a:r>
            <a:endParaRPr lang="en-GB" sz="1600" b="1" dirty="0">
              <a:latin typeface="Century Gothic" panose="020B0502020202020204" pitchFamily="34" charset="0"/>
            </a:endParaRPr>
          </a:p>
        </p:txBody>
      </p:sp>
      <p:sp>
        <p:nvSpPr>
          <p:cNvPr id="98" name="TextBox 97">
            <a:extLst>
              <a:ext uri="{FF2B5EF4-FFF2-40B4-BE49-F238E27FC236}">
                <a16:creationId xmlns:a16="http://schemas.microsoft.com/office/drawing/2014/main" id="{CB875B3A-35D3-4186-B5E5-F4E25016934A}"/>
              </a:ext>
            </a:extLst>
          </p:cNvPr>
          <p:cNvSpPr txBox="1"/>
          <p:nvPr/>
        </p:nvSpPr>
        <p:spPr>
          <a:xfrm>
            <a:off x="3863830" y="3682015"/>
            <a:ext cx="973866" cy="400110"/>
          </a:xfrm>
          <a:prstGeom prst="rect">
            <a:avLst/>
          </a:prstGeom>
          <a:noFill/>
        </p:spPr>
        <p:txBody>
          <a:bodyPr wrap="square" rtlCol="0">
            <a:spAutoFit/>
          </a:bodyPr>
          <a:lstStyle/>
          <a:p>
            <a:pPr algn="ctr"/>
            <a:r>
              <a:rPr lang="en-GB" sz="2000" b="1" dirty="0">
                <a:latin typeface="Century Gothic" panose="020B0502020202020204" pitchFamily="34" charset="0"/>
              </a:rPr>
              <a:t>auf.</a:t>
            </a:r>
          </a:p>
        </p:txBody>
      </p:sp>
      <p:sp>
        <p:nvSpPr>
          <p:cNvPr id="100" name="TextBox 99">
            <a:extLst>
              <a:ext uri="{FF2B5EF4-FFF2-40B4-BE49-F238E27FC236}">
                <a16:creationId xmlns:a16="http://schemas.microsoft.com/office/drawing/2014/main" id="{83729B99-7500-4349-A95C-4A4CE1513070}"/>
              </a:ext>
            </a:extLst>
          </p:cNvPr>
          <p:cNvSpPr txBox="1"/>
          <p:nvPr/>
        </p:nvSpPr>
        <p:spPr>
          <a:xfrm>
            <a:off x="-100637" y="3657516"/>
            <a:ext cx="1866364" cy="400110"/>
          </a:xfrm>
          <a:prstGeom prst="rect">
            <a:avLst/>
          </a:prstGeom>
          <a:noFill/>
        </p:spPr>
        <p:txBody>
          <a:bodyPr wrap="square" rtlCol="0">
            <a:spAutoFit/>
          </a:bodyPr>
          <a:lstStyle/>
          <a:p>
            <a:pPr algn="ctr"/>
            <a:r>
              <a:rPr lang="en-US" sz="2000" b="1" dirty="0" err="1">
                <a:latin typeface="Century Gothic" panose="020B0502020202020204" pitchFamily="34" charset="0"/>
              </a:rPr>
              <a:t>er</a:t>
            </a:r>
            <a:r>
              <a:rPr lang="en-US" sz="2000" b="1" dirty="0">
                <a:latin typeface="Century Gothic" panose="020B0502020202020204" pitchFamily="34" charset="0"/>
              </a:rPr>
              <a:t>/</a:t>
            </a:r>
            <a:r>
              <a:rPr lang="en-US" sz="2000" b="1" dirty="0" err="1">
                <a:latin typeface="Century Gothic" panose="020B0502020202020204" pitchFamily="34" charset="0"/>
              </a:rPr>
              <a:t>sie</a:t>
            </a:r>
            <a:r>
              <a:rPr lang="en-US" sz="2000" b="1" dirty="0">
                <a:latin typeface="Century Gothic" panose="020B0502020202020204" pitchFamily="34" charset="0"/>
              </a:rPr>
              <a:t>/es </a:t>
            </a:r>
            <a:endParaRPr lang="en-GB" sz="2000" b="1" dirty="0">
              <a:latin typeface="Century Gothic" panose="020B0502020202020204" pitchFamily="34" charset="0"/>
            </a:endParaRPr>
          </a:p>
        </p:txBody>
      </p:sp>
      <p:sp>
        <p:nvSpPr>
          <p:cNvPr id="101" name="TextBox 100">
            <a:extLst>
              <a:ext uri="{FF2B5EF4-FFF2-40B4-BE49-F238E27FC236}">
                <a16:creationId xmlns:a16="http://schemas.microsoft.com/office/drawing/2014/main" id="{B1E1D5D8-8561-44B8-AC16-A17C7B0E4918}"/>
              </a:ext>
            </a:extLst>
          </p:cNvPr>
          <p:cNvSpPr txBox="1"/>
          <p:nvPr/>
        </p:nvSpPr>
        <p:spPr>
          <a:xfrm>
            <a:off x="1127808" y="3657516"/>
            <a:ext cx="1866364" cy="400110"/>
          </a:xfrm>
          <a:prstGeom prst="rect">
            <a:avLst/>
          </a:prstGeom>
          <a:noFill/>
        </p:spPr>
        <p:txBody>
          <a:bodyPr wrap="square" rtlCol="0">
            <a:spAutoFit/>
          </a:bodyPr>
          <a:lstStyle/>
          <a:p>
            <a:pPr algn="ctr"/>
            <a:r>
              <a:rPr lang="en-US" sz="2000" dirty="0" err="1">
                <a:latin typeface="Century Gothic" panose="020B0502020202020204" pitchFamily="34" charset="0"/>
              </a:rPr>
              <a:t>steh</a:t>
            </a:r>
            <a:r>
              <a:rPr lang="en-US" sz="2000" b="1" dirty="0" err="1">
                <a:latin typeface="Century Gothic" panose="020B0502020202020204" pitchFamily="34" charset="0"/>
              </a:rPr>
              <a:t>t</a:t>
            </a:r>
            <a:endParaRPr lang="en-GB" sz="2000" b="1" dirty="0">
              <a:latin typeface="Century Gothic" panose="020B0502020202020204" pitchFamily="34" charset="0"/>
            </a:endParaRPr>
          </a:p>
        </p:txBody>
      </p:sp>
      <p:sp>
        <p:nvSpPr>
          <p:cNvPr id="102" name="TextBox 101">
            <a:extLst>
              <a:ext uri="{FF2B5EF4-FFF2-40B4-BE49-F238E27FC236}">
                <a16:creationId xmlns:a16="http://schemas.microsoft.com/office/drawing/2014/main" id="{F9B6D88B-AEE5-4EC3-A167-D59165448778}"/>
              </a:ext>
            </a:extLst>
          </p:cNvPr>
          <p:cNvSpPr txBox="1"/>
          <p:nvPr/>
        </p:nvSpPr>
        <p:spPr>
          <a:xfrm>
            <a:off x="2510127" y="3646669"/>
            <a:ext cx="1294749" cy="400110"/>
          </a:xfrm>
          <a:prstGeom prst="rect">
            <a:avLst/>
          </a:prstGeom>
          <a:noFill/>
        </p:spPr>
        <p:txBody>
          <a:bodyPr wrap="square" rtlCol="0">
            <a:spAutoFit/>
          </a:bodyPr>
          <a:lstStyle/>
          <a:p>
            <a:pPr algn="ctr"/>
            <a:r>
              <a:rPr lang="en-US" sz="2000" dirty="0" err="1">
                <a:latin typeface="Century Gothic" panose="020B0502020202020204" pitchFamily="34" charset="0"/>
              </a:rPr>
              <a:t>früh</a:t>
            </a:r>
            <a:endParaRPr lang="en-GB" sz="2000" dirty="0">
              <a:latin typeface="Century Gothic" panose="020B0502020202020204" pitchFamily="34" charset="0"/>
            </a:endParaRPr>
          </a:p>
        </p:txBody>
      </p:sp>
      <p:sp>
        <p:nvSpPr>
          <p:cNvPr id="103" name="TextBox 102">
            <a:extLst>
              <a:ext uri="{FF2B5EF4-FFF2-40B4-BE49-F238E27FC236}">
                <a16:creationId xmlns:a16="http://schemas.microsoft.com/office/drawing/2014/main" id="{866F3146-1610-4EBB-9CFA-EEA417CE284E}"/>
              </a:ext>
            </a:extLst>
          </p:cNvPr>
          <p:cNvSpPr txBox="1"/>
          <p:nvPr/>
        </p:nvSpPr>
        <p:spPr>
          <a:xfrm>
            <a:off x="5099421" y="3629746"/>
            <a:ext cx="1707111" cy="584775"/>
          </a:xfrm>
          <a:prstGeom prst="rect">
            <a:avLst/>
          </a:prstGeom>
          <a:noFill/>
        </p:spPr>
        <p:txBody>
          <a:bodyPr wrap="square" rtlCol="0">
            <a:spAutoFit/>
          </a:bodyPr>
          <a:lstStyle/>
          <a:p>
            <a:r>
              <a:rPr lang="en-GB" sz="1600" dirty="0">
                <a:latin typeface="Century Gothic" panose="020B0502020202020204" pitchFamily="34" charset="0"/>
              </a:rPr>
              <a:t>He/she/it gets</a:t>
            </a:r>
          </a:p>
          <a:p>
            <a:r>
              <a:rPr lang="en-GB" sz="1600" dirty="0">
                <a:latin typeface="Century Gothic" panose="020B0502020202020204" pitchFamily="34" charset="0"/>
              </a:rPr>
              <a:t> up early.</a:t>
            </a:r>
            <a:endParaRPr lang="en-GB" sz="1600" b="1" dirty="0">
              <a:latin typeface="Century Gothic" panose="020B0502020202020204" pitchFamily="34" charset="0"/>
            </a:endParaRPr>
          </a:p>
        </p:txBody>
      </p:sp>
      <p:sp>
        <p:nvSpPr>
          <p:cNvPr id="105" name="Rectangle 104">
            <a:extLst>
              <a:ext uri="{FF2B5EF4-FFF2-40B4-BE49-F238E27FC236}">
                <a16:creationId xmlns:a16="http://schemas.microsoft.com/office/drawing/2014/main" id="{DBF16692-4041-42DD-BB9D-AB9CEB695B7F}"/>
              </a:ext>
              <a:ext uri="{C183D7F6-B498-43B3-948B-1728B52AA6E4}">
                <adec:decorative xmlns:adec="http://schemas.microsoft.com/office/drawing/2017/decorative" val="1"/>
              </a:ext>
            </a:extLst>
          </p:cNvPr>
          <p:cNvSpPr/>
          <p:nvPr/>
        </p:nvSpPr>
        <p:spPr>
          <a:xfrm>
            <a:off x="218705" y="5571005"/>
            <a:ext cx="4567982" cy="411485"/>
          </a:xfrm>
          <a:prstGeom prst="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F6710898-A1AE-4AD5-993C-17864AF88F31}"/>
              </a:ext>
            </a:extLst>
          </p:cNvPr>
          <p:cNvSpPr txBox="1"/>
          <p:nvPr/>
        </p:nvSpPr>
        <p:spPr>
          <a:xfrm>
            <a:off x="323088" y="5512430"/>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w</a:t>
            </a:r>
            <a:r>
              <a:rPr kumimoji="0" lang="en-US" sz="2400" b="0" i="0" u="none" strike="noStrike" kern="1200" cap="none" spc="0" normalizeH="0" baseline="0" noProof="0" dirty="0" err="1">
                <a:ln>
                  <a:noFill/>
                </a:ln>
                <a:effectLst/>
                <a:uLnTx/>
                <a:uFillTx/>
                <a:latin typeface="Century Gothic" panose="020F0302020204030204"/>
                <a:ea typeface="+mn-ea"/>
                <a:cs typeface="+mn-cs"/>
              </a:rPr>
              <a:t>ir</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9B21D0CC-AECE-4A20-A0EE-2F6652243E92}"/>
              </a:ext>
            </a:extLst>
          </p:cNvPr>
          <p:cNvSpPr txBox="1"/>
          <p:nvPr/>
        </p:nvSpPr>
        <p:spPr>
          <a:xfrm>
            <a:off x="1540834" y="5523286"/>
            <a:ext cx="11753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Century Gothic" panose="020F0302020204030204"/>
                <a:ea typeface="+mn-ea"/>
                <a:cs typeface="+mn-cs"/>
              </a:rPr>
              <a:t>steh</a:t>
            </a:r>
            <a:r>
              <a:rPr lang="en-US" sz="2400" b="1" dirty="0" err="1">
                <a:latin typeface="Century Gothic" panose="020F0302020204030204"/>
              </a:rPr>
              <a:t>en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08" name="TextBox 107">
            <a:extLst>
              <a:ext uri="{FF2B5EF4-FFF2-40B4-BE49-F238E27FC236}">
                <a16:creationId xmlns:a16="http://schemas.microsoft.com/office/drawing/2014/main" id="{0F8057BB-81F2-49F2-89A3-B6CD6862C678}"/>
              </a:ext>
            </a:extLst>
          </p:cNvPr>
          <p:cNvSpPr txBox="1"/>
          <p:nvPr/>
        </p:nvSpPr>
        <p:spPr>
          <a:xfrm>
            <a:off x="2930304" y="5538654"/>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früh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29D70385-1888-4BD6-A9A4-6BB684F30942}"/>
              </a:ext>
            </a:extLst>
          </p:cNvPr>
          <p:cNvSpPr txBox="1"/>
          <p:nvPr/>
        </p:nvSpPr>
        <p:spPr>
          <a:xfrm>
            <a:off x="3927697" y="5531325"/>
            <a:ext cx="7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auf</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0" name="TextBox 109">
            <a:extLst>
              <a:ext uri="{FF2B5EF4-FFF2-40B4-BE49-F238E27FC236}">
                <a16:creationId xmlns:a16="http://schemas.microsoft.com/office/drawing/2014/main" id="{1DF9E2AE-0682-4F0A-8614-FDF5F1C42B7F}"/>
              </a:ext>
            </a:extLst>
          </p:cNvPr>
          <p:cNvSpPr txBox="1"/>
          <p:nvPr/>
        </p:nvSpPr>
        <p:spPr>
          <a:xfrm>
            <a:off x="4882010" y="5603386"/>
            <a:ext cx="18309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ea typeface="+mn-ea"/>
                <a:cs typeface="+mn-cs"/>
              </a:rPr>
              <a:t>We get up early.</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FCE31E62-71F2-444B-AE54-238A3C09D47E}"/>
              </a:ext>
            </a:extLst>
          </p:cNvPr>
          <p:cNvSpPr txBox="1"/>
          <p:nvPr/>
        </p:nvSpPr>
        <p:spPr>
          <a:xfrm>
            <a:off x="276102" y="6042305"/>
            <a:ext cx="1116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sie</a:t>
            </a:r>
            <a:r>
              <a:rPr lang="en-US" sz="2400" dirty="0">
                <a:latin typeface="Century Gothic" panose="020F0302020204030204"/>
              </a:rPr>
              <a:t>/Sie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13" name="TextBox 112">
            <a:extLst>
              <a:ext uri="{FF2B5EF4-FFF2-40B4-BE49-F238E27FC236}">
                <a16:creationId xmlns:a16="http://schemas.microsoft.com/office/drawing/2014/main" id="{DDCCAB17-A35A-4A1D-9DAB-FD026155C962}"/>
              </a:ext>
            </a:extLst>
          </p:cNvPr>
          <p:cNvSpPr txBox="1"/>
          <p:nvPr/>
        </p:nvSpPr>
        <p:spPr>
          <a:xfrm>
            <a:off x="1626326" y="6051444"/>
            <a:ext cx="11753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Century Gothic" panose="020F0302020204030204"/>
                <a:ea typeface="+mn-ea"/>
                <a:cs typeface="+mn-cs"/>
              </a:rPr>
              <a:t>steh</a:t>
            </a:r>
            <a:r>
              <a:rPr lang="en-US" sz="2400" b="1" dirty="0" err="1">
                <a:latin typeface="Century Gothic" panose="020F0302020204030204"/>
              </a:rPr>
              <a:t>en</a:t>
            </a:r>
            <a:endParaRPr kumimoji="0" lang="en-US" sz="2400" b="1" i="0" u="none" strike="noStrike" kern="1200" cap="none" spc="0" normalizeH="0" baseline="0" noProof="0" dirty="0">
              <a:ln>
                <a:noFill/>
              </a:ln>
              <a:effectLst/>
              <a:uLnTx/>
              <a:uFillTx/>
              <a:latin typeface="Century Gothic" panose="020F0302020204030204"/>
            </a:endParaRPr>
          </a:p>
        </p:txBody>
      </p:sp>
      <p:sp>
        <p:nvSpPr>
          <p:cNvPr id="114" name="TextBox 113">
            <a:extLst>
              <a:ext uri="{FF2B5EF4-FFF2-40B4-BE49-F238E27FC236}">
                <a16:creationId xmlns:a16="http://schemas.microsoft.com/office/drawing/2014/main" id="{E2548878-52EE-4A9B-884E-5CB2F89C28F4}"/>
              </a:ext>
            </a:extLst>
          </p:cNvPr>
          <p:cNvSpPr txBox="1"/>
          <p:nvPr/>
        </p:nvSpPr>
        <p:spPr>
          <a:xfrm>
            <a:off x="3015075" y="6073901"/>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früh</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A553A3B5-6F3A-4836-9E5B-45DF56CC5B11}"/>
              </a:ext>
            </a:extLst>
          </p:cNvPr>
          <p:cNvSpPr txBox="1"/>
          <p:nvPr/>
        </p:nvSpPr>
        <p:spPr>
          <a:xfrm>
            <a:off x="3918992" y="6073901"/>
            <a:ext cx="7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auf</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6" name="TextBox 115">
            <a:extLst>
              <a:ext uri="{FF2B5EF4-FFF2-40B4-BE49-F238E27FC236}">
                <a16:creationId xmlns:a16="http://schemas.microsoft.com/office/drawing/2014/main" id="{C4ABE055-694A-46B4-979B-1428CC0EFD83}"/>
              </a:ext>
            </a:extLst>
          </p:cNvPr>
          <p:cNvSpPr txBox="1"/>
          <p:nvPr/>
        </p:nvSpPr>
        <p:spPr>
          <a:xfrm>
            <a:off x="4931562" y="5980749"/>
            <a:ext cx="1923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ea typeface="+mn-ea"/>
                <a:cs typeface="+mn-cs"/>
              </a:rPr>
              <a:t>They/you</a:t>
            </a:r>
            <a:r>
              <a:rPr kumimoji="0" lang="en-US" sz="1600" b="0" i="1" u="none" strike="noStrike" kern="1200" cap="none" spc="0" normalizeH="0" noProof="0" dirty="0">
                <a:ln>
                  <a:noFill/>
                </a:ln>
                <a:effectLst/>
                <a:uLnTx/>
                <a:uFillTx/>
                <a:latin typeface="Century Gothic" panose="020F0302020204030204"/>
                <a:ea typeface="+mn-ea"/>
                <a:cs typeface="+mn-cs"/>
              </a:rPr>
              <a:t> (polite)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noProof="0" dirty="0">
                <a:ln>
                  <a:noFill/>
                </a:ln>
                <a:effectLst/>
                <a:uLnTx/>
                <a:uFillTx/>
                <a:latin typeface="Century Gothic" panose="020F0302020204030204"/>
                <a:ea typeface="+mn-ea"/>
                <a:cs typeface="+mn-cs"/>
              </a:rPr>
              <a:t>get up early.</a:t>
            </a:r>
            <a:endParaRPr kumimoji="0" lang="en-US" sz="1600" b="0" i="0" u="none" strike="noStrike" kern="1200" cap="none" spc="0" normalizeH="0" baseline="0" noProof="0" dirty="0">
              <a:ln>
                <a:noFill/>
              </a:ln>
              <a:effectLst/>
              <a:uLnTx/>
              <a:uFillTx/>
              <a:latin typeface="Century Gothic" panose="020F0302020204030204"/>
              <a:ea typeface="+mn-ea"/>
              <a:cs typeface="+mn-cs"/>
            </a:endParaRPr>
          </a:p>
        </p:txBody>
      </p:sp>
      <p:pic>
        <p:nvPicPr>
          <p:cNvPr id="119" name="Picture 118" descr="A close up of a logo&#10;&#10;Description automatically generated">
            <a:extLst>
              <a:ext uri="{FF2B5EF4-FFF2-40B4-BE49-F238E27FC236}">
                <a16:creationId xmlns:a16="http://schemas.microsoft.com/office/drawing/2014/main" id="{39F7C7E5-92CF-4FA4-B9F3-C58E061F6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618" y="7953260"/>
            <a:ext cx="804528" cy="1082220"/>
          </a:xfrm>
          <a:prstGeom prst="rect">
            <a:avLst/>
          </a:prstGeom>
        </p:spPr>
      </p:pic>
      <p:sp>
        <p:nvSpPr>
          <p:cNvPr id="120" name="TextBox 119">
            <a:extLst>
              <a:ext uri="{FF2B5EF4-FFF2-40B4-BE49-F238E27FC236}">
                <a16:creationId xmlns:a16="http://schemas.microsoft.com/office/drawing/2014/main" id="{57621134-41AA-4DB4-9AB2-35136CFC7D6D}"/>
              </a:ext>
            </a:extLst>
          </p:cNvPr>
          <p:cNvSpPr txBox="1"/>
          <p:nvPr/>
        </p:nvSpPr>
        <p:spPr>
          <a:xfrm>
            <a:off x="82806" y="6997288"/>
            <a:ext cx="1045002" cy="923330"/>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F0302020204030204"/>
              </a:rPr>
              <a:t>S</a:t>
            </a:r>
            <a:r>
              <a:rPr kumimoji="0" lang="en-US" b="1" i="0" u="none" strike="noStrike" kern="1200" cap="none" spc="0" normalizeH="0" baseline="0" noProof="0" dirty="0" err="1">
                <a:ln>
                  <a:noFill/>
                </a:ln>
                <a:effectLst/>
                <a:uLnTx/>
                <a:uFillTx/>
                <a:latin typeface="Century Gothic" panose="020F0302020204030204"/>
                <a:ea typeface="+mn-ea"/>
                <a:cs typeface="+mn-cs"/>
              </a:rPr>
              <a:t>ie</a:t>
            </a:r>
            <a:endParaRPr kumimoji="0" lang="en-US"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F0302020204030204"/>
              </a:rPr>
              <a:t>you (polite)</a:t>
            </a:r>
            <a:endParaRPr kumimoji="0" lang="en-US" i="1" u="none" strike="noStrike" kern="1200" cap="none" spc="0" normalizeH="0" baseline="0" noProof="0" dirty="0">
              <a:ln>
                <a:noFill/>
              </a:ln>
              <a:effectLst/>
              <a:uLnTx/>
              <a:uFillTx/>
              <a:latin typeface="Century Gothic" panose="020F0302020204030204"/>
              <a:ea typeface="+mn-ea"/>
              <a:cs typeface="+mn-cs"/>
            </a:endParaRPr>
          </a:p>
        </p:txBody>
      </p:sp>
      <p:pic>
        <p:nvPicPr>
          <p:cNvPr id="121" name="Picture 120" descr="A close up of a logo&#10;&#10;Description automatically generated">
            <a:extLst>
              <a:ext uri="{FF2B5EF4-FFF2-40B4-BE49-F238E27FC236}">
                <a16:creationId xmlns:a16="http://schemas.microsoft.com/office/drawing/2014/main" id="{8B58F220-8DF5-4C2F-9D73-2DCE1F52B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394" y="7950835"/>
            <a:ext cx="688181" cy="1082220"/>
          </a:xfrm>
          <a:prstGeom prst="rect">
            <a:avLst/>
          </a:prstGeom>
        </p:spPr>
      </p:pic>
      <p:sp>
        <p:nvSpPr>
          <p:cNvPr id="122" name="TextBox 121">
            <a:extLst>
              <a:ext uri="{FF2B5EF4-FFF2-40B4-BE49-F238E27FC236}">
                <a16:creationId xmlns:a16="http://schemas.microsoft.com/office/drawing/2014/main" id="{11164841-3F89-45E6-AEC0-17F6BC114B98}"/>
              </a:ext>
            </a:extLst>
          </p:cNvPr>
          <p:cNvSpPr txBox="1"/>
          <p:nvPr/>
        </p:nvSpPr>
        <p:spPr>
          <a:xfrm>
            <a:off x="3087429" y="8091250"/>
            <a:ext cx="921403" cy="646331"/>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effectLst/>
                <a:uLnTx/>
                <a:uFillTx/>
                <a:latin typeface="Century Gothic" panose="020F0302020204030204"/>
                <a:ea typeface="+mn-ea"/>
                <a:cs typeface="+mn-cs"/>
              </a:rPr>
              <a:t>sie</a:t>
            </a:r>
            <a:endParaRPr kumimoji="0" lang="en-US"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effectLst/>
                <a:uLnTx/>
                <a:uFillTx/>
                <a:latin typeface="Century Gothic" panose="020F0302020204030204"/>
                <a:ea typeface="+mn-ea"/>
                <a:cs typeface="+mn-cs"/>
              </a:rPr>
              <a:t>they</a:t>
            </a:r>
          </a:p>
        </p:txBody>
      </p:sp>
      <p:sp>
        <p:nvSpPr>
          <p:cNvPr id="4" name="TextBox 3">
            <a:extLst>
              <a:ext uri="{FF2B5EF4-FFF2-40B4-BE49-F238E27FC236}">
                <a16:creationId xmlns:a16="http://schemas.microsoft.com/office/drawing/2014/main" id="{901ABCD0-6DE4-41D4-975A-8FDB3748CD4B}"/>
              </a:ext>
            </a:extLst>
          </p:cNvPr>
          <p:cNvSpPr txBox="1"/>
          <p:nvPr/>
        </p:nvSpPr>
        <p:spPr>
          <a:xfrm>
            <a:off x="534607" y="8568605"/>
            <a:ext cx="1557564" cy="369332"/>
          </a:xfrm>
          <a:prstGeom prst="rect">
            <a:avLst/>
          </a:prstGeom>
          <a:noFill/>
        </p:spPr>
        <p:txBody>
          <a:bodyPr wrap="square" rtlCol="0">
            <a:spAutoFit/>
          </a:bodyPr>
          <a:lstStyle/>
          <a:p>
            <a:r>
              <a:rPr lang="en-US" dirty="0">
                <a:latin typeface="Century Gothic" panose="020B0502020202020204" pitchFamily="34" charset="0"/>
              </a:rPr>
              <a:t>Frau Nowak</a:t>
            </a:r>
            <a:endParaRPr lang="en-GB" dirty="0">
              <a:latin typeface="Century Gothic" panose="020B0502020202020204" pitchFamily="34" charset="0"/>
            </a:endParaRPr>
          </a:p>
        </p:txBody>
      </p:sp>
      <p:sp>
        <p:nvSpPr>
          <p:cNvPr id="5" name="Rectangle 4">
            <a:extLst>
              <a:ext uri="{FF2B5EF4-FFF2-40B4-BE49-F238E27FC236}">
                <a16:creationId xmlns:a16="http://schemas.microsoft.com/office/drawing/2014/main" id="{2136F635-2879-4F31-ACCC-2D79A69FE6BB}"/>
              </a:ext>
            </a:extLst>
          </p:cNvPr>
          <p:cNvSpPr/>
          <p:nvPr/>
        </p:nvSpPr>
        <p:spPr>
          <a:xfrm>
            <a:off x="5177406" y="1751455"/>
            <a:ext cx="1528624" cy="923330"/>
          </a:xfrm>
          <a:prstGeom prst="rect">
            <a:avLst/>
          </a:prstGeom>
        </p:spPr>
        <p:txBody>
          <a:bodyPr wrap="square">
            <a:spAutoFit/>
          </a:bodyPr>
          <a:lstStyle/>
          <a:p>
            <a:pPr algn="ctr"/>
            <a:r>
              <a:rPr lang="en-GB" dirty="0">
                <a:latin typeface="Century Gothic" panose="020B0502020202020204" pitchFamily="34" charset="0"/>
              </a:rPr>
              <a:t>Present tense verb endings!</a:t>
            </a:r>
          </a:p>
        </p:txBody>
      </p:sp>
      <p:pic>
        <p:nvPicPr>
          <p:cNvPr id="118" name="Picture 117" descr="A close up of a logo&#10;&#10;Description automatically generated">
            <a:extLst>
              <a:ext uri="{FF2B5EF4-FFF2-40B4-BE49-F238E27FC236}">
                <a16:creationId xmlns:a16="http://schemas.microsoft.com/office/drawing/2014/main" id="{3D7BD041-B2C6-41FB-8EB5-1D5CF8152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25" y="7626046"/>
            <a:ext cx="804528" cy="1038616"/>
          </a:xfrm>
          <a:prstGeom prst="rect">
            <a:avLst/>
          </a:prstGeom>
        </p:spPr>
      </p:pic>
    </p:spTree>
    <p:extLst>
      <p:ext uri="{BB962C8B-B14F-4D97-AF65-F5344CB8AC3E}">
        <p14:creationId xmlns:p14="http://schemas.microsoft.com/office/powerpoint/2010/main" val="2853167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ular Callout 24">
            <a:extLst>
              <a:ext uri="{FF2B5EF4-FFF2-40B4-BE49-F238E27FC236}">
                <a16:creationId xmlns:a16="http://schemas.microsoft.com/office/drawing/2014/main" id="{F58E63EE-3963-4A44-B11A-FEC642235ABD}"/>
              </a:ext>
            </a:extLst>
          </p:cNvPr>
          <p:cNvSpPr/>
          <p:nvPr/>
        </p:nvSpPr>
        <p:spPr>
          <a:xfrm>
            <a:off x="203200" y="812110"/>
            <a:ext cx="1766282" cy="668071"/>
          </a:xfrm>
          <a:prstGeom prst="wedgeRoundRectCallout">
            <a:avLst>
              <a:gd name="adj1" fmla="val -6067"/>
              <a:gd name="adj2" fmla="val 224297"/>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This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means </a:t>
            </a:r>
            <a:r>
              <a:rPr lang="en-GB" i="1" dirty="0">
                <a:solidFill>
                  <a:schemeClr val="tx1"/>
                </a:solidFill>
                <a:latin typeface="Century Gothic" panose="020B0502020202020204" pitchFamily="34" charset="0"/>
              </a:rPr>
              <a:t>she</a:t>
            </a:r>
            <a:r>
              <a:rPr lang="en-GB" dirty="0">
                <a:solidFill>
                  <a:schemeClr val="tx1"/>
                </a:solidFill>
                <a:latin typeface="Century Gothic" panose="020B0502020202020204" pitchFamily="34" charset="0"/>
              </a:rPr>
              <a:t>.</a:t>
            </a:r>
          </a:p>
        </p:txBody>
      </p:sp>
      <p:sp>
        <p:nvSpPr>
          <p:cNvPr id="39" name="Rounded Rectangular Callout 24">
            <a:extLst>
              <a:ext uri="{FF2B5EF4-FFF2-40B4-BE49-F238E27FC236}">
                <a16:creationId xmlns:a16="http://schemas.microsoft.com/office/drawing/2014/main" id="{8289BC42-A493-4F5D-B1B4-8504F8BAF7D1}"/>
              </a:ext>
            </a:extLst>
          </p:cNvPr>
          <p:cNvSpPr/>
          <p:nvPr/>
        </p:nvSpPr>
        <p:spPr>
          <a:xfrm>
            <a:off x="2598512" y="521232"/>
            <a:ext cx="2057400" cy="844097"/>
          </a:xfrm>
          <a:prstGeom prst="wedgeRoundRectCallout">
            <a:avLst>
              <a:gd name="adj1" fmla="val 22090"/>
              <a:gd name="adj2" fmla="val 69148"/>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The verb ending tells you which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it is!</a:t>
            </a: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5090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45</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7"/>
            <a:ext cx="2304119" cy="46392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8961" y="142452"/>
            <a:ext cx="2284912"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S</a:t>
            </a:r>
            <a:r>
              <a:rPr lang="en-GB" sz="2000" b="1" kern="1200" dirty="0" err="1">
                <a:solidFill>
                  <a:srgbClr val="FFFFFF"/>
                </a:solidFill>
                <a:latin typeface="Century Gothic" panose="020B0502020202020204" pitchFamily="34" charset="0"/>
                <a:ea typeface="+mn-ea"/>
                <a:cs typeface="+mn-cs"/>
              </a:rPr>
              <a:t>trong</a:t>
            </a:r>
            <a:r>
              <a:rPr lang="en-GB" sz="2000" b="1" kern="1200" dirty="0">
                <a:solidFill>
                  <a:srgbClr val="FFFFFF"/>
                </a:solidFill>
                <a:latin typeface="Century Gothic" panose="020B0502020202020204" pitchFamily="34" charset="0"/>
                <a:ea typeface="+mn-ea"/>
                <a:cs typeface="+mn-cs"/>
              </a:rPr>
              <a:t> verbs</a:t>
            </a:r>
            <a:endParaRPr lang="en-US" dirty="0"/>
          </a:p>
        </p:txBody>
      </p:sp>
      <p:sp>
        <p:nvSpPr>
          <p:cNvPr id="11" name="Rectangle 10">
            <a:extLst>
              <a:ext uri="{FF2B5EF4-FFF2-40B4-BE49-F238E27FC236}">
                <a16:creationId xmlns:a16="http://schemas.microsoft.com/office/drawing/2014/main" id="{187D3DE4-1B8E-4EF9-A0F4-FAE19AE97A2E}"/>
              </a:ext>
            </a:extLst>
          </p:cNvPr>
          <p:cNvSpPr/>
          <p:nvPr/>
        </p:nvSpPr>
        <p:spPr>
          <a:xfrm>
            <a:off x="5049618" y="526826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807134543"/>
              </p:ext>
            </p:extLst>
          </p:nvPr>
        </p:nvGraphicFramePr>
        <p:xfrm>
          <a:off x="630342" y="5811418"/>
          <a:ext cx="3669968" cy="2972410"/>
        </p:xfrm>
        <a:graphic>
          <a:graphicData uri="http://schemas.openxmlformats.org/drawingml/2006/table">
            <a:tbl>
              <a:tblPr>
                <a:tableStyleId>{5940675A-B579-460E-94D1-54222C63F5DA}</a:tableStyleId>
              </a:tblPr>
              <a:tblGrid>
                <a:gridCol w="1383968">
                  <a:extLst>
                    <a:ext uri="{9D8B030D-6E8A-4147-A177-3AD203B41FA5}">
                      <a16:colId xmlns:a16="http://schemas.microsoft.com/office/drawing/2014/main" val="2576834893"/>
                    </a:ext>
                  </a:extLst>
                </a:gridCol>
                <a:gridCol w="2286000">
                  <a:extLst>
                    <a:ext uri="{9D8B030D-6E8A-4147-A177-3AD203B41FA5}">
                      <a16:colId xmlns:a16="http://schemas.microsoft.com/office/drawing/2014/main" val="3222018720"/>
                    </a:ext>
                  </a:extLst>
                </a:gridCol>
              </a:tblGrid>
              <a:tr h="403797">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annehmen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accept</a:t>
                      </a:r>
                    </a:p>
                  </a:txBody>
                  <a:tcPr marL="0" marR="0" marT="0" marB="0" anchor="ctr"/>
                </a:tc>
                <a:extLst>
                  <a:ext uri="{0D108BD9-81ED-4DB2-BD59-A6C34878D82A}">
                    <a16:rowId xmlns:a16="http://schemas.microsoft.com/office/drawing/2014/main" val="685630486"/>
                  </a:ext>
                </a:extLst>
              </a:tr>
              <a:tr h="403797">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anschauen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watch, look at</a:t>
                      </a:r>
                    </a:p>
                  </a:txBody>
                  <a:tcPr marL="0" marR="0" marT="0" marB="0" anchor="ctr"/>
                </a:tc>
                <a:extLst>
                  <a:ext uri="{0D108BD9-81ED-4DB2-BD59-A6C34878D82A}">
                    <a16:rowId xmlns:a16="http://schemas.microsoft.com/office/drawing/2014/main" val="4007166980"/>
                  </a:ext>
                </a:extLst>
              </a:tr>
              <a:tr h="34063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aufhören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stop, stopping</a:t>
                      </a:r>
                    </a:p>
                  </a:txBody>
                  <a:tcPr marL="0" marR="0" marT="0" marB="0" anchor="ctr"/>
                </a:tc>
                <a:extLst>
                  <a:ext uri="{0D108BD9-81ED-4DB2-BD59-A6C34878D82A}">
                    <a16:rowId xmlns:a16="http://schemas.microsoft.com/office/drawing/2014/main" val="141838412"/>
                  </a:ext>
                </a:extLst>
              </a:tr>
              <a:tr h="318226">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aufstehen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to get up, getting up</a:t>
                      </a:r>
                    </a:p>
                  </a:txBody>
                  <a:tcPr marL="0" marR="0" marT="0" marB="0" anchor="ctr"/>
                </a:tc>
                <a:extLst>
                  <a:ext uri="{0D108BD9-81ED-4DB2-BD59-A6C34878D82A}">
                    <a16:rowId xmlns:a16="http://schemas.microsoft.com/office/drawing/2014/main" val="1683749526"/>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aussehen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appear, look</a:t>
                      </a:r>
                    </a:p>
                  </a:txBody>
                  <a:tcPr marL="0" marR="0" marT="0" marB="0" anchor="ctr"/>
                </a:tc>
                <a:extLst>
                  <a:ext uri="{0D108BD9-81ED-4DB2-BD59-A6C34878D82A}">
                    <a16:rowId xmlns:a16="http://schemas.microsoft.com/office/drawing/2014/main" val="3029552813"/>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fangen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catch</a:t>
                      </a:r>
                    </a:p>
                  </a:txBody>
                  <a:tcPr marL="0" marR="0" marT="0" marB="0" anchor="ctr"/>
                </a:tc>
                <a:extLst>
                  <a:ext uri="{0D108BD9-81ED-4DB2-BD59-A6C34878D82A}">
                    <a16:rowId xmlns:a16="http://schemas.microsoft.com/office/drawing/2014/main" val="977986458"/>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rufen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call</a:t>
                      </a:r>
                    </a:p>
                  </a:txBody>
                  <a:tcPr marL="0" marR="0" marT="0" marB="0" anchor="ctr"/>
                </a:tc>
                <a:extLst>
                  <a:ext uri="{0D108BD9-81ED-4DB2-BD59-A6C34878D82A}">
                    <a16:rowId xmlns:a16="http://schemas.microsoft.com/office/drawing/2014/main" val="3008129673"/>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schauen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look, looking</a:t>
                      </a:r>
                    </a:p>
                  </a:txBody>
                  <a:tcPr marL="0" marR="0" marT="0" marB="0" anchor="ctr"/>
                </a:tc>
                <a:extLst>
                  <a:ext uri="{0D108BD9-81ED-4DB2-BD59-A6C34878D82A}">
                    <a16:rowId xmlns:a16="http://schemas.microsoft.com/office/drawing/2014/main" val="4091572625"/>
                  </a:ext>
                </a:extLst>
              </a:tr>
              <a:tr h="301192">
                <a:tc>
                  <a:txBody>
                    <a:bodyPr/>
                    <a:lstStyle/>
                    <a:p>
                      <a:pPr algn="l" fontAlgn="b"/>
                      <a:r>
                        <a:rPr lang="en-GB" sz="1600" b="0" i="0" u="none" strike="noStrike" dirty="0">
                          <a:solidFill>
                            <a:srgbClr val="000000"/>
                          </a:solidFill>
                          <a:effectLst/>
                          <a:latin typeface="Century Gothic" panose="020B0502020202020204" pitchFamily="34" charset="0"/>
                        </a:rPr>
                        <a:t> der </a:t>
                      </a:r>
                      <a:r>
                        <a:rPr lang="en-GB" sz="1600" b="0" i="0" u="none" strike="noStrike" dirty="0" err="1">
                          <a:solidFill>
                            <a:srgbClr val="000000"/>
                          </a:solidFill>
                          <a:effectLst/>
                          <a:latin typeface="Century Gothic" panose="020B0502020202020204" pitchFamily="34" charset="0"/>
                        </a:rPr>
                        <a:t>Preis</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prize</a:t>
                      </a:r>
                    </a:p>
                  </a:txBody>
                  <a:tcPr marL="0" marR="0" marT="0" marB="0" anchor="ctr"/>
                </a:tc>
                <a:extLst>
                  <a:ext uri="{0D108BD9-81ED-4DB2-BD59-A6C34878D82A}">
                    <a16:rowId xmlns:a16="http://schemas.microsoft.com/office/drawing/2014/main" val="2900691704"/>
                  </a:ext>
                </a:extLst>
              </a:tr>
            </a:tbl>
          </a:graphicData>
        </a:graphic>
      </p:graphicFrame>
      <p:sp>
        <p:nvSpPr>
          <p:cNvPr id="10" name="Rounded Rectangle 9"/>
          <p:cNvSpPr/>
          <p:nvPr/>
        </p:nvSpPr>
        <p:spPr>
          <a:xfrm>
            <a:off x="5262902" y="6742174"/>
            <a:ext cx="1224549" cy="1011406"/>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8.2.1.5 &amp; 8.1.2.3.</a:t>
            </a:r>
          </a:p>
        </p:txBody>
      </p:sp>
      <p:pic>
        <p:nvPicPr>
          <p:cNvPr id="1026" name="Picture 2" descr="Trophy, Icon, Winner, Win, Cup, Award, Symbol, Emblem">
            <a:extLst>
              <a:ext uri="{FF2B5EF4-FFF2-40B4-BE49-F238E27FC236}">
                <a16:creationId xmlns:a16="http://schemas.microsoft.com/office/drawing/2014/main" id="{4095E3F1-A6FF-4F5F-923A-F3FA803B4B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250" y="7932872"/>
            <a:ext cx="891556" cy="89155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123A79D8-7CDD-4ABD-ADAA-365167600690}"/>
              </a:ext>
            </a:extLst>
          </p:cNvPr>
          <p:cNvSpPr/>
          <p:nvPr/>
        </p:nvSpPr>
        <p:spPr>
          <a:xfrm>
            <a:off x="265890" y="5236991"/>
            <a:ext cx="35381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Everyday life experiences</a:t>
            </a:r>
            <a:endParaRPr lang="en-GB" sz="2000" b="1" dirty="0">
              <a:solidFill>
                <a:srgbClr val="FFFFFF"/>
              </a:solidFill>
              <a:latin typeface="Century Gothic" panose="020B0502020202020204" pitchFamily="34" charset="0"/>
            </a:endParaRPr>
          </a:p>
        </p:txBody>
      </p:sp>
      <p:sp>
        <p:nvSpPr>
          <p:cNvPr id="32" name="TextBox 31">
            <a:extLst>
              <a:ext uri="{FF2B5EF4-FFF2-40B4-BE49-F238E27FC236}">
                <a16:creationId xmlns:a16="http://schemas.microsoft.com/office/drawing/2014/main" id="{709D6A23-3D89-4C41-B502-2834E7D059D1}"/>
              </a:ext>
            </a:extLst>
          </p:cNvPr>
          <p:cNvSpPr txBox="1"/>
          <p:nvPr/>
        </p:nvSpPr>
        <p:spPr>
          <a:xfrm>
            <a:off x="-1108782" y="2501805"/>
            <a:ext cx="7414588" cy="3170099"/>
          </a:xfrm>
          <a:prstGeom prst="rect">
            <a:avLst/>
          </a:prstGeom>
          <a:noFill/>
        </p:spPr>
        <p:txBody>
          <a:bodyPr wrap="square" rtlCol="0">
            <a:spAutoFit/>
          </a:bodyPr>
          <a:lstStyle/>
          <a:p>
            <a:r>
              <a:rPr lang="en-GB" sz="24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a:t>
            </a:r>
            <a:r>
              <a:rPr lang="en-GB" sz="1600" b="1" dirty="0" err="1">
                <a:latin typeface="Century Gothic" panose="020B0502020202020204" pitchFamily="34" charset="0"/>
              </a:rPr>
              <a:t>im</a:t>
            </a:r>
            <a:r>
              <a:rPr lang="en-GB" sz="1600" dirty="0" err="1">
                <a:latin typeface="Century Gothic" panose="020B0502020202020204" pitchFamily="34" charset="0"/>
              </a:rPr>
              <a:t>mt</a:t>
            </a:r>
            <a:r>
              <a:rPr lang="en-GB" sz="1600" dirty="0">
                <a:latin typeface="Century Gothic" panose="020B0502020202020204" pitchFamily="34" charset="0"/>
              </a:rPr>
              <a:t> den Zug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nehmen</a:t>
            </a:r>
            <a:r>
              <a:rPr lang="en-GB" sz="1600" dirty="0">
                <a:latin typeface="Century Gothic" panose="020B0502020202020204" pitchFamily="34" charset="0"/>
              </a:rPr>
              <a:t> den Zug</a:t>
            </a: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a:t>
            </a:r>
            <a:r>
              <a:rPr lang="en-GB" sz="1600" b="1" dirty="0" err="1">
                <a:latin typeface="Century Gothic" panose="020B0502020202020204" pitchFamily="34" charset="0"/>
              </a:rPr>
              <a:t>im</a:t>
            </a:r>
            <a:r>
              <a:rPr lang="en-GB" sz="1600" dirty="0" err="1">
                <a:latin typeface="Century Gothic" panose="020B0502020202020204" pitchFamily="34" charset="0"/>
              </a:rPr>
              <a:t>mt</a:t>
            </a:r>
            <a:r>
              <a:rPr lang="en-GB" sz="1600" dirty="0">
                <a:latin typeface="Century Gothic" panose="020B0502020202020204" pitchFamily="34" charset="0"/>
              </a:rPr>
              <a:t> den </a:t>
            </a:r>
            <a:r>
              <a:rPr lang="en-GB" sz="1600" dirty="0" err="1">
                <a:latin typeface="Century Gothic" panose="020B0502020202020204" pitchFamily="34" charset="0"/>
              </a:rPr>
              <a:t>Preis</a:t>
            </a:r>
            <a:r>
              <a:rPr lang="en-GB" sz="1600" dirty="0">
                <a:latin typeface="Century Gothic" panose="020B0502020202020204" pitchFamily="34" charset="0"/>
              </a:rPr>
              <a:t> </a:t>
            </a:r>
            <a:r>
              <a:rPr lang="en-GB" sz="1600" b="1" dirty="0">
                <a:latin typeface="Century Gothic" panose="020B0502020202020204" pitchFamily="34" charset="0"/>
              </a:rPr>
              <a:t>an</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nehmen</a:t>
            </a:r>
            <a:r>
              <a:rPr lang="en-GB" sz="1600" dirty="0">
                <a:latin typeface="Century Gothic" panose="020B0502020202020204" pitchFamily="34" charset="0"/>
              </a:rPr>
              <a:t> den </a:t>
            </a:r>
            <a:r>
              <a:rPr lang="en-GB" sz="1600" dirty="0" err="1">
                <a:latin typeface="Century Gothic" panose="020B0502020202020204" pitchFamily="34" charset="0"/>
              </a:rPr>
              <a:t>Preis</a:t>
            </a:r>
            <a:r>
              <a:rPr lang="en-GB" sz="1600" dirty="0">
                <a:latin typeface="Century Gothic" panose="020B0502020202020204" pitchFamily="34" charset="0"/>
              </a:rPr>
              <a:t> </a:t>
            </a:r>
            <a:r>
              <a:rPr lang="en-GB" sz="1600" b="1" dirty="0">
                <a:latin typeface="Century Gothic" panose="020B0502020202020204" pitchFamily="34" charset="0"/>
              </a:rPr>
              <a:t>an</a:t>
            </a:r>
          </a:p>
          <a:p>
            <a:endParaRPr lang="en-GB" sz="1600" dirty="0">
              <a:latin typeface="Century Gothic" panose="020B0502020202020204" pitchFamily="34" charset="0"/>
            </a:endParaRP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t>
            </a:r>
            <a:r>
              <a:rPr lang="en-GB" sz="1600" b="1" dirty="0" err="1">
                <a:latin typeface="Century Gothic" panose="020B0502020202020204" pitchFamily="34" charset="0"/>
              </a:rPr>
              <a:t>ä</a:t>
            </a:r>
            <a:r>
              <a:rPr lang="en-GB" sz="1600" dirty="0" err="1">
                <a:latin typeface="Century Gothic" panose="020B0502020202020204" pitchFamily="34" charset="0"/>
              </a:rPr>
              <a:t>ngt</a:t>
            </a:r>
            <a:r>
              <a:rPr lang="en-GB" sz="1600" dirty="0">
                <a:latin typeface="Century Gothic" panose="020B0502020202020204" pitchFamily="34" charset="0"/>
              </a:rPr>
              <a:t> den Ball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fangen</a:t>
            </a:r>
            <a:r>
              <a:rPr lang="en-GB" sz="1600" dirty="0">
                <a:latin typeface="Century Gothic" panose="020B0502020202020204" pitchFamily="34" charset="0"/>
              </a:rPr>
              <a:t> den Ball</a:t>
            </a: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t>
            </a:r>
            <a:r>
              <a:rPr lang="en-GB" sz="1600" b="1" dirty="0" err="1">
                <a:latin typeface="Century Gothic" panose="020B0502020202020204" pitchFamily="34" charset="0"/>
              </a:rPr>
              <a:t>ä</a:t>
            </a:r>
            <a:r>
              <a:rPr lang="en-GB" sz="1600" dirty="0" err="1">
                <a:latin typeface="Century Gothic" panose="020B0502020202020204" pitchFamily="34" charset="0"/>
              </a:rPr>
              <a:t>ngt</a:t>
            </a:r>
            <a:r>
              <a:rPr lang="en-GB" sz="1600" dirty="0">
                <a:latin typeface="Century Gothic" panose="020B0502020202020204" pitchFamily="34" charset="0"/>
              </a:rPr>
              <a:t> um elf </a:t>
            </a:r>
            <a:r>
              <a:rPr lang="en-GB" sz="1600" dirty="0" err="1">
                <a:latin typeface="Century Gothic" panose="020B0502020202020204" pitchFamily="34" charset="0"/>
              </a:rPr>
              <a:t>Uhr</a:t>
            </a:r>
            <a:r>
              <a:rPr lang="en-GB" sz="1600" dirty="0">
                <a:latin typeface="Century Gothic" panose="020B0502020202020204" pitchFamily="34" charset="0"/>
              </a:rPr>
              <a:t> </a:t>
            </a:r>
            <a:r>
              <a:rPr lang="en-GB" sz="1600" b="1" dirty="0">
                <a:latin typeface="Century Gothic" panose="020B0502020202020204" pitchFamily="34" charset="0"/>
              </a:rPr>
              <a:t>an</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fangen</a:t>
            </a:r>
            <a:r>
              <a:rPr lang="en-GB" sz="1600" dirty="0">
                <a:latin typeface="Century Gothic" panose="020B0502020202020204" pitchFamily="34" charset="0"/>
              </a:rPr>
              <a:t> um elf </a:t>
            </a:r>
            <a:r>
              <a:rPr lang="en-GB" sz="1600" dirty="0" err="1">
                <a:latin typeface="Century Gothic" panose="020B0502020202020204" pitchFamily="34" charset="0"/>
              </a:rPr>
              <a:t>Uhr</a:t>
            </a:r>
            <a:r>
              <a:rPr lang="en-GB" sz="1600" dirty="0">
                <a:latin typeface="Century Gothic" panose="020B0502020202020204" pitchFamily="34" charset="0"/>
              </a:rPr>
              <a:t> </a:t>
            </a:r>
            <a:r>
              <a:rPr lang="en-GB" sz="1600" b="1" dirty="0">
                <a:latin typeface="Century Gothic" panose="020B0502020202020204" pitchFamily="34" charset="0"/>
              </a:rPr>
              <a:t>an</a:t>
            </a:r>
          </a:p>
          <a:p>
            <a:endParaRPr lang="en-GB" sz="1600" dirty="0">
              <a:latin typeface="Century Gothic" panose="020B0502020202020204" pitchFamily="34" charset="0"/>
            </a:endParaRP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a:t>
            </a:r>
            <a:r>
              <a:rPr lang="en-GB" sz="1600" b="1" dirty="0" err="1">
                <a:latin typeface="Century Gothic" panose="020B0502020202020204" pitchFamily="34" charset="0"/>
              </a:rPr>
              <a:t>ie</a:t>
            </a:r>
            <a:r>
              <a:rPr lang="en-GB" sz="1600" dirty="0" err="1">
                <a:latin typeface="Century Gothic" panose="020B0502020202020204" pitchFamily="34" charset="0"/>
              </a:rPr>
              <a:t>ht</a:t>
            </a:r>
            <a:r>
              <a:rPr lang="en-GB" sz="1600" dirty="0">
                <a:latin typeface="Century Gothic" panose="020B0502020202020204" pitchFamily="34" charset="0"/>
              </a:rPr>
              <a:t> das </a:t>
            </a:r>
            <a:r>
              <a:rPr lang="en-GB" sz="1600" dirty="0" err="1">
                <a:latin typeface="Century Gothic" panose="020B0502020202020204" pitchFamily="34" charset="0"/>
              </a:rPr>
              <a:t>Flugzeug</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sehen</a:t>
            </a:r>
            <a:r>
              <a:rPr lang="en-GB" sz="1600" dirty="0">
                <a:latin typeface="Century Gothic" panose="020B0502020202020204" pitchFamily="34" charset="0"/>
              </a:rPr>
              <a:t> das </a:t>
            </a:r>
            <a:r>
              <a:rPr lang="en-GB" sz="1600" dirty="0" err="1">
                <a:latin typeface="Century Gothic" panose="020B0502020202020204" pitchFamily="34" charset="0"/>
              </a:rPr>
              <a:t>Flugzeug</a:t>
            </a:r>
            <a:endParaRPr lang="en-GB" sz="1600" dirty="0">
              <a:latin typeface="Century Gothic" panose="020B0502020202020204" pitchFamily="34" charset="0"/>
            </a:endParaRPr>
          </a:p>
          <a:p>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a:t>
            </a:r>
            <a:r>
              <a:rPr lang="en-GB" sz="1600" b="1" dirty="0" err="1">
                <a:latin typeface="Century Gothic" panose="020B0502020202020204" pitchFamily="34" charset="0"/>
              </a:rPr>
              <a:t>ie</a:t>
            </a:r>
            <a:r>
              <a:rPr lang="en-GB" sz="1600" dirty="0" err="1">
                <a:latin typeface="Century Gothic" panose="020B0502020202020204" pitchFamily="34" charset="0"/>
              </a:rPr>
              <a:t>ht</a:t>
            </a:r>
            <a:r>
              <a:rPr lang="en-GB" sz="1600" dirty="0">
                <a:latin typeface="Century Gothic" panose="020B0502020202020204" pitchFamily="34" charset="0"/>
              </a:rPr>
              <a:t> </a:t>
            </a:r>
            <a:r>
              <a:rPr lang="en-GB" sz="1600" dirty="0" err="1">
                <a:latin typeface="Century Gothic" panose="020B0502020202020204" pitchFamily="34" charset="0"/>
              </a:rPr>
              <a:t>gesund</a:t>
            </a:r>
            <a:r>
              <a:rPr lang="en-GB" sz="1600" dirty="0">
                <a:latin typeface="Century Gothic" panose="020B0502020202020204" pitchFamily="34" charset="0"/>
              </a:rPr>
              <a:t> </a:t>
            </a:r>
            <a:r>
              <a:rPr lang="en-GB" sz="1600" b="1" dirty="0" err="1">
                <a:latin typeface="Century Gothic" panose="020B0502020202020204" pitchFamily="34" charset="0"/>
              </a:rPr>
              <a:t>aus</a:t>
            </a:r>
            <a:r>
              <a:rPr lang="en-GB" sz="1600" dirty="0">
                <a:latin typeface="Century Gothic" panose="020B0502020202020204" pitchFamily="34" charset="0"/>
              </a:rPr>
              <a:t>	</a:t>
            </a:r>
            <a:r>
              <a:rPr lang="en-GB" sz="1600" dirty="0" err="1">
                <a:latin typeface="Century Gothic" panose="020B0502020202020204" pitchFamily="34" charset="0"/>
              </a:rPr>
              <a:t>sie</a:t>
            </a:r>
            <a:r>
              <a:rPr lang="en-GB" sz="1600" dirty="0">
                <a:latin typeface="Century Gothic" panose="020B0502020202020204" pitchFamily="34" charset="0"/>
              </a:rPr>
              <a:t> </a:t>
            </a:r>
            <a:r>
              <a:rPr lang="en-GB" sz="1600" dirty="0" err="1">
                <a:latin typeface="Century Gothic" panose="020B0502020202020204" pitchFamily="34" charset="0"/>
              </a:rPr>
              <a:t>sehen</a:t>
            </a:r>
            <a:r>
              <a:rPr lang="en-GB" sz="1600" dirty="0">
                <a:latin typeface="Century Gothic" panose="020B0502020202020204" pitchFamily="34" charset="0"/>
              </a:rPr>
              <a:t> </a:t>
            </a:r>
            <a:r>
              <a:rPr lang="en-GB" sz="1600" dirty="0" err="1">
                <a:latin typeface="Century Gothic" panose="020B0502020202020204" pitchFamily="34" charset="0"/>
              </a:rPr>
              <a:t>gesund</a:t>
            </a:r>
            <a:r>
              <a:rPr lang="en-GB" sz="1600" dirty="0">
                <a:latin typeface="Century Gothic" panose="020B0502020202020204" pitchFamily="34" charset="0"/>
              </a:rPr>
              <a:t> </a:t>
            </a:r>
            <a:r>
              <a:rPr lang="en-GB" sz="1600" b="1" dirty="0" err="1">
                <a:latin typeface="Century Gothic" panose="020B0502020202020204" pitchFamily="34" charset="0"/>
              </a:rPr>
              <a:t>aus</a:t>
            </a:r>
            <a:endParaRPr lang="en-GB" sz="1600" b="1" dirty="0">
              <a:latin typeface="Century Gothic" panose="020B0502020202020204" pitchFamily="34" charset="0"/>
            </a:endParaRPr>
          </a:p>
          <a:p>
            <a:r>
              <a:rPr lang="en-GB" sz="1600" dirty="0">
                <a:latin typeface="Century Gothic" panose="020B0502020202020204" pitchFamily="34" charset="0"/>
              </a:rPr>
              <a:t>		</a:t>
            </a:r>
          </a:p>
          <a:p>
            <a:br>
              <a:rPr lang="en-GB" sz="2400" dirty="0">
                <a:latin typeface="Century Gothic" panose="020B0502020202020204" pitchFamily="34" charset="0"/>
              </a:rPr>
            </a:br>
            <a:endParaRPr lang="en-GB" sz="2400" dirty="0">
              <a:latin typeface="Century Gothic" panose="020B0502020202020204" pitchFamily="34" charset="0"/>
            </a:endParaRPr>
          </a:p>
        </p:txBody>
      </p:sp>
      <p:pic>
        <p:nvPicPr>
          <p:cNvPr id="33" name="Picture 32" descr="A close up of a logo&#10;&#10;Description automatically generated">
            <a:extLst>
              <a:ext uri="{FF2B5EF4-FFF2-40B4-BE49-F238E27FC236}">
                <a16:creationId xmlns:a16="http://schemas.microsoft.com/office/drawing/2014/main" id="{C20AF764-4305-4570-B44D-1629EF724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960" y="2638130"/>
            <a:ext cx="564369" cy="728580"/>
          </a:xfrm>
          <a:prstGeom prst="rect">
            <a:avLst/>
          </a:prstGeom>
        </p:spPr>
      </p:pic>
      <p:sp>
        <p:nvSpPr>
          <p:cNvPr id="37" name="Rounded Rectangular Callout 24">
            <a:extLst>
              <a:ext uri="{FF2B5EF4-FFF2-40B4-BE49-F238E27FC236}">
                <a16:creationId xmlns:a16="http://schemas.microsoft.com/office/drawing/2014/main" id="{670F76D0-C113-4631-BC84-C40A349C6217}"/>
              </a:ext>
            </a:extLst>
          </p:cNvPr>
          <p:cNvSpPr/>
          <p:nvPr/>
        </p:nvSpPr>
        <p:spPr>
          <a:xfrm>
            <a:off x="4840552" y="609246"/>
            <a:ext cx="1766282" cy="668071"/>
          </a:xfrm>
          <a:prstGeom prst="wedgeRoundRectCallout">
            <a:avLst>
              <a:gd name="adj1" fmla="val -112483"/>
              <a:gd name="adj2" fmla="val 260416"/>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This </a:t>
            </a:r>
            <a:r>
              <a:rPr lang="en-GB" b="1" dirty="0" err="1">
                <a:solidFill>
                  <a:schemeClr val="tx1"/>
                </a:solidFill>
                <a:latin typeface="Century Gothic" panose="020B0502020202020204" pitchFamily="34" charset="0"/>
              </a:rPr>
              <a:t>sie</a:t>
            </a:r>
            <a:r>
              <a:rPr lang="en-GB" dirty="0">
                <a:solidFill>
                  <a:schemeClr val="tx1"/>
                </a:solidFill>
                <a:latin typeface="Century Gothic" panose="020B0502020202020204" pitchFamily="34" charset="0"/>
              </a:rPr>
              <a:t> means </a:t>
            </a:r>
            <a:r>
              <a:rPr lang="en-GB" i="1" dirty="0">
                <a:solidFill>
                  <a:schemeClr val="tx1"/>
                </a:solidFill>
                <a:latin typeface="Century Gothic" panose="020B0502020202020204" pitchFamily="34" charset="0"/>
              </a:rPr>
              <a:t>they</a:t>
            </a:r>
            <a:r>
              <a:rPr lang="en-GB" dirty="0">
                <a:solidFill>
                  <a:schemeClr val="tx1"/>
                </a:solidFill>
                <a:latin typeface="Century Gothic" panose="020B0502020202020204" pitchFamily="34" charset="0"/>
              </a:rPr>
              <a:t>.</a:t>
            </a:r>
          </a:p>
        </p:txBody>
      </p:sp>
      <p:pic>
        <p:nvPicPr>
          <p:cNvPr id="35" name="Picture 34" descr="A close up of a logo&#10;&#10;Description automatically generated">
            <a:extLst>
              <a:ext uri="{FF2B5EF4-FFF2-40B4-BE49-F238E27FC236}">
                <a16:creationId xmlns:a16="http://schemas.microsoft.com/office/drawing/2014/main" id="{7D91A934-D250-495D-AD48-ABC45A6441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929" y="2292501"/>
            <a:ext cx="654116" cy="879891"/>
          </a:xfrm>
          <a:prstGeom prst="rect">
            <a:avLst/>
          </a:prstGeom>
        </p:spPr>
      </p:pic>
      <p:sp>
        <p:nvSpPr>
          <p:cNvPr id="30" name="Speech Bubble: Rectangle with Corners Rounded 19">
            <a:extLst>
              <a:ext uri="{FF2B5EF4-FFF2-40B4-BE49-F238E27FC236}">
                <a16:creationId xmlns:a16="http://schemas.microsoft.com/office/drawing/2014/main" id="{D470E6E7-4AB0-4D7A-A480-220B983A0BC3}"/>
              </a:ext>
            </a:extLst>
          </p:cNvPr>
          <p:cNvSpPr/>
          <p:nvPr/>
        </p:nvSpPr>
        <p:spPr>
          <a:xfrm>
            <a:off x="128960" y="1637203"/>
            <a:ext cx="5535240" cy="844097"/>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entury Gothic" panose="020B0502020202020204" pitchFamily="34" charset="0"/>
            </a:endParaRPr>
          </a:p>
          <a:p>
            <a:r>
              <a:rPr lang="en-US" sz="1600" dirty="0">
                <a:solidFill>
                  <a:schemeClr val="tx1"/>
                </a:solidFill>
                <a:latin typeface="Century Gothic" panose="020B0502020202020204" pitchFamily="34" charset="0"/>
              </a:rPr>
              <a:t>Remember that strong verbs change their spelling in the </a:t>
            </a:r>
            <a:r>
              <a:rPr lang="en-US" sz="1600" b="1" dirty="0">
                <a:solidFill>
                  <a:schemeClr val="tx1"/>
                </a:solidFill>
                <a:latin typeface="Century Gothic" panose="020B0502020202020204" pitchFamily="34" charset="0"/>
              </a:rPr>
              <a:t>du</a:t>
            </a:r>
            <a:r>
              <a:rPr lang="en-US" sz="1600" dirty="0">
                <a:solidFill>
                  <a:schemeClr val="tx1"/>
                </a:solidFill>
                <a:latin typeface="Century Gothic" panose="020B0502020202020204" pitchFamily="34" charset="0"/>
              </a:rPr>
              <a:t> and </a:t>
            </a:r>
            <a:r>
              <a:rPr lang="en-US" sz="1600" b="1" dirty="0" err="1">
                <a:solidFill>
                  <a:schemeClr val="tx1"/>
                </a:solidFill>
                <a:latin typeface="Century Gothic" panose="020B0502020202020204" pitchFamily="34" charset="0"/>
              </a:rPr>
              <a:t>er</a:t>
            </a:r>
            <a:r>
              <a:rPr lang="en-US" sz="1600" b="1" dirty="0">
                <a:solidFill>
                  <a:schemeClr val="tx1"/>
                </a:solidFill>
                <a:latin typeface="Century Gothic" panose="020B0502020202020204" pitchFamily="34" charset="0"/>
              </a:rPr>
              <a:t>/</a:t>
            </a:r>
            <a:r>
              <a:rPr lang="en-US" sz="1600" b="1" dirty="0" err="1">
                <a:solidFill>
                  <a:schemeClr val="tx1"/>
                </a:solidFill>
                <a:latin typeface="Century Gothic" panose="020B0502020202020204" pitchFamily="34" charset="0"/>
              </a:rPr>
              <a:t>sie</a:t>
            </a:r>
            <a:r>
              <a:rPr lang="en-US" sz="1600" b="1" dirty="0">
                <a:solidFill>
                  <a:schemeClr val="tx1"/>
                </a:solidFill>
                <a:latin typeface="Century Gothic" panose="020B0502020202020204" pitchFamily="34" charset="0"/>
              </a:rPr>
              <a:t>/es </a:t>
            </a:r>
            <a:r>
              <a:rPr lang="en-US" sz="1600" dirty="0">
                <a:solidFill>
                  <a:schemeClr val="tx1"/>
                </a:solidFill>
                <a:latin typeface="Century Gothic" panose="020B0502020202020204" pitchFamily="34" charset="0"/>
              </a:rPr>
              <a:t>forms. This is true for both separable and inseparable verbs:</a:t>
            </a:r>
          </a:p>
          <a:p>
            <a:endParaRPr lang="en-US" sz="1600" dirty="0">
              <a:solidFill>
                <a:schemeClr val="tx1"/>
              </a:solidFill>
              <a:latin typeface="Century Gothic" panose="020B0502020202020204" pitchFamily="34" charset="0"/>
            </a:endParaRPr>
          </a:p>
        </p:txBody>
      </p:sp>
      <p:pic>
        <p:nvPicPr>
          <p:cNvPr id="34" name="Picture 33" descr="A close up of a logo&#10;&#10;Description automatically generated">
            <a:extLst>
              <a:ext uri="{FF2B5EF4-FFF2-40B4-BE49-F238E27FC236}">
                <a16:creationId xmlns:a16="http://schemas.microsoft.com/office/drawing/2014/main" id="{A05716A1-4900-4232-A07F-7625232FF0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047" y="2086265"/>
            <a:ext cx="536759" cy="844097"/>
          </a:xfrm>
          <a:prstGeom prst="rect">
            <a:avLst/>
          </a:prstGeom>
        </p:spPr>
      </p:pic>
      <p:sp>
        <p:nvSpPr>
          <p:cNvPr id="40" name="TextBox 39">
            <a:extLst>
              <a:ext uri="{FF2B5EF4-FFF2-40B4-BE49-F238E27FC236}">
                <a16:creationId xmlns:a16="http://schemas.microsoft.com/office/drawing/2014/main" id="{E70372BB-ACD1-4DFC-8D08-3D6C3371ADE8}"/>
              </a:ext>
            </a:extLst>
          </p:cNvPr>
          <p:cNvSpPr txBox="1"/>
          <p:nvPr/>
        </p:nvSpPr>
        <p:spPr>
          <a:xfrm>
            <a:off x="5992832" y="3172392"/>
            <a:ext cx="712970" cy="584775"/>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sie</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entury Gothic" panose="020F0302020204030204"/>
                <a:ea typeface="+mn-ea"/>
                <a:cs typeface="+mn-cs"/>
              </a:rPr>
              <a:t>they</a:t>
            </a:r>
          </a:p>
        </p:txBody>
      </p:sp>
      <p:sp>
        <p:nvSpPr>
          <p:cNvPr id="41" name="TextBox 40">
            <a:extLst>
              <a:ext uri="{FF2B5EF4-FFF2-40B4-BE49-F238E27FC236}">
                <a16:creationId xmlns:a16="http://schemas.microsoft.com/office/drawing/2014/main" id="{3782F2AA-D307-4A35-82AE-870DA3418364}"/>
              </a:ext>
            </a:extLst>
          </p:cNvPr>
          <p:cNvSpPr txBox="1"/>
          <p:nvPr/>
        </p:nvSpPr>
        <p:spPr>
          <a:xfrm>
            <a:off x="54659" y="3386913"/>
            <a:ext cx="712970" cy="584775"/>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sie</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entury Gothic" panose="020F0302020204030204"/>
                <a:ea typeface="+mn-ea"/>
                <a:cs typeface="+mn-cs"/>
              </a:rPr>
              <a:t>she</a:t>
            </a:r>
          </a:p>
        </p:txBody>
      </p:sp>
      <p:pic>
        <p:nvPicPr>
          <p:cNvPr id="1030" name="Picture 6" descr="Airplane, Jet, Turbine, High, Flight, Aircraft, Travel">
            <a:extLst>
              <a:ext uri="{FF2B5EF4-FFF2-40B4-BE49-F238E27FC236}">
                <a16:creationId xmlns:a16="http://schemas.microsoft.com/office/drawing/2014/main" id="{497EAADE-3340-46F4-9C6F-8541D9EC2F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7133" y="3900746"/>
            <a:ext cx="937346" cy="6259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F1C0ADE6-55BB-4503-95D4-533F37EED613}"/>
              </a:ext>
            </a:extLst>
          </p:cNvPr>
          <p:cNvGraphicFramePr>
            <a:graphicFrameLocks noGrp="1"/>
          </p:cNvGraphicFramePr>
          <p:nvPr>
            <p:extLst>
              <p:ext uri="{D42A27DB-BD31-4B8C-83A1-F6EECF244321}">
                <p14:modId xmlns:p14="http://schemas.microsoft.com/office/powerpoint/2010/main" val="1991803909"/>
              </p:ext>
            </p:extLst>
          </p:nvPr>
        </p:nvGraphicFramePr>
        <p:xfrm>
          <a:off x="-203053" y="5822303"/>
          <a:ext cx="835355" cy="3017520"/>
        </p:xfrm>
        <a:graphic>
          <a:graphicData uri="http://schemas.openxmlformats.org/drawingml/2006/table">
            <a:tbl>
              <a:tblPr firstRow="1" bandRow="1">
                <a:tableStyleId>{5940675A-B579-460E-94D1-54222C63F5DA}</a:tableStyleId>
              </a:tblPr>
              <a:tblGrid>
                <a:gridCol w="835355">
                  <a:extLst>
                    <a:ext uri="{9D8B030D-6E8A-4147-A177-3AD203B41FA5}">
                      <a16:colId xmlns:a16="http://schemas.microsoft.com/office/drawing/2014/main" val="2661630000"/>
                    </a:ext>
                  </a:extLst>
                </a:gridCol>
              </a:tblGrid>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0077658"/>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3907947"/>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9734644"/>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2480979"/>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3643353"/>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3746754"/>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54409659"/>
                  </a:ext>
                </a:extLst>
              </a:tr>
              <a:tr h="0">
                <a:tc>
                  <a:txBody>
                    <a:bodyPr/>
                    <a:lstStyle/>
                    <a:p>
                      <a:pPr algn="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4779346"/>
                  </a:ext>
                </a:extLst>
              </a:tr>
              <a:tr h="0">
                <a:tc>
                  <a:txBody>
                    <a:bodyPr/>
                    <a:lstStyle/>
                    <a:p>
                      <a:pPr algn="r"/>
                      <a:r>
                        <a:rPr lang="en-GB" sz="1600" i="1" dirty="0">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60418264"/>
                  </a:ext>
                </a:extLst>
              </a:tr>
            </a:tbl>
          </a:graphicData>
        </a:graphic>
      </p:graphicFrame>
      <p:pic>
        <p:nvPicPr>
          <p:cNvPr id="6" name="Picture 5" descr="Qr code&#10;&#10;Description automatically generated">
            <a:extLst>
              <a:ext uri="{FF2B5EF4-FFF2-40B4-BE49-F238E27FC236}">
                <a16:creationId xmlns:a16="http://schemas.microsoft.com/office/drawing/2014/main" id="{DEE1F12E-2A1B-4D36-968F-DA50BB70C3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6702" y="5745224"/>
            <a:ext cx="996950" cy="996950"/>
          </a:xfrm>
          <a:prstGeom prst="rect">
            <a:avLst/>
          </a:prstGeom>
        </p:spPr>
      </p:pic>
    </p:spTree>
    <p:extLst>
      <p:ext uri="{BB962C8B-B14F-4D97-AF65-F5344CB8AC3E}">
        <p14:creationId xmlns:p14="http://schemas.microsoft.com/office/powerpoint/2010/main" val="340700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95817130"/>
              </p:ext>
            </p:extLst>
          </p:nvPr>
        </p:nvGraphicFramePr>
        <p:xfrm>
          <a:off x="82871" y="179512"/>
          <a:ext cx="6692258" cy="5081128"/>
        </p:xfrm>
        <a:graphic>
          <a:graphicData uri="http://schemas.openxmlformats.org/drawingml/2006/table">
            <a:tbl>
              <a:tblPr firstRow="1" bandRow="1"/>
              <a:tblGrid>
                <a:gridCol w="1041873">
                  <a:extLst>
                    <a:ext uri="{9D8B030D-6E8A-4147-A177-3AD203B41FA5}">
                      <a16:colId xmlns:a16="http://schemas.microsoft.com/office/drawing/2014/main" val="20000"/>
                    </a:ext>
                  </a:extLst>
                </a:gridCol>
                <a:gridCol w="5650385">
                  <a:extLst>
                    <a:ext uri="{9D8B030D-6E8A-4147-A177-3AD203B41FA5}">
                      <a16:colId xmlns:a16="http://schemas.microsoft.com/office/drawing/2014/main" val="20001"/>
                    </a:ext>
                  </a:extLst>
                </a:gridCol>
              </a:tblGrid>
              <a:tr h="4024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a:solidFill>
                            <a:schemeClr val="tx1"/>
                          </a:solidFill>
                          <a:latin typeface="Century Gothic" panose="020B0502020202020204" pitchFamily="34" charset="0"/>
                          <a:cs typeface="Arial" panose="020B0604020202020204" pitchFamily="34" charset="0"/>
                        </a:rPr>
                        <a:t>Overview </a:t>
                      </a:r>
                      <a:endParaRPr lang="en-GB" sz="1400" dirty="0">
                        <a:solidFill>
                          <a:schemeClr val="tx1"/>
                        </a:solidFill>
                        <a:latin typeface="Century Gothic" panose="020B0502020202020204" pitchFamily="34" charset="0"/>
                        <a:cs typeface="Arial" panose="020B0604020202020204" pitchFamily="34" charset="0"/>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Theme / Topic</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549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a:solidFill>
                            <a:schemeClr val="tx1"/>
                          </a:solidFill>
                          <a:latin typeface="Century Gothic" panose="020B0502020202020204" pitchFamily="34" charset="0"/>
                          <a:cs typeface="Arial" panose="020B0604020202020204" pitchFamily="34" charset="0"/>
                        </a:rPr>
                        <a:t>Autumn 1</a:t>
                      </a:r>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Talking about exchanging gifts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Saying what we think about things; asking and answering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Comparing places and people now and then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Explaining what you did/used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Comparing places and people now and then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u="none" strike="noStrike" dirty="0">
                        <a:solidFill>
                          <a:schemeClr val="tx1"/>
                        </a:solidFill>
                        <a:effectLst/>
                        <a:latin typeface="Century Gothic" panose="020B0502020202020204" pitchFamily="34" charset="0"/>
                      </a:endParaRPr>
                    </a:p>
                  </a:txBody>
                  <a:tcPr>
                    <a:lnL w="12700" cap="flat" cmpd="sng" algn="ctr">
                      <a:solidFill>
                        <a:srgbClr val="A5A5A5"/>
                      </a:solidFill>
                      <a:prstDash val="solid"/>
                      <a:round/>
                      <a:headEnd type="none" w="med" len="med"/>
                      <a:tailEnd type="none" w="med" len="med"/>
                    </a:lnL>
                    <a:lnR w="12700" cmpd="sng">
                      <a:solidFill>
                        <a:srgbClr val="A5A5A5"/>
                      </a:solidFill>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r h="13935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entury Gothic" panose="020B0502020202020204" pitchFamily="34" charset="0"/>
                          <a:cs typeface="Arial" panose="020B0604020202020204" pitchFamily="34" charset="0"/>
                        </a:rPr>
                        <a:t>Autumn 2</a:t>
                      </a:r>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Saying how well and how willingly you and others do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what you and others prefer to do; asking and answering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Comparing what you do now with what you used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what you do, when you started and how long you've been doing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Understanding a non-fiction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13419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a:solidFill>
                            <a:schemeClr val="tx1"/>
                          </a:solidFill>
                          <a:latin typeface="Century Gothic" panose="020B0502020202020204" pitchFamily="34" charset="0"/>
                          <a:cs typeface="Arial" panose="020B0604020202020204" pitchFamily="34" charset="0"/>
                        </a:rPr>
                        <a:t>Spring 1</a:t>
                      </a:r>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plans for this weekend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what I and someone else wants vs what I have to do at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Dreams and plans: comparing what we want to do with what we will actually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What is it like? Describing attributes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Tell me more:  describing attributes in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41168" y="8718995"/>
            <a:ext cx="1600200" cy="635000"/>
          </a:xfrm>
        </p:spPr>
        <p:txBody>
          <a:bodyPr/>
          <a:lstStyle/>
          <a:p>
            <a:r>
              <a:rPr lang="en-GB" altLang="en-US" b="1" dirty="0">
                <a:solidFill>
                  <a:srgbClr val="000000"/>
                </a:solidFill>
                <a:latin typeface="Century Gothic" panose="020B0502020202020204" pitchFamily="34" charset="0"/>
              </a:rPr>
              <a:t>2</a:t>
            </a:r>
          </a:p>
        </p:txBody>
      </p:sp>
      <p:graphicFrame>
        <p:nvGraphicFramePr>
          <p:cNvPr id="3" name="Table 2">
            <a:extLst>
              <a:ext uri="{FF2B5EF4-FFF2-40B4-BE49-F238E27FC236}">
                <a16:creationId xmlns:a16="http://schemas.microsoft.com/office/drawing/2014/main" id="{7C62E90B-23C1-4DC8-B0FF-CBD76EFFF636}"/>
              </a:ext>
            </a:extLst>
          </p:cNvPr>
          <p:cNvGraphicFramePr>
            <a:graphicFrameLocks noGrp="1"/>
          </p:cNvGraphicFramePr>
          <p:nvPr>
            <p:extLst>
              <p:ext uri="{D42A27DB-BD31-4B8C-83A1-F6EECF244321}">
                <p14:modId xmlns:p14="http://schemas.microsoft.com/office/powerpoint/2010/main" val="2476660468"/>
              </p:ext>
            </p:extLst>
          </p:nvPr>
        </p:nvGraphicFramePr>
        <p:xfrm>
          <a:off x="82871" y="5278152"/>
          <a:ext cx="6692258" cy="1711665"/>
        </p:xfrm>
        <a:graphic>
          <a:graphicData uri="http://schemas.openxmlformats.org/drawingml/2006/table">
            <a:tbl>
              <a:tblPr firstRow="1" bandRow="1"/>
              <a:tblGrid>
                <a:gridCol w="1041873">
                  <a:extLst>
                    <a:ext uri="{9D8B030D-6E8A-4147-A177-3AD203B41FA5}">
                      <a16:colId xmlns:a16="http://schemas.microsoft.com/office/drawing/2014/main" val="1677378976"/>
                    </a:ext>
                  </a:extLst>
                </a:gridCol>
                <a:gridCol w="5650385">
                  <a:extLst>
                    <a:ext uri="{9D8B030D-6E8A-4147-A177-3AD203B41FA5}">
                      <a16:colId xmlns:a16="http://schemas.microsoft.com/office/drawing/2014/main" val="3181938010"/>
                    </a:ext>
                  </a:extLst>
                </a:gridCol>
              </a:tblGrid>
              <a:tr h="17116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entury Gothic" panose="020B0502020202020204" pitchFamily="34" charset="0"/>
                          <a:cs typeface="Arial" panose="020B0604020202020204" pitchFamily="34" charset="0"/>
                        </a:rPr>
                        <a:t>Spring 2</a:t>
                      </a:r>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Location and direction: talking about where you were and where you went and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Narrating past events; asking and answering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Planning an event on a budget; comparing the ideal and real; talking about roles - what you and others will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Dreams and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Writing about the things that are important to you</a:t>
                      </a: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136375646"/>
                  </a:ext>
                </a:extLst>
              </a:tr>
            </a:tbl>
          </a:graphicData>
        </a:graphic>
      </p:graphicFrame>
    </p:spTree>
    <p:extLst>
      <p:ext uri="{BB962C8B-B14F-4D97-AF65-F5344CB8AC3E}">
        <p14:creationId xmlns:p14="http://schemas.microsoft.com/office/powerpoint/2010/main" val="2981083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
            <a:extLst>
              <a:ext uri="{FF2B5EF4-FFF2-40B4-BE49-F238E27FC236}">
                <a16:creationId xmlns:a16="http://schemas.microsoft.com/office/drawing/2014/main" id="{A19A8A86-D0CD-4B20-A5A6-B12D94545169}"/>
              </a:ext>
            </a:extLst>
          </p:cNvPr>
          <p:cNvSpPr/>
          <p:nvPr/>
        </p:nvSpPr>
        <p:spPr>
          <a:xfrm>
            <a:off x="90395" y="4195827"/>
            <a:ext cx="3972043" cy="54844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4472C4">
                    <a:lumMod val="50000"/>
                  </a:srgbClr>
                </a:solidFill>
                <a:latin typeface="Century Gothic" panose="020B0502020202020204" pitchFamily="34" charset="0"/>
              </a:rPr>
              <a:t>Wir</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müssen</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heute</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Hausaufgaben</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machen</a:t>
            </a:r>
            <a:r>
              <a:rPr lang="en-US" dirty="0">
                <a:solidFill>
                  <a:srgbClr val="4472C4">
                    <a:lumMod val="50000"/>
                  </a:srgbClr>
                </a:solidFill>
                <a:latin typeface="Century Gothic" panose="020B0502020202020204" pitchFamily="34" charset="0"/>
              </a:rPr>
              <a:t> ,  </a:t>
            </a:r>
            <a:r>
              <a:rPr lang="en-US" b="1" dirty="0" err="1">
                <a:solidFill>
                  <a:srgbClr val="4472C4">
                    <a:lumMod val="50000"/>
                  </a:srgbClr>
                </a:solidFill>
                <a:latin typeface="Century Gothic" panose="020B0502020202020204" pitchFamily="34" charset="0"/>
              </a:rPr>
              <a:t>statt</a:t>
            </a:r>
            <a:r>
              <a:rPr lang="en-US"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Fußball</a:t>
            </a:r>
            <a:r>
              <a:rPr lang="en-US" dirty="0">
                <a:solidFill>
                  <a:srgbClr val="4472C4">
                    <a:lumMod val="50000"/>
                  </a:srgbClr>
                </a:solidFill>
                <a:latin typeface="Century Gothic" panose="020B0502020202020204" pitchFamily="34" charset="0"/>
              </a:rPr>
              <a:t> </a:t>
            </a:r>
            <a:r>
              <a:rPr lang="en-US" b="1" dirty="0" err="1">
                <a:solidFill>
                  <a:srgbClr val="4472C4">
                    <a:lumMod val="50000"/>
                  </a:srgbClr>
                </a:solidFill>
                <a:latin typeface="Century Gothic" panose="020B0502020202020204" pitchFamily="34" charset="0"/>
              </a:rPr>
              <a:t>zu</a:t>
            </a:r>
            <a:r>
              <a:rPr lang="en-US" b="1" dirty="0">
                <a:solidFill>
                  <a:srgbClr val="4472C4">
                    <a:lumMod val="50000"/>
                  </a:srgbClr>
                </a:solidFill>
                <a:latin typeface="Century Gothic" panose="020B0502020202020204" pitchFamily="34" charset="0"/>
              </a:rPr>
              <a:t> </a:t>
            </a:r>
            <a:r>
              <a:rPr lang="en-US" dirty="0" err="1">
                <a:solidFill>
                  <a:srgbClr val="4472C4">
                    <a:lumMod val="50000"/>
                  </a:srgbClr>
                </a:solidFill>
                <a:latin typeface="Century Gothic" panose="020B0502020202020204" pitchFamily="34" charset="0"/>
              </a:rPr>
              <a:t>spielen</a:t>
            </a:r>
            <a:r>
              <a:rPr lang="en-US" dirty="0">
                <a:solidFill>
                  <a:srgbClr val="4472C4">
                    <a:lumMod val="50000"/>
                  </a:srgbClr>
                </a:solidFill>
                <a:latin typeface="Century Gothic" panose="020B0502020202020204" pitchFamily="34" charset="0"/>
              </a:rPr>
              <a:t>.</a:t>
            </a:r>
            <a:endParaRPr lang="en-US" dirty="0">
              <a:solidFill>
                <a:schemeClr val="accent5">
                  <a:lumMod val="50000"/>
                </a:schemeClr>
              </a:solidFill>
              <a:latin typeface="Century Gothic" panose="020B0502020202020204" pitchFamily="34" charset="0"/>
            </a:endParaRPr>
          </a:p>
        </p:txBody>
      </p:sp>
      <p:sp>
        <p:nvSpPr>
          <p:cNvPr id="23" name="Rectangle: Rounded Corners 1">
            <a:extLst>
              <a:ext uri="{FF2B5EF4-FFF2-40B4-BE49-F238E27FC236}">
                <a16:creationId xmlns:a16="http://schemas.microsoft.com/office/drawing/2014/main" id="{E11C11B7-520A-40B4-B5AC-8E7A5BF3C33D}"/>
              </a:ext>
            </a:extLst>
          </p:cNvPr>
          <p:cNvSpPr/>
          <p:nvPr/>
        </p:nvSpPr>
        <p:spPr>
          <a:xfrm>
            <a:off x="529022" y="1943967"/>
            <a:ext cx="3962651"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US"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spiele</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1" i="1" u="none" strike="noStrike" kern="1200" cap="none" spc="0" normalizeH="0" baseline="0" noProof="0" dirty="0" err="1">
                <a:ln>
                  <a:noFill/>
                </a:ln>
                <a:solidFill>
                  <a:schemeClr val="tx1"/>
                </a:solidFill>
                <a:effectLst/>
                <a:uLnTx/>
                <a:uFillTx/>
                <a:latin typeface="Century Gothic" panose="020F0302020204030204"/>
                <a:ea typeface="+mn-ea"/>
                <a:cs typeface="+mn-cs"/>
              </a:rPr>
              <a:t>gern</a:t>
            </a:r>
            <a:r>
              <a:rPr kumimoji="0" lang="en-US" sz="1800"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Tennis… </a:t>
            </a: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73568" y="603276"/>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Using the adverb </a:t>
            </a:r>
            <a:r>
              <a:rPr lang="en-GB" b="1" i="1" dirty="0" err="1">
                <a:solidFill>
                  <a:srgbClr val="000000"/>
                </a:solidFill>
                <a:latin typeface="Century Gothic" panose="020B0502020202020204" pitchFamily="34" charset="0"/>
              </a:rPr>
              <a:t>lieber</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to express a preference</a:t>
            </a:r>
          </a:p>
        </p:txBody>
      </p:sp>
      <p:sp>
        <p:nvSpPr>
          <p:cNvPr id="18" name="TextBox 17">
            <a:extLst>
              <a:ext uri="{FF2B5EF4-FFF2-40B4-BE49-F238E27FC236}">
                <a16:creationId xmlns:a16="http://schemas.microsoft.com/office/drawing/2014/main" id="{411B8227-D4D0-417C-9D21-570C5972CA3D}"/>
              </a:ext>
            </a:extLst>
          </p:cNvPr>
          <p:cNvSpPr txBox="1"/>
          <p:nvPr/>
        </p:nvSpPr>
        <p:spPr>
          <a:xfrm>
            <a:off x="67856" y="935628"/>
            <a:ext cx="6747141" cy="584775"/>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As you know, the adverb  of manner </a:t>
            </a:r>
            <a:r>
              <a:rPr lang="en-GB" sz="1600" b="1" i="1" dirty="0" err="1">
                <a:solidFill>
                  <a:srgbClr val="000000"/>
                </a:solidFill>
                <a:latin typeface="Century Gothic" panose="020B0502020202020204" pitchFamily="34" charset="0"/>
              </a:rPr>
              <a:t>gern</a:t>
            </a:r>
            <a:r>
              <a:rPr lang="en-GB" sz="1600" dirty="0">
                <a:solidFill>
                  <a:srgbClr val="000000"/>
                </a:solidFill>
                <a:latin typeface="Century Gothic" panose="020B0502020202020204" pitchFamily="34" charset="0"/>
              </a:rPr>
              <a:t> comes after a verb and before a noun (object): </a:t>
            </a:r>
            <a:endParaRPr lang="en-GB" sz="1600" b="1" dirty="0">
              <a:solidFill>
                <a:srgbClr val="000000"/>
              </a:solidFill>
              <a:latin typeface="Century Gothic" panose="020B0502020202020204" pitchFamily="34" charset="0"/>
            </a:endParaRP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46</a:t>
            </a:r>
          </a:p>
        </p:txBody>
      </p:sp>
      <p:grpSp>
        <p:nvGrpSpPr>
          <p:cNvPr id="28" name="Group 27">
            <a:extLst>
              <a:ext uri="{C183D7F6-B498-43B3-948B-1728B52AA6E4}">
                <adec:decorative xmlns:adec="http://schemas.microsoft.com/office/drawing/2017/decorative" val="1"/>
              </a:ext>
            </a:extLst>
          </p:cNvPr>
          <p:cNvGrpSpPr/>
          <p:nvPr/>
        </p:nvGrpSpPr>
        <p:grpSpPr>
          <a:xfrm>
            <a:off x="558148" y="1582932"/>
            <a:ext cx="3871320" cy="349951"/>
            <a:chOff x="575365" y="4696136"/>
            <a:chExt cx="3871320" cy="349951"/>
          </a:xfrm>
        </p:grpSpPr>
        <p:grpSp>
          <p:nvGrpSpPr>
            <p:cNvPr id="39" name="Group 38"/>
            <p:cNvGrpSpPr/>
            <p:nvPr/>
          </p:nvGrpSpPr>
          <p:grpSpPr>
            <a:xfrm>
              <a:off x="575365" y="4696136"/>
              <a:ext cx="3871320" cy="349951"/>
              <a:chOff x="727745" y="1509491"/>
              <a:chExt cx="3871320" cy="349951"/>
            </a:xfrm>
          </p:grpSpPr>
          <p:sp>
            <p:nvSpPr>
              <p:cNvPr id="42" name="TextBox 41">
                <a:extLst>
                  <a:ext uri="{FF2B5EF4-FFF2-40B4-BE49-F238E27FC236}">
                    <a16:creationId xmlns:a16="http://schemas.microsoft.com/office/drawing/2014/main" id="{B2D4345B-69EA-418E-9538-BBF2AA23A9CF}"/>
                  </a:ext>
                </a:extLst>
              </p:cNvPr>
              <p:cNvSpPr txBox="1"/>
              <p:nvPr/>
            </p:nvSpPr>
            <p:spPr>
              <a:xfrm>
                <a:off x="727745" y="1517461"/>
                <a:ext cx="1027162" cy="341981"/>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4258DCF7-BF45-4F9D-96B9-6942807676ED}"/>
                  </a:ext>
                </a:extLst>
              </p:cNvPr>
              <p:cNvSpPr txBox="1"/>
              <p:nvPr/>
            </p:nvSpPr>
            <p:spPr>
              <a:xfrm>
                <a:off x="1840530" y="1517461"/>
                <a:ext cx="767009" cy="341981"/>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VERB</a:t>
                </a:r>
              </a:p>
            </p:txBody>
          </p:sp>
          <p:sp>
            <p:nvSpPr>
              <p:cNvPr id="44" name="TextBox 43">
                <a:extLst>
                  <a:ext uri="{FF2B5EF4-FFF2-40B4-BE49-F238E27FC236}">
                    <a16:creationId xmlns:a16="http://schemas.microsoft.com/office/drawing/2014/main" id="{0DC2B384-1C9D-4054-BD8A-C1AE59623372}"/>
                  </a:ext>
                </a:extLst>
              </p:cNvPr>
              <p:cNvSpPr txBox="1"/>
              <p:nvPr/>
            </p:nvSpPr>
            <p:spPr>
              <a:xfrm>
                <a:off x="3730872" y="1509491"/>
                <a:ext cx="868193" cy="338554"/>
              </a:xfrm>
              <a:prstGeom prst="rect">
                <a:avLst/>
              </a:prstGeom>
              <a:solidFill>
                <a:srgbClr val="FF3399"/>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NOUN</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grpSp>
        <p:sp>
          <p:nvSpPr>
            <p:cNvPr id="40" name="TextBox 39">
              <a:extLst>
                <a:ext uri="{FF2B5EF4-FFF2-40B4-BE49-F238E27FC236}">
                  <a16:creationId xmlns:a16="http://schemas.microsoft.com/office/drawing/2014/main" id="{4617FEFC-C4A4-4484-BFC0-DA761602C9F1}"/>
                </a:ext>
              </a:extLst>
            </p:cNvPr>
            <p:cNvSpPr txBox="1"/>
            <p:nvPr/>
          </p:nvSpPr>
          <p:spPr>
            <a:xfrm>
              <a:off x="2578024" y="4707533"/>
              <a:ext cx="868193" cy="338554"/>
            </a:xfrm>
            <a:prstGeom prst="rect">
              <a:avLst/>
            </a:prstGeom>
            <a:solidFill>
              <a:srgbClr val="A86ED4"/>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ADVERB</a:t>
              </a:r>
            </a:p>
          </p:txBody>
        </p:sp>
      </p:grpSp>
      <p:sp>
        <p:nvSpPr>
          <p:cNvPr id="46" name="Rectangle 45">
            <a:extLst>
              <a:ext uri="{FF2B5EF4-FFF2-40B4-BE49-F238E27FC236}">
                <a16:creationId xmlns:a16="http://schemas.microsoft.com/office/drawing/2014/main" id="{187D3DE4-1B8E-4EF9-A0F4-FAE19AE97A2E}"/>
              </a:ext>
            </a:extLst>
          </p:cNvPr>
          <p:cNvSpPr/>
          <p:nvPr/>
        </p:nvSpPr>
        <p:spPr>
          <a:xfrm>
            <a:off x="5013175" y="543746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62EBD834-1E2D-44FA-960B-D5E01CB2C65F}"/>
              </a:ext>
            </a:extLst>
          </p:cNvPr>
          <p:cNvSpPr/>
          <p:nvPr/>
        </p:nvSpPr>
        <p:spPr>
          <a:xfrm>
            <a:off x="167086" y="5436348"/>
            <a:ext cx="4228228" cy="59556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Talking about what you and others prefer to do </a:t>
            </a:r>
          </a:p>
        </p:txBody>
      </p:sp>
      <p:sp>
        <p:nvSpPr>
          <p:cNvPr id="22" name="Rounded Rectangle 21"/>
          <p:cNvSpPr/>
          <p:nvPr/>
        </p:nvSpPr>
        <p:spPr>
          <a:xfrm>
            <a:off x="4193817" y="6260228"/>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8.2.1.6 &amp; 8.1.2.4.</a:t>
            </a:r>
          </a:p>
        </p:txBody>
      </p:sp>
      <p:graphicFrame>
        <p:nvGraphicFramePr>
          <p:cNvPr id="6" name="Table 5">
            <a:extLst>
              <a:ext uri="{FF2B5EF4-FFF2-40B4-BE49-F238E27FC236}">
                <a16:creationId xmlns:a16="http://schemas.microsoft.com/office/drawing/2014/main" id="{7322B899-9D3F-4B70-87D3-4BAEA3A2E6AF}"/>
              </a:ext>
            </a:extLst>
          </p:cNvPr>
          <p:cNvGraphicFramePr>
            <a:graphicFrameLocks noGrp="1"/>
          </p:cNvGraphicFramePr>
          <p:nvPr>
            <p:extLst>
              <p:ext uri="{D42A27DB-BD31-4B8C-83A1-F6EECF244321}">
                <p14:modId xmlns:p14="http://schemas.microsoft.com/office/powerpoint/2010/main" val="2636258055"/>
              </p:ext>
            </p:extLst>
          </p:nvPr>
        </p:nvGraphicFramePr>
        <p:xfrm>
          <a:off x="4743146" y="7863427"/>
          <a:ext cx="2041463" cy="674880"/>
        </p:xfrm>
        <a:graphic>
          <a:graphicData uri="http://schemas.openxmlformats.org/drawingml/2006/table">
            <a:tbl>
              <a:tblPr lastRow="1">
                <a:tableStyleId>{5940675A-B579-460E-94D1-54222C63F5DA}</a:tableStyleId>
              </a:tblPr>
              <a:tblGrid>
                <a:gridCol w="755954">
                  <a:extLst>
                    <a:ext uri="{9D8B030D-6E8A-4147-A177-3AD203B41FA5}">
                      <a16:colId xmlns:a16="http://schemas.microsoft.com/office/drawing/2014/main" val="2907788690"/>
                    </a:ext>
                  </a:extLst>
                </a:gridCol>
                <a:gridCol w="1285509">
                  <a:extLst>
                    <a:ext uri="{9D8B030D-6E8A-4147-A177-3AD203B41FA5}">
                      <a16:colId xmlns:a16="http://schemas.microsoft.com/office/drawing/2014/main" val="3015057215"/>
                    </a:ext>
                  </a:extLst>
                </a:gridCol>
              </a:tblGrid>
              <a:tr h="252659">
                <a:tc>
                  <a:txBody>
                    <a:bodyPr/>
                    <a:lstStyle/>
                    <a:p>
                      <a:pPr algn="l" fontAlgn="b"/>
                      <a:r>
                        <a:rPr lang="en-US" sz="1600" b="0" i="0" u="none" strike="noStrike" dirty="0" err="1">
                          <a:solidFill>
                            <a:srgbClr val="000000"/>
                          </a:solidFill>
                          <a:effectLst/>
                          <a:latin typeface="Century Gothic" panose="020B0502020202020204" pitchFamily="34" charset="0"/>
                        </a:rPr>
                        <a:t>lieber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rather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869058527"/>
                  </a:ext>
                </a:extLst>
              </a:tr>
              <a:tr h="326907">
                <a:tc>
                  <a:txBody>
                    <a:bodyPr/>
                    <a:lstStyle/>
                    <a:p>
                      <a:pPr algn="l" fontAlgn="b"/>
                      <a:r>
                        <a:rPr lang="en-US" sz="1600" b="0" i="0" u="none" strike="noStrike" dirty="0" err="1">
                          <a:solidFill>
                            <a:srgbClr val="000000"/>
                          </a:solidFill>
                          <a:effectLst/>
                          <a:latin typeface="Century Gothic" panose="020B0502020202020204" pitchFamily="34" charset="0"/>
                        </a:rPr>
                        <a:t>statt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instead of</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604992562"/>
                  </a:ext>
                </a:extLst>
              </a:tr>
            </a:tbl>
          </a:graphicData>
        </a:graphic>
      </p:graphicFrame>
      <p:sp>
        <p:nvSpPr>
          <p:cNvPr id="4" name="TextBox 3">
            <a:extLst>
              <a:ext uri="{FF2B5EF4-FFF2-40B4-BE49-F238E27FC236}">
                <a16:creationId xmlns:a16="http://schemas.microsoft.com/office/drawing/2014/main" id="{A40E0A9D-4343-4B0A-BF33-78F72B19C88E}"/>
              </a:ext>
            </a:extLst>
          </p:cNvPr>
          <p:cNvSpPr txBox="1"/>
          <p:nvPr/>
        </p:nvSpPr>
        <p:spPr>
          <a:xfrm>
            <a:off x="4491673" y="1982336"/>
            <a:ext cx="4355373" cy="369332"/>
          </a:xfrm>
          <a:prstGeom prst="rect">
            <a:avLst/>
          </a:prstGeom>
          <a:noFill/>
        </p:spPr>
        <p:txBody>
          <a:bodyPr wrap="square" rtlCol="0">
            <a:spAutoFit/>
          </a:bodyPr>
          <a:lstStyle/>
          <a:p>
            <a:r>
              <a:rPr lang="en-US" i="1" dirty="0">
                <a:latin typeface="Century Gothic" panose="020B0502020202020204" pitchFamily="34" charset="0"/>
              </a:rPr>
              <a:t>I like playing tennis… </a:t>
            </a:r>
            <a:endParaRPr lang="en-GB" i="1" dirty="0">
              <a:latin typeface="Century Gothic" panose="020B0502020202020204" pitchFamily="34" charset="0"/>
            </a:endParaRPr>
          </a:p>
        </p:txBody>
      </p:sp>
      <p:sp>
        <p:nvSpPr>
          <p:cNvPr id="29" name="TextBox 28">
            <a:extLst>
              <a:ext uri="{FF2B5EF4-FFF2-40B4-BE49-F238E27FC236}">
                <a16:creationId xmlns:a16="http://schemas.microsoft.com/office/drawing/2014/main" id="{B7281F1A-CA0C-4C61-93E9-83DCE3596CBB}"/>
              </a:ext>
            </a:extLst>
          </p:cNvPr>
          <p:cNvSpPr txBox="1"/>
          <p:nvPr/>
        </p:nvSpPr>
        <p:spPr>
          <a:xfrm>
            <a:off x="73568" y="2501642"/>
            <a:ext cx="5483143"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The adverb </a:t>
            </a:r>
            <a:r>
              <a:rPr lang="en-GB" sz="1600" b="1" i="1" dirty="0" err="1">
                <a:solidFill>
                  <a:srgbClr val="000000"/>
                </a:solidFill>
                <a:latin typeface="Century Gothic" panose="020B0502020202020204" pitchFamily="34" charset="0"/>
              </a:rPr>
              <a:t>lieber</a:t>
            </a:r>
            <a:r>
              <a:rPr lang="en-GB" sz="1600" dirty="0">
                <a:solidFill>
                  <a:srgbClr val="000000"/>
                </a:solidFill>
                <a:latin typeface="Century Gothic" panose="020B0502020202020204" pitchFamily="34" charset="0"/>
              </a:rPr>
              <a:t> comes in exactly the same place: </a:t>
            </a:r>
            <a:endParaRPr lang="en-GB" sz="1600" b="1" dirty="0">
              <a:solidFill>
                <a:srgbClr val="000000"/>
              </a:solidFill>
              <a:latin typeface="Century Gothic" panose="020B0502020202020204" pitchFamily="34" charset="0"/>
            </a:endParaRPr>
          </a:p>
        </p:txBody>
      </p:sp>
      <p:sp>
        <p:nvSpPr>
          <p:cNvPr id="30" name="Rectangle: Rounded Corners 1">
            <a:extLst>
              <a:ext uri="{FF2B5EF4-FFF2-40B4-BE49-F238E27FC236}">
                <a16:creationId xmlns:a16="http://schemas.microsoft.com/office/drawing/2014/main" id="{7C6B5A45-21F9-434F-8F6F-D7BF5F05FE8A}"/>
              </a:ext>
            </a:extLst>
          </p:cNvPr>
          <p:cNvSpPr/>
          <p:nvPr/>
        </p:nvSpPr>
        <p:spPr>
          <a:xfrm>
            <a:off x="90395" y="2886171"/>
            <a:ext cx="4484934" cy="36867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entury Gothic" panose="020F0302020204030204"/>
              </a:rPr>
              <a:t>…</a:t>
            </a:r>
            <a:r>
              <a:rPr kumimoji="0" lang="en-US"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aber</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US" sz="1800" b="0" i="0" u="none" strike="noStrike" kern="1200" cap="none" spc="0" normalizeH="0" baseline="0" noProof="0" dirty="0" err="1">
                <a:ln>
                  <a:noFill/>
                </a:ln>
                <a:solidFill>
                  <a:schemeClr val="tx1"/>
                </a:solidFill>
                <a:effectLst/>
                <a:uLnTx/>
                <a:uFillTx/>
                <a:latin typeface="Century Gothic" panose="020F0302020204030204"/>
                <a:ea typeface="+mn-ea"/>
                <a:cs typeface="+mn-cs"/>
              </a:rPr>
              <a:t>spiele</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1" i="1" u="none" strike="noStrike" kern="1200" cap="none" spc="0" normalizeH="0" baseline="0" noProof="0" dirty="0" err="1">
                <a:ln>
                  <a:noFill/>
                </a:ln>
                <a:solidFill>
                  <a:schemeClr val="tx1"/>
                </a:solidFill>
                <a:effectLst/>
                <a:uLnTx/>
                <a:uFillTx/>
                <a:latin typeface="Century Gothic" panose="020F0302020204030204"/>
                <a:ea typeface="+mn-ea"/>
                <a:cs typeface="+mn-cs"/>
              </a:rPr>
              <a:t>lieber</a:t>
            </a:r>
            <a:r>
              <a:rPr kumimoji="0" lang="en-US" sz="1800" b="0"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schemeClr val="tx1"/>
                </a:solidFill>
                <a:effectLst/>
                <a:uLnTx/>
                <a:uFillTx/>
                <a:latin typeface="Century Gothic" panose="020F0302020204030204"/>
                <a:ea typeface="+mn-ea"/>
                <a:cs typeface="+mn-cs"/>
              </a:rPr>
              <a:t>     Golf.</a:t>
            </a: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0ED3571-6BBB-46EF-B310-ECE6286772EA}"/>
              </a:ext>
            </a:extLst>
          </p:cNvPr>
          <p:cNvSpPr txBox="1"/>
          <p:nvPr/>
        </p:nvSpPr>
        <p:spPr>
          <a:xfrm>
            <a:off x="4615686" y="2783481"/>
            <a:ext cx="1995218" cy="646331"/>
          </a:xfrm>
          <a:prstGeom prst="rect">
            <a:avLst/>
          </a:prstGeom>
          <a:noFill/>
        </p:spPr>
        <p:txBody>
          <a:bodyPr wrap="square" rtlCol="0">
            <a:spAutoFit/>
          </a:bodyPr>
          <a:lstStyle/>
          <a:p>
            <a:r>
              <a:rPr lang="en-US" i="1" dirty="0">
                <a:latin typeface="Century Gothic" panose="020B0502020202020204" pitchFamily="34" charset="0"/>
              </a:rPr>
              <a:t>…but I </a:t>
            </a:r>
            <a:r>
              <a:rPr lang="en-US" b="1" i="1" dirty="0">
                <a:latin typeface="Century Gothic" panose="020B0502020202020204" pitchFamily="34" charset="0"/>
              </a:rPr>
              <a:t>prefer </a:t>
            </a:r>
            <a:r>
              <a:rPr lang="en-US" i="1" dirty="0">
                <a:latin typeface="Century Gothic" panose="020B0502020202020204" pitchFamily="34" charset="0"/>
              </a:rPr>
              <a:t>playing golf.</a:t>
            </a:r>
            <a:endParaRPr lang="en-GB" i="1" dirty="0">
              <a:latin typeface="Century Gothic" panose="020B0502020202020204" pitchFamily="34" charset="0"/>
            </a:endParaRPr>
          </a:p>
        </p:txBody>
      </p:sp>
      <p:sp>
        <p:nvSpPr>
          <p:cNvPr id="32" name="TextBox 31">
            <a:extLst>
              <a:ext uri="{FF2B5EF4-FFF2-40B4-BE49-F238E27FC236}">
                <a16:creationId xmlns:a16="http://schemas.microsoft.com/office/drawing/2014/main" id="{6884A422-A805-4E5E-80C2-2688FD1122DD}"/>
              </a:ext>
            </a:extLst>
          </p:cNvPr>
          <p:cNvSpPr txBox="1"/>
          <p:nvPr/>
        </p:nvSpPr>
        <p:spPr>
          <a:xfrm>
            <a:off x="0" y="3462346"/>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Using the adverb </a:t>
            </a:r>
            <a:r>
              <a:rPr lang="en-GB" b="1" i="1" dirty="0" err="1">
                <a:solidFill>
                  <a:srgbClr val="000000"/>
                </a:solidFill>
                <a:latin typeface="Century Gothic" panose="020B0502020202020204" pitchFamily="34" charset="0"/>
              </a:rPr>
              <a:t>statt</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to say ‘instead of’</a:t>
            </a:r>
          </a:p>
        </p:txBody>
      </p:sp>
      <p:sp>
        <p:nvSpPr>
          <p:cNvPr id="33" name="TextBox 32">
            <a:extLst>
              <a:ext uri="{FF2B5EF4-FFF2-40B4-BE49-F238E27FC236}">
                <a16:creationId xmlns:a16="http://schemas.microsoft.com/office/drawing/2014/main" id="{BE861D0F-C697-43F3-8C80-3539A84CBCDA}"/>
              </a:ext>
            </a:extLst>
          </p:cNvPr>
          <p:cNvSpPr txBox="1"/>
          <p:nvPr/>
        </p:nvSpPr>
        <p:spPr>
          <a:xfrm>
            <a:off x="67856" y="3730691"/>
            <a:ext cx="5612434" cy="369332"/>
          </a:xfrm>
          <a:prstGeom prst="rect">
            <a:avLst/>
          </a:prstGeom>
          <a:noFill/>
        </p:spPr>
        <p:txBody>
          <a:bodyPr wrap="none" rtlCol="0">
            <a:spAutoFit/>
          </a:bodyPr>
          <a:lstStyle/>
          <a:p>
            <a:pPr algn="l"/>
            <a:r>
              <a:rPr lang="en-US" dirty="0">
                <a:latin typeface="Century Gothic" panose="020B0502020202020204" pitchFamily="34" charset="0"/>
              </a:rPr>
              <a:t>Use </a:t>
            </a:r>
            <a:r>
              <a:rPr lang="en-US" dirty="0" err="1">
                <a:latin typeface="Century Gothic" panose="020B0502020202020204" pitchFamily="34" charset="0"/>
              </a:rPr>
              <a:t>statt</a:t>
            </a:r>
            <a:r>
              <a:rPr lang="en-US" dirty="0">
                <a:latin typeface="Century Gothic" panose="020B0502020202020204" pitchFamily="34" charset="0"/>
              </a:rPr>
              <a:t> in combination with </a:t>
            </a:r>
            <a:r>
              <a:rPr lang="en-US" b="1" i="1" dirty="0" err="1">
                <a:latin typeface="Century Gothic" panose="020B0502020202020204" pitchFamily="34" charset="0"/>
              </a:rPr>
              <a:t>zu</a:t>
            </a:r>
            <a:r>
              <a:rPr lang="en-US" dirty="0">
                <a:latin typeface="Century Gothic" panose="020B0502020202020204" pitchFamily="34" charset="0"/>
              </a:rPr>
              <a:t> and an infinitive:</a:t>
            </a:r>
            <a:endParaRPr lang="en-US" b="1" dirty="0">
              <a:latin typeface="Century Gothic" panose="020B0502020202020204" pitchFamily="34" charset="0"/>
            </a:endParaRPr>
          </a:p>
        </p:txBody>
      </p:sp>
      <p:sp>
        <p:nvSpPr>
          <p:cNvPr id="34" name="TextBox 33">
            <a:extLst>
              <a:ext uri="{FF2B5EF4-FFF2-40B4-BE49-F238E27FC236}">
                <a16:creationId xmlns:a16="http://schemas.microsoft.com/office/drawing/2014/main" id="{671EEEDC-A3E3-4135-9AC2-EBF3B0B46329}"/>
              </a:ext>
            </a:extLst>
          </p:cNvPr>
          <p:cNvSpPr txBox="1"/>
          <p:nvPr/>
        </p:nvSpPr>
        <p:spPr>
          <a:xfrm>
            <a:off x="4062438" y="4148010"/>
            <a:ext cx="2795562" cy="830997"/>
          </a:xfrm>
          <a:prstGeom prst="rect">
            <a:avLst/>
          </a:prstGeom>
          <a:noFill/>
        </p:spPr>
        <p:txBody>
          <a:bodyPr wrap="square" rtlCol="0">
            <a:spAutoFit/>
          </a:bodyPr>
          <a:lstStyle/>
          <a:p>
            <a:pPr algn="l"/>
            <a:r>
              <a:rPr lang="en-US" sz="1600" i="1" dirty="0">
                <a:latin typeface="Century Gothic" panose="020B0502020202020204" pitchFamily="34" charset="0"/>
              </a:rPr>
              <a:t>We have to do homework today </a:t>
            </a:r>
            <a:r>
              <a:rPr lang="en-US" sz="1600" b="1" i="1" dirty="0">
                <a:latin typeface="Century Gothic" panose="020B0502020202020204" pitchFamily="34" charset="0"/>
              </a:rPr>
              <a:t>instead of </a:t>
            </a:r>
            <a:r>
              <a:rPr lang="en-US" sz="1600" i="1" dirty="0">
                <a:latin typeface="Century Gothic" panose="020B0502020202020204" pitchFamily="34" charset="0"/>
              </a:rPr>
              <a:t>playing football</a:t>
            </a:r>
            <a:r>
              <a:rPr lang="en-US" sz="1600" dirty="0">
                <a:latin typeface="Century Gothic" panose="020B0502020202020204" pitchFamily="34" charset="0"/>
              </a:rPr>
              <a:t>.</a:t>
            </a:r>
          </a:p>
        </p:txBody>
      </p:sp>
      <p:sp>
        <p:nvSpPr>
          <p:cNvPr id="35" name="Oval 34">
            <a:extLst>
              <a:ext uri="{FF2B5EF4-FFF2-40B4-BE49-F238E27FC236}">
                <a16:creationId xmlns:a16="http://schemas.microsoft.com/office/drawing/2014/main" id="{6D7179E7-6848-4832-9058-0F9D9E2FE3B5}"/>
              </a:ext>
              <a:ext uri="{C183D7F6-B498-43B3-948B-1728B52AA6E4}">
                <adec:decorative xmlns:adec="http://schemas.microsoft.com/office/drawing/2017/decorative" val="1"/>
              </a:ext>
            </a:extLst>
          </p:cNvPr>
          <p:cNvSpPr/>
          <p:nvPr/>
        </p:nvSpPr>
        <p:spPr>
          <a:xfrm>
            <a:off x="1180493" y="4515014"/>
            <a:ext cx="163223" cy="35391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ular Callout 24">
            <a:extLst>
              <a:ext uri="{FF2B5EF4-FFF2-40B4-BE49-F238E27FC236}">
                <a16:creationId xmlns:a16="http://schemas.microsoft.com/office/drawing/2014/main" id="{D8BB2EB4-1232-4921-A4E3-4621B04A325B}"/>
              </a:ext>
            </a:extLst>
          </p:cNvPr>
          <p:cNvSpPr/>
          <p:nvPr/>
        </p:nvSpPr>
        <p:spPr>
          <a:xfrm>
            <a:off x="1837169" y="4783529"/>
            <a:ext cx="1731816" cy="548449"/>
          </a:xfrm>
          <a:prstGeom prst="wedgeRoundRectCallout">
            <a:avLst>
              <a:gd name="adj1" fmla="val -79931"/>
              <a:gd name="adj2" fmla="val -60797"/>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Always use a comma here! </a:t>
            </a:r>
            <a:endParaRPr lang="en-GB" sz="1600" dirty="0">
              <a:solidFill>
                <a:schemeClr val="tx1"/>
              </a:solidFill>
              <a:latin typeface="Century Gothic" panose="020B0502020202020204" pitchFamily="34" charset="0"/>
            </a:endParaRP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3269324205"/>
              </p:ext>
            </p:extLst>
          </p:nvPr>
        </p:nvGraphicFramePr>
        <p:xfrm>
          <a:off x="736555" y="6093136"/>
          <a:ext cx="3303764" cy="2943360"/>
        </p:xfrm>
        <a:graphic>
          <a:graphicData uri="http://schemas.openxmlformats.org/drawingml/2006/table">
            <a:tbl>
              <a:tblPr lastRow="1">
                <a:tableStyleId>{5940675A-B579-460E-94D1-54222C63F5DA}</a:tableStyleId>
              </a:tblPr>
              <a:tblGrid>
                <a:gridCol w="1289080">
                  <a:extLst>
                    <a:ext uri="{9D8B030D-6E8A-4147-A177-3AD203B41FA5}">
                      <a16:colId xmlns:a16="http://schemas.microsoft.com/office/drawing/2014/main" val="2576834893"/>
                    </a:ext>
                  </a:extLst>
                </a:gridCol>
                <a:gridCol w="2014684">
                  <a:extLst>
                    <a:ext uri="{9D8B030D-6E8A-4147-A177-3AD203B41FA5}">
                      <a16:colId xmlns:a16="http://schemas.microsoft.com/office/drawing/2014/main" val="3222018720"/>
                    </a:ext>
                  </a:extLst>
                </a:gridCol>
              </a:tblGrid>
              <a:tr h="324638">
                <a:tc>
                  <a:txBody>
                    <a:bodyPr/>
                    <a:lstStyle/>
                    <a:p>
                      <a:pPr algn="l" fontAlgn="b"/>
                      <a:r>
                        <a:rPr lang="en-GB" sz="1600" b="0" i="0" u="none" strike="noStrike" dirty="0">
                          <a:solidFill>
                            <a:srgbClr val="000000"/>
                          </a:solidFill>
                          <a:effectLst/>
                          <a:latin typeface="Century Gothic" panose="020B0502020202020204" pitchFamily="34" charset="0"/>
                        </a:rPr>
                        <a:t>was </a:t>
                      </a:r>
                      <a:r>
                        <a:rPr lang="en-GB" sz="1600" b="0" i="0" u="none" strike="noStrike" dirty="0" err="1">
                          <a:solidFill>
                            <a:srgbClr val="000000"/>
                          </a:solidFill>
                          <a:effectLst/>
                          <a:latin typeface="Century Gothic" panose="020B0502020202020204" pitchFamily="34" charset="0"/>
                        </a:rPr>
                        <a:t>für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what type of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die Art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type, kind</a:t>
                      </a:r>
                    </a:p>
                  </a:txBody>
                  <a:tcPr marL="90000" marR="90000" marT="46800" marB="4680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Musik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music</a:t>
                      </a:r>
                    </a:p>
                  </a:txBody>
                  <a:tcPr marL="90000" marR="90000" marT="46800" marB="4680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Stimme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voice</a:t>
                      </a:r>
                    </a:p>
                  </a:txBody>
                  <a:tcPr marL="90000" marR="90000" marT="46800" marB="46800" anchor="ctr"/>
                </a:tc>
                <a:extLst>
                  <a:ext uri="{0D108BD9-81ED-4DB2-BD59-A6C34878D82A}">
                    <a16:rowId xmlns:a16="http://schemas.microsoft.com/office/drawing/2014/main" val="92066761"/>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das Bild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picture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modern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modern</a:t>
                      </a:r>
                      <a:endParaRPr lang="en-GB" sz="16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376436627"/>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traditionell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traditional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421748">
                <a:tc>
                  <a:txBody>
                    <a:bodyPr/>
                    <a:lstStyle/>
                    <a:p>
                      <a:pPr algn="l" fontAlgn="b"/>
                      <a:r>
                        <a:rPr lang="en-US" sz="1600" b="0" i="0" u="none" strike="noStrike" dirty="0" err="1">
                          <a:solidFill>
                            <a:srgbClr val="000000"/>
                          </a:solidFill>
                          <a:effectLst/>
                          <a:latin typeface="Century Gothic" panose="020B0502020202020204" pitchFamily="34" charset="0"/>
                        </a:rPr>
                        <a:t>besonders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particularly, especially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bl>
          </a:graphicData>
        </a:graphic>
      </p:graphicFrame>
      <p:sp>
        <p:nvSpPr>
          <p:cNvPr id="41" name="TextBox 40">
            <a:extLst>
              <a:ext uri="{FF2B5EF4-FFF2-40B4-BE49-F238E27FC236}">
                <a16:creationId xmlns:a16="http://schemas.microsoft.com/office/drawing/2014/main" id="{653B1B92-3219-45FF-A5C3-AFADBF5E82B9}"/>
              </a:ext>
            </a:extLst>
          </p:cNvPr>
          <p:cNvSpPr txBox="1"/>
          <p:nvPr/>
        </p:nvSpPr>
        <p:spPr>
          <a:xfrm>
            <a:off x="4190083" y="8247227"/>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7E8DF3D3-F584-4E86-AABA-76377343E57C}"/>
              </a:ext>
            </a:extLst>
          </p:cNvPr>
          <p:cNvSpPr txBox="1"/>
          <p:nvPr/>
        </p:nvSpPr>
        <p:spPr>
          <a:xfrm>
            <a:off x="4188969" y="7894792"/>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B8AB1562-03E2-4325-A201-6E4DE5E4245F}"/>
              </a:ext>
            </a:extLst>
          </p:cNvPr>
          <p:cNvSpPr txBox="1"/>
          <p:nvPr/>
        </p:nvSpPr>
        <p:spPr>
          <a:xfrm>
            <a:off x="153763" y="6066957"/>
            <a:ext cx="877192"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54" name="TextBox 53">
            <a:extLst>
              <a:ext uri="{FF2B5EF4-FFF2-40B4-BE49-F238E27FC236}">
                <a16:creationId xmlns:a16="http://schemas.microsoft.com/office/drawing/2014/main" id="{5586E8DD-157A-43BB-AAFF-887F39BD48D1}"/>
              </a:ext>
            </a:extLst>
          </p:cNvPr>
          <p:cNvSpPr txBox="1"/>
          <p:nvPr/>
        </p:nvSpPr>
        <p:spPr>
          <a:xfrm>
            <a:off x="325821" y="6418721"/>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5" name="TextBox 54">
            <a:extLst>
              <a:ext uri="{FF2B5EF4-FFF2-40B4-BE49-F238E27FC236}">
                <a16:creationId xmlns:a16="http://schemas.microsoft.com/office/drawing/2014/main" id="{8CAE11A2-AD5A-4BFC-ADB9-44B745463B25}"/>
              </a:ext>
            </a:extLst>
          </p:cNvPr>
          <p:cNvSpPr txBox="1"/>
          <p:nvPr/>
        </p:nvSpPr>
        <p:spPr>
          <a:xfrm>
            <a:off x="338521" y="6753137"/>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6" name="TextBox 55">
            <a:extLst>
              <a:ext uri="{FF2B5EF4-FFF2-40B4-BE49-F238E27FC236}">
                <a16:creationId xmlns:a16="http://schemas.microsoft.com/office/drawing/2014/main" id="{06A296A2-BE45-453B-9B9E-0B61B8AAD1EF}"/>
              </a:ext>
            </a:extLst>
          </p:cNvPr>
          <p:cNvSpPr txBox="1"/>
          <p:nvPr/>
        </p:nvSpPr>
        <p:spPr>
          <a:xfrm>
            <a:off x="325821" y="7084149"/>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7" name="TextBox 56">
            <a:extLst>
              <a:ext uri="{FF2B5EF4-FFF2-40B4-BE49-F238E27FC236}">
                <a16:creationId xmlns:a16="http://schemas.microsoft.com/office/drawing/2014/main" id="{DF39D578-1559-466A-B6B0-3C1385CF6BD3}"/>
              </a:ext>
            </a:extLst>
          </p:cNvPr>
          <p:cNvSpPr txBox="1"/>
          <p:nvPr/>
        </p:nvSpPr>
        <p:spPr>
          <a:xfrm>
            <a:off x="197672" y="7448882"/>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58" name="TextBox 57">
            <a:extLst>
              <a:ext uri="{FF2B5EF4-FFF2-40B4-BE49-F238E27FC236}">
                <a16:creationId xmlns:a16="http://schemas.microsoft.com/office/drawing/2014/main" id="{6FCA0C9F-ADAE-42D9-BD49-BF798E77DF67}"/>
              </a:ext>
            </a:extLst>
          </p:cNvPr>
          <p:cNvSpPr txBox="1"/>
          <p:nvPr/>
        </p:nvSpPr>
        <p:spPr>
          <a:xfrm>
            <a:off x="200807" y="7810195"/>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59" name="TextBox 58">
            <a:extLst>
              <a:ext uri="{FF2B5EF4-FFF2-40B4-BE49-F238E27FC236}">
                <a16:creationId xmlns:a16="http://schemas.microsoft.com/office/drawing/2014/main" id="{FBDCA014-3E90-45E5-8EDF-B50A5364C042}"/>
              </a:ext>
            </a:extLst>
          </p:cNvPr>
          <p:cNvSpPr txBox="1"/>
          <p:nvPr/>
        </p:nvSpPr>
        <p:spPr>
          <a:xfrm>
            <a:off x="220153" y="8162053"/>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60" name="TextBox 59">
            <a:extLst>
              <a:ext uri="{FF2B5EF4-FFF2-40B4-BE49-F238E27FC236}">
                <a16:creationId xmlns:a16="http://schemas.microsoft.com/office/drawing/2014/main" id="{74F873FC-9A2D-4014-A614-3E18B3D39014}"/>
              </a:ext>
            </a:extLst>
          </p:cNvPr>
          <p:cNvSpPr txBox="1"/>
          <p:nvPr/>
        </p:nvSpPr>
        <p:spPr>
          <a:xfrm>
            <a:off x="181093" y="8578737"/>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pic>
        <p:nvPicPr>
          <p:cNvPr id="2050" name="Picture 2" descr="Tennis Racket, Tennis, Tennis Ball, Ball, Racket, Game">
            <a:extLst>
              <a:ext uri="{FF2B5EF4-FFF2-40B4-BE49-F238E27FC236}">
                <a16:creationId xmlns:a16="http://schemas.microsoft.com/office/drawing/2014/main" id="{09260546-66F0-4FCE-9EF7-3F30FA3891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7391" y="1305560"/>
            <a:ext cx="1324748" cy="6623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lf, Golf Course, Golfing, Lawn, Green, Sport, Leisure">
            <a:extLst>
              <a:ext uri="{FF2B5EF4-FFF2-40B4-BE49-F238E27FC236}">
                <a16:creationId xmlns:a16="http://schemas.microsoft.com/office/drawing/2014/main" id="{F63C8019-D8FE-4B8E-8D14-FFA6B5B232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2139" y="2470744"/>
            <a:ext cx="582430" cy="502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Soccer, Happy, Kid, Ball, Football, Playing, Fun">
            <a:extLst>
              <a:ext uri="{FF2B5EF4-FFF2-40B4-BE49-F238E27FC236}">
                <a16:creationId xmlns:a16="http://schemas.microsoft.com/office/drawing/2014/main" id="{C3523235-C24A-41D2-94C7-91FA435C5F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024087" y="4658999"/>
            <a:ext cx="656314" cy="839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807A3F8A-34CC-4863-BD5D-8A7E70693C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47" y="6230474"/>
            <a:ext cx="1131822" cy="1131822"/>
          </a:xfrm>
          <a:prstGeom prst="rect">
            <a:avLst/>
          </a:prstGeom>
        </p:spPr>
      </p:pic>
    </p:spTree>
    <p:extLst>
      <p:ext uri="{BB962C8B-B14F-4D97-AF65-F5344CB8AC3E}">
        <p14:creationId xmlns:p14="http://schemas.microsoft.com/office/powerpoint/2010/main" val="1122248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Arrow: Curved Up 85">
            <a:extLst>
              <a:ext uri="{FF2B5EF4-FFF2-40B4-BE49-F238E27FC236}">
                <a16:creationId xmlns:a16="http://schemas.microsoft.com/office/drawing/2014/main" id="{D80DF518-AED8-4F00-84AE-783757DCCF19}"/>
              </a:ext>
              <a:ext uri="{C183D7F6-B498-43B3-948B-1728B52AA6E4}">
                <adec:decorative xmlns:adec="http://schemas.microsoft.com/office/drawing/2017/decorative" val="1"/>
              </a:ext>
            </a:extLst>
          </p:cNvPr>
          <p:cNvSpPr/>
          <p:nvPr/>
        </p:nvSpPr>
        <p:spPr>
          <a:xfrm rot="12149231">
            <a:off x="877966" y="5755494"/>
            <a:ext cx="1792823" cy="752366"/>
          </a:xfrm>
          <a:prstGeom prst="curvedUpArrow">
            <a:avLst>
              <a:gd name="adj1" fmla="val 14155"/>
              <a:gd name="adj2" fmla="val 67383"/>
              <a:gd name="adj3" fmla="val 239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Arrow: Curved Up 62">
            <a:extLst>
              <a:ext uri="{FF2B5EF4-FFF2-40B4-BE49-F238E27FC236}">
                <a16:creationId xmlns:a16="http://schemas.microsoft.com/office/drawing/2014/main" id="{0C231420-F8AE-4DE9-A8C9-E1399447F071}"/>
              </a:ext>
              <a:ext uri="{C183D7F6-B498-43B3-948B-1728B52AA6E4}">
                <adec:decorative xmlns:adec="http://schemas.microsoft.com/office/drawing/2017/decorative" val="1"/>
              </a:ext>
            </a:extLst>
          </p:cNvPr>
          <p:cNvSpPr/>
          <p:nvPr/>
        </p:nvSpPr>
        <p:spPr>
          <a:xfrm rot="19138565">
            <a:off x="4894673" y="4553259"/>
            <a:ext cx="1893188" cy="806001"/>
          </a:xfrm>
          <a:prstGeom prst="curvedUpArrow">
            <a:avLst>
              <a:gd name="adj1" fmla="val 17293"/>
              <a:gd name="adj2" fmla="val 67383"/>
              <a:gd name="adj3" fmla="val 245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47</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4" name="TextBox 23">
            <a:extLst>
              <a:ext uri="{FF2B5EF4-FFF2-40B4-BE49-F238E27FC236}">
                <a16:creationId xmlns:a16="http://schemas.microsoft.com/office/drawing/2014/main" id="{FDAA1521-4E61-4AB1-9163-0EA7016A6FD1}"/>
              </a:ext>
            </a:extLst>
          </p:cNvPr>
          <p:cNvSpPr txBox="1"/>
          <p:nvPr/>
        </p:nvSpPr>
        <p:spPr>
          <a:xfrm>
            <a:off x="95697" y="592262"/>
            <a:ext cx="6496979" cy="369332"/>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Possessive adjectives ‘</a:t>
            </a:r>
            <a:r>
              <a:rPr lang="en-GB" b="1" dirty="0" err="1">
                <a:latin typeface="Century Gothic" panose="020B0502020202020204" pitchFamily="34" charset="0"/>
              </a:rPr>
              <a:t>unser</a:t>
            </a:r>
            <a:r>
              <a:rPr lang="en-GB" b="1" dirty="0">
                <a:latin typeface="Century Gothic" panose="020B0502020202020204" pitchFamily="34" charset="0"/>
              </a:rPr>
              <a:t>’ (</a:t>
            </a:r>
            <a:r>
              <a:rPr lang="en-GB" b="1" i="1" dirty="0">
                <a:latin typeface="Century Gothic" panose="020B0502020202020204" pitchFamily="34" charset="0"/>
              </a:rPr>
              <a:t>our</a:t>
            </a:r>
            <a:r>
              <a:rPr lang="en-GB" b="1" dirty="0">
                <a:latin typeface="Century Gothic" panose="020B0502020202020204" pitchFamily="34" charset="0"/>
              </a:rPr>
              <a:t>) and </a:t>
            </a:r>
            <a:r>
              <a:rPr lang="en-GB" b="1" dirty="0" err="1">
                <a:latin typeface="Century Gothic" panose="020B0502020202020204" pitchFamily="34" charset="0"/>
              </a:rPr>
              <a:t>and</a:t>
            </a:r>
            <a:r>
              <a:rPr lang="en-GB" b="1" dirty="0">
                <a:latin typeface="Century Gothic" panose="020B0502020202020204" pitchFamily="34" charset="0"/>
              </a:rPr>
              <a:t> ‘</a:t>
            </a:r>
            <a:r>
              <a:rPr lang="en-GB" b="1" i="1" dirty="0" err="1">
                <a:latin typeface="Century Gothic" panose="020B0502020202020204" pitchFamily="34" charset="0"/>
              </a:rPr>
              <a:t>ihr</a:t>
            </a:r>
            <a:r>
              <a:rPr lang="en-GB" b="1" dirty="0">
                <a:latin typeface="Century Gothic" panose="020B0502020202020204" pitchFamily="34" charset="0"/>
              </a:rPr>
              <a:t>’ (their) </a:t>
            </a:r>
          </a:p>
        </p:txBody>
      </p:sp>
      <p:sp>
        <p:nvSpPr>
          <p:cNvPr id="25" name="Speech Bubble: Rectangle with Corners Rounded 19">
            <a:extLst>
              <a:ext uri="{FF2B5EF4-FFF2-40B4-BE49-F238E27FC236}">
                <a16:creationId xmlns:a16="http://schemas.microsoft.com/office/drawing/2014/main" id="{ED4369AE-96A7-485F-855A-8B9237EC6932}"/>
              </a:ext>
            </a:extLst>
          </p:cNvPr>
          <p:cNvSpPr/>
          <p:nvPr/>
        </p:nvSpPr>
        <p:spPr>
          <a:xfrm>
            <a:off x="201345" y="1608060"/>
            <a:ext cx="767818"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entury Gothic" panose="020B0502020202020204" pitchFamily="34" charset="0"/>
              </a:rPr>
              <a:t>mein</a:t>
            </a:r>
            <a:endParaRPr lang="en-GB" sz="1600" dirty="0">
              <a:solidFill>
                <a:schemeClr val="tx1"/>
              </a:solidFill>
              <a:latin typeface="Century Gothic" panose="020B0502020202020204" pitchFamily="34" charset="0"/>
            </a:endParaRPr>
          </a:p>
        </p:txBody>
      </p:sp>
      <p:sp>
        <p:nvSpPr>
          <p:cNvPr id="27" name="Rounded Rectangular Callout 6">
            <a:extLst>
              <a:ext uri="{FF2B5EF4-FFF2-40B4-BE49-F238E27FC236}">
                <a16:creationId xmlns:a16="http://schemas.microsoft.com/office/drawing/2014/main" id="{235FC266-4630-48E3-BBF4-43E9D80C6AA4}"/>
              </a:ext>
            </a:extLst>
          </p:cNvPr>
          <p:cNvSpPr/>
          <p:nvPr/>
        </p:nvSpPr>
        <p:spPr>
          <a:xfrm>
            <a:off x="66982" y="984620"/>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You’ve already learnt the words for </a:t>
            </a:r>
            <a:r>
              <a:rPr lang="en-GB" sz="1600" i="1" dirty="0">
                <a:solidFill>
                  <a:schemeClr val="tx1"/>
                </a:solidFill>
                <a:latin typeface="Century Gothic" panose="020B0502020202020204" pitchFamily="34" charset="0"/>
              </a:rPr>
              <a:t>my</a:t>
            </a:r>
            <a:r>
              <a:rPr lang="en-GB" sz="1600" dirty="0">
                <a:solidFill>
                  <a:schemeClr val="tx1"/>
                </a:solidFill>
                <a:latin typeface="Century Gothic" panose="020B0502020202020204" pitchFamily="34" charset="0"/>
              </a:rPr>
              <a:t>, </a:t>
            </a:r>
            <a:r>
              <a:rPr lang="en-GB" sz="1600" i="1" dirty="0">
                <a:solidFill>
                  <a:schemeClr val="tx1"/>
                </a:solidFill>
                <a:latin typeface="Century Gothic" panose="020B0502020202020204" pitchFamily="34" charset="0"/>
              </a:rPr>
              <a:t>your</a:t>
            </a:r>
            <a:r>
              <a:rPr lang="en-GB" sz="1600" dirty="0">
                <a:solidFill>
                  <a:schemeClr val="tx1"/>
                </a:solidFill>
                <a:latin typeface="Century Gothic" panose="020B0502020202020204" pitchFamily="34" charset="0"/>
              </a:rPr>
              <a:t>, </a:t>
            </a:r>
            <a:r>
              <a:rPr lang="en-GB" sz="1600" i="1" dirty="0">
                <a:solidFill>
                  <a:schemeClr val="tx1"/>
                </a:solidFill>
                <a:latin typeface="Century Gothic" panose="020B0502020202020204" pitchFamily="34" charset="0"/>
              </a:rPr>
              <a:t>his</a:t>
            </a:r>
            <a:r>
              <a:rPr lang="en-GB" sz="1600" dirty="0">
                <a:solidFill>
                  <a:schemeClr val="tx1"/>
                </a:solidFill>
                <a:latin typeface="Century Gothic" panose="020B0502020202020204" pitchFamily="34" charset="0"/>
              </a:rPr>
              <a:t>, and </a:t>
            </a:r>
            <a:r>
              <a:rPr lang="en-GB" sz="1600" i="1" dirty="0">
                <a:solidFill>
                  <a:schemeClr val="tx1"/>
                </a:solidFill>
                <a:latin typeface="Century Gothic" panose="020B0502020202020204" pitchFamily="34" charset="0"/>
              </a:rPr>
              <a:t>her</a:t>
            </a:r>
            <a:r>
              <a:rPr lang="en-GB" sz="1600" dirty="0">
                <a:solidFill>
                  <a:schemeClr val="tx1"/>
                </a:solidFill>
                <a:latin typeface="Century Gothic" panose="020B0502020202020204" pitchFamily="34" charset="0"/>
              </a:rPr>
              <a:t>. Now you can add </a:t>
            </a:r>
            <a:r>
              <a:rPr lang="en-GB" sz="1600" i="1" dirty="0">
                <a:solidFill>
                  <a:schemeClr val="tx1"/>
                </a:solidFill>
                <a:latin typeface="Century Gothic" panose="020B0502020202020204" pitchFamily="34" charset="0"/>
              </a:rPr>
              <a:t>our </a:t>
            </a:r>
            <a:r>
              <a:rPr lang="en-GB" sz="1600" dirty="0">
                <a:solidFill>
                  <a:schemeClr val="tx1"/>
                </a:solidFill>
                <a:latin typeface="Century Gothic" panose="020B0502020202020204" pitchFamily="34" charset="0"/>
              </a:rPr>
              <a:t>and </a:t>
            </a:r>
            <a:r>
              <a:rPr lang="en-GB" sz="1600" i="1" dirty="0">
                <a:solidFill>
                  <a:schemeClr val="tx1"/>
                </a:solidFill>
                <a:latin typeface="Century Gothic" panose="020B0502020202020204" pitchFamily="34" charset="0"/>
              </a:rPr>
              <a:t>their</a:t>
            </a:r>
            <a:r>
              <a:rPr lang="en-GB" sz="1600" dirty="0">
                <a:solidFill>
                  <a:schemeClr val="tx1"/>
                </a:solidFill>
                <a:latin typeface="Century Gothic" panose="020B0502020202020204" pitchFamily="34" charset="0"/>
              </a:rPr>
              <a:t>:</a:t>
            </a:r>
          </a:p>
        </p:txBody>
      </p:sp>
      <p:sp>
        <p:nvSpPr>
          <p:cNvPr id="28" name="TextBox 27">
            <a:extLst>
              <a:ext uri="{FF2B5EF4-FFF2-40B4-BE49-F238E27FC236}">
                <a16:creationId xmlns:a16="http://schemas.microsoft.com/office/drawing/2014/main" id="{A8DBF917-BD2A-4EF8-B799-4D33DC4ECC37}"/>
              </a:ext>
            </a:extLst>
          </p:cNvPr>
          <p:cNvSpPr txBox="1"/>
          <p:nvPr/>
        </p:nvSpPr>
        <p:spPr>
          <a:xfrm>
            <a:off x="1042933" y="1637062"/>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my </a:t>
            </a:r>
          </a:p>
        </p:txBody>
      </p:sp>
      <p:sp>
        <p:nvSpPr>
          <p:cNvPr id="4" name="Arrow: Curved Up 3">
            <a:extLst>
              <a:ext uri="{FF2B5EF4-FFF2-40B4-BE49-F238E27FC236}">
                <a16:creationId xmlns:a16="http://schemas.microsoft.com/office/drawing/2014/main" id="{827FAEF2-58C8-46C0-8378-9F572B153B4B}"/>
              </a:ext>
              <a:ext uri="{C183D7F6-B498-43B3-948B-1728B52AA6E4}">
                <adec:decorative xmlns:adec="http://schemas.microsoft.com/office/drawing/2017/decorative" val="1"/>
              </a:ext>
            </a:extLst>
          </p:cNvPr>
          <p:cNvSpPr/>
          <p:nvPr/>
        </p:nvSpPr>
        <p:spPr>
          <a:xfrm rot="13220061">
            <a:off x="1289469" y="3159270"/>
            <a:ext cx="1323969" cy="464273"/>
          </a:xfrm>
          <a:prstGeom prst="curvedUpArrow">
            <a:avLst>
              <a:gd name="adj1" fmla="val 25000"/>
              <a:gd name="adj2" fmla="val 673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Rounded Rectangular Callout 6">
            <a:extLst>
              <a:ext uri="{FF2B5EF4-FFF2-40B4-BE49-F238E27FC236}">
                <a16:creationId xmlns:a16="http://schemas.microsoft.com/office/drawing/2014/main" id="{798CE87C-59F9-4976-BD09-13DFD100054D}"/>
              </a:ext>
            </a:extLst>
          </p:cNvPr>
          <p:cNvSpPr/>
          <p:nvPr/>
        </p:nvSpPr>
        <p:spPr>
          <a:xfrm>
            <a:off x="161642" y="5146962"/>
            <a:ext cx="5213158" cy="786709"/>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chemeClr val="tx1"/>
                </a:solidFill>
                <a:latin typeface="Century Gothic" panose="020F0302020204030204"/>
              </a:rPr>
              <a:t>As you know, possessive adjectives work like the indefinite article </a:t>
            </a:r>
            <a:r>
              <a:rPr lang="en-US" sz="1600" b="1" dirty="0" err="1">
                <a:solidFill>
                  <a:schemeClr val="tx1"/>
                </a:solidFill>
                <a:latin typeface="Century Gothic" panose="020F0302020204030204"/>
              </a:rPr>
              <a:t>ein</a:t>
            </a:r>
            <a:r>
              <a:rPr lang="en-US" sz="1600" b="1" i="1" dirty="0">
                <a:solidFill>
                  <a:schemeClr val="tx1"/>
                </a:solidFill>
                <a:latin typeface="Century Gothic" panose="020F0302020204030204"/>
              </a:rPr>
              <a:t> </a:t>
            </a:r>
            <a:r>
              <a:rPr lang="en-US" sz="1600" dirty="0">
                <a:solidFill>
                  <a:schemeClr val="tx1"/>
                </a:solidFill>
                <a:latin typeface="Century Gothic" panose="020F0302020204030204"/>
              </a:rPr>
              <a:t>(a/an) and change according to </a:t>
            </a:r>
            <a:r>
              <a:rPr lang="en-US" sz="1600" b="1" i="1" dirty="0">
                <a:solidFill>
                  <a:schemeClr val="tx1"/>
                </a:solidFill>
                <a:latin typeface="Century Gothic" panose="020F0302020204030204"/>
              </a:rPr>
              <a:t>gender</a:t>
            </a:r>
            <a:r>
              <a:rPr lang="en-US" sz="1600" dirty="0">
                <a:solidFill>
                  <a:schemeClr val="tx1"/>
                </a:solidFill>
                <a:latin typeface="Century Gothic" panose="020F0302020204030204"/>
              </a:rPr>
              <a:t> and </a:t>
            </a:r>
            <a:r>
              <a:rPr lang="en-US" sz="1600" b="1" i="1" dirty="0">
                <a:solidFill>
                  <a:schemeClr val="tx1"/>
                </a:solidFill>
                <a:latin typeface="Century Gothic" panose="020F0302020204030204"/>
              </a:rPr>
              <a:t>case</a:t>
            </a:r>
            <a:r>
              <a:rPr lang="en-US" sz="1600" dirty="0">
                <a:solidFill>
                  <a:schemeClr val="tx1"/>
                </a:solidFill>
                <a:latin typeface="Century Gothic" panose="020F0302020204030204"/>
              </a:rPr>
              <a:t> (row):</a:t>
            </a:r>
          </a:p>
        </p:txBody>
      </p:sp>
      <p:sp>
        <p:nvSpPr>
          <p:cNvPr id="38" name="TextBox 37">
            <a:extLst>
              <a:ext uri="{FF2B5EF4-FFF2-40B4-BE49-F238E27FC236}">
                <a16:creationId xmlns:a16="http://schemas.microsoft.com/office/drawing/2014/main" id="{F4982E7E-0193-4062-B40B-43AEBA7F03B2}"/>
              </a:ext>
            </a:extLst>
          </p:cNvPr>
          <p:cNvSpPr txBox="1"/>
          <p:nvPr/>
        </p:nvSpPr>
        <p:spPr>
          <a:xfrm>
            <a:off x="5660037" y="2799446"/>
            <a:ext cx="1145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a:t>
            </a:r>
            <a:r>
              <a:rPr kumimoji="0" lang="en-GB" sz="1600" b="0" i="1" u="none" strike="noStrike" kern="1200" cap="none" spc="0" normalizeH="0" noProof="0" dirty="0">
                <a:ln>
                  <a:noFill/>
                </a:ln>
                <a:effectLst/>
                <a:uLnTx/>
                <a:uFillTx/>
                <a:latin typeface="Century Gothic" panose="020F0302020204030204"/>
                <a:ea typeface="+mn-ea"/>
                <a:cs typeface="+mn-cs"/>
              </a:rPr>
              <a:t> is </a:t>
            </a:r>
            <a:r>
              <a:rPr kumimoji="0" lang="en-GB" sz="1600" b="1" i="1" u="none" strike="noStrike" kern="1200" cap="none" spc="0" normalizeH="0" noProof="0" dirty="0">
                <a:ln>
                  <a:noFill/>
                </a:ln>
                <a:effectLst/>
                <a:uLnTx/>
                <a:uFillTx/>
                <a:latin typeface="Century Gothic" panose="020F0302020204030204"/>
                <a:ea typeface="+mn-ea"/>
                <a:cs typeface="+mn-cs"/>
              </a:rPr>
              <a:t>our</a:t>
            </a:r>
            <a:r>
              <a:rPr kumimoji="0" lang="en-GB" sz="1600" b="0" i="1" u="none" strike="noStrike" kern="1200" cap="none" spc="0" normalizeH="0" noProof="0" dirty="0">
                <a:ln>
                  <a:noFill/>
                </a:ln>
                <a:effectLst/>
                <a:uLnTx/>
                <a:uFillTx/>
                <a:latin typeface="Century Gothic" panose="020F0302020204030204"/>
                <a:ea typeface="+mn-ea"/>
                <a:cs typeface="+mn-cs"/>
              </a:rPr>
              <a:t> school (R1, fem.)</a:t>
            </a:r>
            <a:endParaRPr kumimoji="0" lang="en-GB" sz="1600" b="0" i="1" u="none" strike="noStrike" kern="1200" cap="none" spc="0" normalizeH="0" baseline="0" noProof="0" dirty="0">
              <a:ln>
                <a:noFill/>
              </a:ln>
              <a:effectLst/>
              <a:uLnTx/>
              <a:uFillTx/>
              <a:latin typeface="Century Gothic" panose="020F0302020204030204"/>
              <a:ea typeface="+mn-ea"/>
              <a:cs typeface="+mn-cs"/>
            </a:endParaRPr>
          </a:p>
        </p:txBody>
      </p:sp>
      <p:sp>
        <p:nvSpPr>
          <p:cNvPr id="35" name="Speech Bubble: Rectangle with Corners Rounded 19">
            <a:extLst>
              <a:ext uri="{FF2B5EF4-FFF2-40B4-BE49-F238E27FC236}">
                <a16:creationId xmlns:a16="http://schemas.microsoft.com/office/drawing/2014/main" id="{2E9BD84E-11D9-4494-9E67-622DB165640C}"/>
              </a:ext>
            </a:extLst>
          </p:cNvPr>
          <p:cNvSpPr/>
          <p:nvPr/>
        </p:nvSpPr>
        <p:spPr>
          <a:xfrm>
            <a:off x="210254" y="2164247"/>
            <a:ext cx="749852" cy="338554"/>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entury Gothic" panose="020B0502020202020204" pitchFamily="34" charset="0"/>
              </a:rPr>
              <a:t>dein</a:t>
            </a:r>
            <a:endParaRPr lang="en-GB" sz="16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83B378C6-6F3B-4E38-A83C-FCEC9097AFA6}"/>
              </a:ext>
            </a:extLst>
          </p:cNvPr>
          <p:cNvSpPr txBox="1"/>
          <p:nvPr/>
        </p:nvSpPr>
        <p:spPr>
          <a:xfrm>
            <a:off x="1051728" y="2156210"/>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Century Gothic" panose="020F0302020204030204"/>
              </a:rPr>
              <a:t>your</a:t>
            </a:r>
            <a:endParaRPr kumimoji="0" lang="en-GB" sz="1600" b="0" i="1" u="none" strike="noStrike" kern="1200" cap="none" spc="0" normalizeH="0" baseline="0" noProof="0" dirty="0">
              <a:ln>
                <a:noFill/>
              </a:ln>
              <a:effectLst/>
              <a:uLnTx/>
              <a:uFillTx/>
              <a:latin typeface="Century Gothic" panose="020F0302020204030204"/>
            </a:endParaRPr>
          </a:p>
        </p:txBody>
      </p:sp>
      <p:sp>
        <p:nvSpPr>
          <p:cNvPr id="46" name="Speech Bubble: Rectangle with Corners Rounded 19">
            <a:extLst>
              <a:ext uri="{FF2B5EF4-FFF2-40B4-BE49-F238E27FC236}">
                <a16:creationId xmlns:a16="http://schemas.microsoft.com/office/drawing/2014/main" id="{F6CBF131-8CC5-4E27-9B04-70F13B1B8719}"/>
              </a:ext>
            </a:extLst>
          </p:cNvPr>
          <p:cNvSpPr/>
          <p:nvPr/>
        </p:nvSpPr>
        <p:spPr>
          <a:xfrm>
            <a:off x="199636" y="2631025"/>
            <a:ext cx="7336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sein </a:t>
            </a:r>
            <a:endParaRPr lang="en-GB" sz="1600" dirty="0">
              <a:solidFill>
                <a:schemeClr val="tx1"/>
              </a:solidFill>
              <a:latin typeface="Century Gothic" panose="020B0502020202020204" pitchFamily="34" charset="0"/>
            </a:endParaRPr>
          </a:p>
        </p:txBody>
      </p:sp>
      <p:sp>
        <p:nvSpPr>
          <p:cNvPr id="47" name="Speech Bubble: Rectangle with Corners Rounded 19">
            <a:extLst>
              <a:ext uri="{FF2B5EF4-FFF2-40B4-BE49-F238E27FC236}">
                <a16:creationId xmlns:a16="http://schemas.microsoft.com/office/drawing/2014/main" id="{716A264B-B22C-4F30-B2DA-B7702A4618B0}"/>
              </a:ext>
            </a:extLst>
          </p:cNvPr>
          <p:cNvSpPr/>
          <p:nvPr/>
        </p:nvSpPr>
        <p:spPr>
          <a:xfrm>
            <a:off x="206512" y="3138744"/>
            <a:ext cx="7336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Century Gothic" panose="020B0502020202020204" pitchFamily="34" charset="0"/>
              </a:rPr>
              <a:t>ihr</a:t>
            </a:r>
            <a:endParaRPr lang="en-GB" sz="1600" dirty="0">
              <a:solidFill>
                <a:schemeClr val="tx1"/>
              </a:solidFill>
              <a:latin typeface="Century Gothic" panose="020B0502020202020204" pitchFamily="34" charset="0"/>
            </a:endParaRPr>
          </a:p>
        </p:txBody>
      </p:sp>
      <p:sp>
        <p:nvSpPr>
          <p:cNvPr id="49" name="Speech Bubble: Rectangle with Corners Rounded 19">
            <a:extLst>
              <a:ext uri="{FF2B5EF4-FFF2-40B4-BE49-F238E27FC236}">
                <a16:creationId xmlns:a16="http://schemas.microsoft.com/office/drawing/2014/main" id="{EA66F3E7-78E2-40A5-8372-2453DE6A77BE}"/>
              </a:ext>
            </a:extLst>
          </p:cNvPr>
          <p:cNvSpPr/>
          <p:nvPr/>
        </p:nvSpPr>
        <p:spPr>
          <a:xfrm>
            <a:off x="206512" y="3705337"/>
            <a:ext cx="7535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entury Gothic" panose="020B0502020202020204" pitchFamily="34" charset="0"/>
              </a:rPr>
              <a:t>unser</a:t>
            </a:r>
            <a:r>
              <a:rPr lang="en-US" sz="1600" b="1" dirty="0">
                <a:solidFill>
                  <a:schemeClr val="tx1"/>
                </a:solidFill>
                <a:latin typeface="Century Gothic" panose="020B0502020202020204" pitchFamily="34" charset="0"/>
              </a:rPr>
              <a:t> </a:t>
            </a:r>
            <a:endParaRPr lang="en-GB" sz="1600" b="1" dirty="0">
              <a:solidFill>
                <a:schemeClr val="tx1"/>
              </a:solidFill>
              <a:latin typeface="Century Gothic" panose="020B0502020202020204" pitchFamily="34" charset="0"/>
            </a:endParaRPr>
          </a:p>
        </p:txBody>
      </p:sp>
      <p:sp>
        <p:nvSpPr>
          <p:cNvPr id="50" name="Speech Bubble: Rectangle with Corners Rounded 19">
            <a:extLst>
              <a:ext uri="{FF2B5EF4-FFF2-40B4-BE49-F238E27FC236}">
                <a16:creationId xmlns:a16="http://schemas.microsoft.com/office/drawing/2014/main" id="{4F5C8099-40FF-44DA-901C-51595F76608F}"/>
              </a:ext>
            </a:extLst>
          </p:cNvPr>
          <p:cNvSpPr/>
          <p:nvPr/>
        </p:nvSpPr>
        <p:spPr>
          <a:xfrm>
            <a:off x="198567" y="4241165"/>
            <a:ext cx="733694"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entury Gothic" panose="020B0502020202020204" pitchFamily="34" charset="0"/>
              </a:rPr>
              <a:t>ihr</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51" name="TextBox 50">
            <a:extLst>
              <a:ext uri="{FF2B5EF4-FFF2-40B4-BE49-F238E27FC236}">
                <a16:creationId xmlns:a16="http://schemas.microsoft.com/office/drawing/2014/main" id="{1EB9A277-4BA4-4560-9382-8C120BF2BCAF}"/>
              </a:ext>
            </a:extLst>
          </p:cNvPr>
          <p:cNvSpPr txBox="1"/>
          <p:nvPr/>
        </p:nvSpPr>
        <p:spPr>
          <a:xfrm>
            <a:off x="1070944" y="2663828"/>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his</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2" name="TextBox 51">
            <a:extLst>
              <a:ext uri="{FF2B5EF4-FFF2-40B4-BE49-F238E27FC236}">
                <a16:creationId xmlns:a16="http://schemas.microsoft.com/office/drawing/2014/main" id="{64FBB0BA-2E39-4965-8BED-3E45EFDCEE7A}"/>
              </a:ext>
            </a:extLst>
          </p:cNvPr>
          <p:cNvSpPr txBox="1"/>
          <p:nvPr/>
        </p:nvSpPr>
        <p:spPr>
          <a:xfrm>
            <a:off x="1042933" y="3145559"/>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her</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3" name="TextBox 52">
            <a:extLst>
              <a:ext uri="{FF2B5EF4-FFF2-40B4-BE49-F238E27FC236}">
                <a16:creationId xmlns:a16="http://schemas.microsoft.com/office/drawing/2014/main" id="{44DCB523-F98E-4D3B-81CB-E830BDEB8086}"/>
              </a:ext>
            </a:extLst>
          </p:cNvPr>
          <p:cNvSpPr txBox="1"/>
          <p:nvPr/>
        </p:nvSpPr>
        <p:spPr>
          <a:xfrm>
            <a:off x="1072272" y="3719554"/>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our</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4" name="TextBox 53">
            <a:extLst>
              <a:ext uri="{FF2B5EF4-FFF2-40B4-BE49-F238E27FC236}">
                <a16:creationId xmlns:a16="http://schemas.microsoft.com/office/drawing/2014/main" id="{9F877AF0-840E-47AB-9BD3-E1B59DBC77D4}"/>
              </a:ext>
            </a:extLst>
          </p:cNvPr>
          <p:cNvSpPr txBox="1"/>
          <p:nvPr/>
        </p:nvSpPr>
        <p:spPr>
          <a:xfrm>
            <a:off x="1014536" y="4231951"/>
            <a:ext cx="78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Century Gothic" panose="020F0302020204030204"/>
              </a:rPr>
              <a:t>their </a:t>
            </a:r>
            <a:endParaRPr kumimoji="0" lang="en-GB" sz="1600" b="0" i="1" u="none" strike="noStrike" kern="1200" cap="none" spc="0" normalizeH="0" baseline="0" noProof="0" dirty="0">
              <a:ln>
                <a:noFill/>
              </a:ln>
              <a:effectLst/>
              <a:uLnTx/>
              <a:uFillTx/>
              <a:latin typeface="Century Gothic" panose="020F0302020204030204"/>
            </a:endParaRPr>
          </a:p>
        </p:txBody>
      </p:sp>
      <p:sp>
        <p:nvSpPr>
          <p:cNvPr id="56" name="Arrow: Curved Up 55">
            <a:extLst>
              <a:ext uri="{FF2B5EF4-FFF2-40B4-BE49-F238E27FC236}">
                <a16:creationId xmlns:a16="http://schemas.microsoft.com/office/drawing/2014/main" id="{EAF8C0F9-4B4A-4D77-9E83-C9F5D03578E9}"/>
              </a:ext>
              <a:ext uri="{C183D7F6-B498-43B3-948B-1728B52AA6E4}">
                <adec:decorative xmlns:adec="http://schemas.microsoft.com/office/drawing/2017/decorative" val="1"/>
              </a:ext>
            </a:extLst>
          </p:cNvPr>
          <p:cNvSpPr/>
          <p:nvPr/>
        </p:nvSpPr>
        <p:spPr>
          <a:xfrm rot="11914404">
            <a:off x="1465989" y="4058053"/>
            <a:ext cx="1323969" cy="464273"/>
          </a:xfrm>
          <a:prstGeom prst="curvedUpArrow">
            <a:avLst>
              <a:gd name="adj1" fmla="val 25000"/>
              <a:gd name="adj2" fmla="val 673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Speech Bubble: Rectangle with Corners Rounded 33">
            <a:extLst>
              <a:ext uri="{FF2B5EF4-FFF2-40B4-BE49-F238E27FC236}">
                <a16:creationId xmlns:a16="http://schemas.microsoft.com/office/drawing/2014/main" id="{18596649-990A-42BE-B745-507835A1EF4E}"/>
              </a:ext>
            </a:extLst>
          </p:cNvPr>
          <p:cNvSpPr/>
          <p:nvPr/>
        </p:nvSpPr>
        <p:spPr>
          <a:xfrm>
            <a:off x="2078819" y="3533359"/>
            <a:ext cx="3380737" cy="1309696"/>
          </a:xfrm>
          <a:prstGeom prst="wedgeRoundRectCallout">
            <a:avLst>
              <a:gd name="adj1" fmla="val -12655"/>
              <a:gd name="adj2" fmla="val -40015"/>
              <a:gd name="adj3" fmla="val 16667"/>
            </a:avLst>
          </a:prstGeom>
          <a:solidFill>
            <a:schemeClr val="bg2">
              <a:lumMod val="20000"/>
              <a:lumOff val="8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a:p>
            <a:pPr algn="ctr"/>
            <a:r>
              <a:rPr lang="en-GB" sz="2000" b="1" dirty="0" err="1">
                <a:solidFill>
                  <a:schemeClr val="tx1"/>
                </a:solidFill>
                <a:latin typeface="Century Gothic" panose="020B0502020202020204" pitchFamily="34" charset="0"/>
              </a:rPr>
              <a:t>ihr</a:t>
            </a:r>
            <a:r>
              <a:rPr lang="en-GB" sz="2000" dirty="0">
                <a:solidFill>
                  <a:schemeClr val="tx1"/>
                </a:solidFill>
                <a:latin typeface="Century Gothic" panose="020B0502020202020204" pitchFamily="34" charset="0"/>
              </a:rPr>
              <a:t> (</a:t>
            </a:r>
            <a:r>
              <a:rPr lang="en-GB" sz="2000" i="1" dirty="0">
                <a:solidFill>
                  <a:schemeClr val="tx1"/>
                </a:solidFill>
                <a:latin typeface="Century Gothic" panose="020B0502020202020204" pitchFamily="34" charset="0"/>
              </a:rPr>
              <a:t>her</a:t>
            </a:r>
            <a:r>
              <a:rPr lang="en-GB" sz="2000" dirty="0">
                <a:solidFill>
                  <a:schemeClr val="tx1"/>
                </a:solidFill>
                <a:latin typeface="Century Gothic" panose="020B0502020202020204" pitchFamily="34" charset="0"/>
              </a:rPr>
              <a:t>) and </a:t>
            </a:r>
            <a:r>
              <a:rPr lang="en-GB" sz="2000" b="1" dirty="0" err="1">
                <a:solidFill>
                  <a:schemeClr val="tx1"/>
                </a:solidFill>
                <a:latin typeface="Century Gothic" panose="020B0502020202020204" pitchFamily="34" charset="0"/>
              </a:rPr>
              <a:t>ihr</a:t>
            </a:r>
            <a:r>
              <a:rPr lang="en-GB" sz="2000" dirty="0">
                <a:solidFill>
                  <a:schemeClr val="tx1"/>
                </a:solidFill>
                <a:latin typeface="Century Gothic" panose="020B0502020202020204" pitchFamily="34" charset="0"/>
              </a:rPr>
              <a:t> (</a:t>
            </a:r>
            <a:r>
              <a:rPr lang="en-GB" sz="2000" i="1" dirty="0">
                <a:solidFill>
                  <a:schemeClr val="tx1"/>
                </a:solidFill>
                <a:latin typeface="Century Gothic" panose="020B0502020202020204" pitchFamily="34" charset="0"/>
              </a:rPr>
              <a:t>their</a:t>
            </a:r>
            <a:r>
              <a:rPr lang="en-GB" sz="2000" dirty="0">
                <a:solidFill>
                  <a:schemeClr val="tx1"/>
                </a:solidFill>
                <a:latin typeface="Century Gothic" panose="020B0502020202020204" pitchFamily="34" charset="0"/>
              </a:rPr>
              <a:t>) are the same word, so you need other cues to know the meaning. </a:t>
            </a:r>
          </a:p>
          <a:p>
            <a:pPr algn="ctr"/>
            <a:r>
              <a:rPr lang="en-GB" sz="2000" dirty="0">
                <a:solidFill>
                  <a:schemeClr val="tx1"/>
                </a:solidFill>
                <a:latin typeface="Century Gothic" panose="020B0502020202020204" pitchFamily="34" charset="0"/>
              </a:rPr>
              <a:t> </a:t>
            </a:r>
          </a:p>
        </p:txBody>
      </p:sp>
      <p:pic>
        <p:nvPicPr>
          <p:cNvPr id="59" name="Picture 58" descr="A close up of a logo&#10;&#10;Description automatically generated">
            <a:extLst>
              <a:ext uri="{FF2B5EF4-FFF2-40B4-BE49-F238E27FC236}">
                <a16:creationId xmlns:a16="http://schemas.microsoft.com/office/drawing/2014/main" id="{1ED81A73-71F3-4DC7-B3B9-EEF8A20486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738" y="2102855"/>
            <a:ext cx="804528" cy="1082220"/>
          </a:xfrm>
          <a:prstGeom prst="rect">
            <a:avLst/>
          </a:prstGeom>
        </p:spPr>
      </p:pic>
      <p:sp>
        <p:nvSpPr>
          <p:cNvPr id="60" name="Rounded Rectangular Callout 24">
            <a:extLst>
              <a:ext uri="{FF2B5EF4-FFF2-40B4-BE49-F238E27FC236}">
                <a16:creationId xmlns:a16="http://schemas.microsoft.com/office/drawing/2014/main" id="{36E46834-FB8E-43A4-B9DC-72D213FDB8D4}"/>
              </a:ext>
            </a:extLst>
          </p:cNvPr>
          <p:cNvSpPr/>
          <p:nvPr/>
        </p:nvSpPr>
        <p:spPr>
          <a:xfrm>
            <a:off x="2841650" y="1991004"/>
            <a:ext cx="1731816" cy="548449"/>
          </a:xfrm>
          <a:prstGeom prst="wedgeRoundRectCallout">
            <a:avLst>
              <a:gd name="adj1" fmla="val 79936"/>
              <a:gd name="adj2" fmla="val 52668"/>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unsere</a:t>
            </a:r>
            <a:r>
              <a:rPr lang="en-US" sz="1600" dirty="0">
                <a:solidFill>
                  <a:schemeClr val="tx1"/>
                </a:solidFill>
                <a:latin typeface="Century Gothic" panose="020B0502020202020204" pitchFamily="34" charset="0"/>
              </a:rPr>
              <a:t> Schule</a:t>
            </a:r>
            <a:endParaRPr lang="en-GB" sz="1600" dirty="0">
              <a:solidFill>
                <a:schemeClr val="tx1"/>
              </a:solidFill>
              <a:latin typeface="Century Gothic" panose="020B0502020202020204" pitchFamily="34" charset="0"/>
            </a:endParaRPr>
          </a:p>
        </p:txBody>
      </p:sp>
      <p:sp>
        <p:nvSpPr>
          <p:cNvPr id="61" name="Rounded Rectangular Callout 24">
            <a:extLst>
              <a:ext uri="{FF2B5EF4-FFF2-40B4-BE49-F238E27FC236}">
                <a16:creationId xmlns:a16="http://schemas.microsoft.com/office/drawing/2014/main" id="{B04C05A8-82FB-4329-B271-A056852204ED}"/>
              </a:ext>
            </a:extLst>
          </p:cNvPr>
          <p:cNvSpPr/>
          <p:nvPr/>
        </p:nvSpPr>
        <p:spPr>
          <a:xfrm>
            <a:off x="2841650" y="1977393"/>
            <a:ext cx="1731816" cy="548449"/>
          </a:xfrm>
          <a:prstGeom prst="wedgeRoundRectCallout">
            <a:avLst>
              <a:gd name="adj1" fmla="val 114403"/>
              <a:gd name="adj2" fmla="val -26063"/>
              <a:gd name="adj3" fmla="val 16667"/>
            </a:avLst>
          </a:prstGeom>
          <a:solidFill>
            <a:srgbClr val="FEF5D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unser</a:t>
            </a:r>
            <a:r>
              <a:rPr lang="en-US" sz="1600" b="1" dirty="0" err="1">
                <a:solidFill>
                  <a:schemeClr val="tx1"/>
                </a:solidFill>
                <a:latin typeface="Century Gothic" panose="020B0502020202020204" pitchFamily="34" charset="0"/>
              </a:rPr>
              <a:t>e</a:t>
            </a:r>
            <a:r>
              <a:rPr lang="en-US" sz="1600" dirty="0">
                <a:solidFill>
                  <a:schemeClr val="tx1"/>
                </a:solidFill>
                <a:latin typeface="Century Gothic" panose="020B0502020202020204" pitchFamily="34" charset="0"/>
              </a:rPr>
              <a:t> Schule </a:t>
            </a:r>
            <a:endParaRPr lang="en-GB" sz="1600" dirty="0">
              <a:solidFill>
                <a:schemeClr val="tx1"/>
              </a:solidFill>
              <a:latin typeface="Century Gothic" panose="020B0502020202020204" pitchFamily="34" charset="0"/>
            </a:endParaRPr>
          </a:p>
        </p:txBody>
      </p:sp>
      <p:pic>
        <p:nvPicPr>
          <p:cNvPr id="3074" name="Picture 2" descr="School, Building, Education, Property, Learning">
            <a:extLst>
              <a:ext uri="{FF2B5EF4-FFF2-40B4-BE49-F238E27FC236}">
                <a16:creationId xmlns:a16="http://schemas.microsoft.com/office/drawing/2014/main" id="{FEB77F02-FE73-41FF-8A9A-0C45368877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498" y="2649666"/>
            <a:ext cx="1336759" cy="68508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close up of a logo&#10;&#10;Description automatically generated">
            <a:extLst>
              <a:ext uri="{FF2B5EF4-FFF2-40B4-BE49-F238E27FC236}">
                <a16:creationId xmlns:a16="http://schemas.microsoft.com/office/drawing/2014/main" id="{90D9CDFA-A012-4D56-8F48-1EEC60590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3569" y="1407317"/>
            <a:ext cx="698671" cy="1098717"/>
          </a:xfrm>
          <a:prstGeom prst="rect">
            <a:avLst/>
          </a:prstGeom>
        </p:spPr>
      </p:pic>
      <p:pic>
        <p:nvPicPr>
          <p:cNvPr id="64" name="Picture 63" descr="A picture containing toy, doll&#10;&#10;Description automatically generated">
            <a:extLst>
              <a:ext uri="{FF2B5EF4-FFF2-40B4-BE49-F238E27FC236}">
                <a16:creationId xmlns:a16="http://schemas.microsoft.com/office/drawing/2014/main" id="{1F7C7C6E-8D89-4DE9-8D86-5E16B6F6A1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998"/>
          <a:stretch/>
        </p:blipFill>
        <p:spPr>
          <a:xfrm>
            <a:off x="161642" y="5952193"/>
            <a:ext cx="923093" cy="884969"/>
          </a:xfrm>
          <a:prstGeom prst="rect">
            <a:avLst/>
          </a:prstGeom>
        </p:spPr>
      </p:pic>
      <p:pic>
        <p:nvPicPr>
          <p:cNvPr id="65" name="Picture 64">
            <a:extLst>
              <a:ext uri="{FF2B5EF4-FFF2-40B4-BE49-F238E27FC236}">
                <a16:creationId xmlns:a16="http://schemas.microsoft.com/office/drawing/2014/main" id="{E0535574-6EF4-42A4-B489-111FEE97DD9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9879" y="6048776"/>
            <a:ext cx="741361" cy="743857"/>
          </a:xfrm>
          <a:prstGeom prst="rect">
            <a:avLst/>
          </a:prstGeom>
        </p:spPr>
      </p:pic>
      <p:sp>
        <p:nvSpPr>
          <p:cNvPr id="66" name="Rounded Rectangular Callout 24">
            <a:extLst>
              <a:ext uri="{FF2B5EF4-FFF2-40B4-BE49-F238E27FC236}">
                <a16:creationId xmlns:a16="http://schemas.microsoft.com/office/drawing/2014/main" id="{89872D1A-8257-4C2C-8EDA-92EB1246E111}"/>
              </a:ext>
            </a:extLst>
          </p:cNvPr>
          <p:cNvSpPr/>
          <p:nvPr/>
        </p:nvSpPr>
        <p:spPr>
          <a:xfrm>
            <a:off x="2346921" y="6046941"/>
            <a:ext cx="1958587" cy="761985"/>
          </a:xfrm>
          <a:prstGeom prst="wedgeRoundRectCallout">
            <a:avLst>
              <a:gd name="adj1" fmla="val 41070"/>
              <a:gd name="adj2" fmla="val -14485"/>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ist</a:t>
            </a:r>
            <a:r>
              <a:rPr lang="en-US" sz="1600" dirty="0">
                <a:solidFill>
                  <a:schemeClr val="tx1"/>
                </a:solidFill>
                <a:latin typeface="Century Gothic" panose="020B0502020202020204" pitchFamily="34" charset="0"/>
              </a:rPr>
              <a:t> Andrea </a:t>
            </a:r>
            <a:r>
              <a:rPr lang="en-US" sz="1600" dirty="0" err="1">
                <a:solidFill>
                  <a:schemeClr val="tx1"/>
                </a:solidFill>
                <a:latin typeface="Century Gothic" panose="020B0502020202020204" pitchFamily="34" charset="0"/>
              </a:rPr>
              <a:t>mit</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ihre</a:t>
            </a:r>
            <a:r>
              <a:rPr lang="en-US" sz="1600" b="1" dirty="0" err="1">
                <a:solidFill>
                  <a:schemeClr val="tx1"/>
                </a:solidFill>
                <a:latin typeface="Century Gothic" panose="020B0502020202020204" pitchFamily="34" charset="0"/>
              </a:rPr>
              <a:t>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Direktorin</a:t>
            </a:r>
            <a:endParaRPr lang="en-GB" sz="1600" dirty="0">
              <a:solidFill>
                <a:schemeClr val="tx1"/>
              </a:solidFill>
              <a:latin typeface="Century Gothic" panose="020B0502020202020204" pitchFamily="34" charset="0"/>
            </a:endParaRPr>
          </a:p>
        </p:txBody>
      </p:sp>
      <p:sp>
        <p:nvSpPr>
          <p:cNvPr id="67" name="TextBox 66">
            <a:extLst>
              <a:ext uri="{FF2B5EF4-FFF2-40B4-BE49-F238E27FC236}">
                <a16:creationId xmlns:a16="http://schemas.microsoft.com/office/drawing/2014/main" id="{B28EC440-A499-4EF5-A067-6DECACA095BA}"/>
              </a:ext>
            </a:extLst>
          </p:cNvPr>
          <p:cNvSpPr txBox="1"/>
          <p:nvPr/>
        </p:nvSpPr>
        <p:spPr>
          <a:xfrm>
            <a:off x="4305508" y="6017016"/>
            <a:ext cx="22390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Century Gothic" panose="020F0302020204030204"/>
                <a:ea typeface="+mn-ea"/>
                <a:cs typeface="+mn-cs"/>
              </a:rPr>
              <a:t>This</a:t>
            </a:r>
            <a:r>
              <a:rPr kumimoji="0" lang="en-GB" sz="1600" b="0" i="1" u="none" strike="noStrike" kern="1200" cap="none" spc="0" normalizeH="0" noProof="0" dirty="0">
                <a:ln>
                  <a:noFill/>
                </a:ln>
                <a:effectLst/>
                <a:uLnTx/>
                <a:uFillTx/>
                <a:latin typeface="Century Gothic" panose="020F0302020204030204"/>
                <a:ea typeface="+mn-ea"/>
                <a:cs typeface="+mn-cs"/>
              </a:rPr>
              <a:t> is </a:t>
            </a:r>
            <a:r>
              <a:rPr lang="en-GB" sz="1600" i="1" dirty="0">
                <a:latin typeface="Century Gothic" panose="020F0302020204030204"/>
              </a:rPr>
              <a:t>Andrea with </a:t>
            </a:r>
            <a:r>
              <a:rPr lang="en-GB" sz="1600" b="1" i="1" dirty="0">
                <a:latin typeface="Century Gothic" panose="020F0302020204030204"/>
              </a:rPr>
              <a:t>her </a:t>
            </a:r>
            <a:r>
              <a:rPr kumimoji="0" lang="en-GB" sz="1600" b="0" i="1" u="none" strike="noStrike" kern="1200" cap="none" spc="0" normalizeH="0" noProof="0" dirty="0">
                <a:ln>
                  <a:noFill/>
                </a:ln>
                <a:effectLst/>
                <a:uLnTx/>
                <a:uFillTx/>
                <a:latin typeface="Century Gothic" panose="020F0302020204030204"/>
                <a:ea typeface="+mn-ea"/>
                <a:cs typeface="+mn-cs"/>
              </a:rPr>
              <a:t>school principal (R3, fem.)</a:t>
            </a:r>
            <a:endParaRPr kumimoji="0" lang="en-GB" sz="1600" b="0" i="1" u="none" strike="noStrike" kern="1200" cap="none" spc="0" normalizeH="0" baseline="0" noProof="0" dirty="0">
              <a:ln>
                <a:noFill/>
              </a:ln>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070E8482-0BB2-48FE-81AE-A438F570F092}"/>
              </a:ext>
              <a:ext uri="{C183D7F6-B498-43B3-948B-1728B52AA6E4}">
                <adec:decorative xmlns:adec="http://schemas.microsoft.com/office/drawing/2017/decorative" val="1"/>
              </a:ext>
            </a:extLst>
          </p:cNvPr>
          <p:cNvSpPr/>
          <p:nvPr/>
        </p:nvSpPr>
        <p:spPr>
          <a:xfrm>
            <a:off x="83838" y="7235291"/>
            <a:ext cx="2162625" cy="174687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5C4CAB77-B082-4A06-B1F7-2494124BFC33}"/>
              </a:ext>
              <a:ext uri="{C183D7F6-B498-43B3-948B-1728B52AA6E4}">
                <adec:decorative xmlns:adec="http://schemas.microsoft.com/office/drawing/2017/decorative" val="1"/>
              </a:ext>
            </a:extLst>
          </p:cNvPr>
          <p:cNvSpPr/>
          <p:nvPr/>
        </p:nvSpPr>
        <p:spPr>
          <a:xfrm>
            <a:off x="2301646" y="7238873"/>
            <a:ext cx="2261186" cy="174687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05F64F26-FE9C-46A7-9C92-2B9749F1800A}"/>
              </a:ext>
              <a:ext uri="{C183D7F6-B498-43B3-948B-1728B52AA6E4}">
                <adec:decorative xmlns:adec="http://schemas.microsoft.com/office/drawing/2017/decorative" val="1"/>
              </a:ext>
            </a:extLst>
          </p:cNvPr>
          <p:cNvSpPr/>
          <p:nvPr/>
        </p:nvSpPr>
        <p:spPr>
          <a:xfrm>
            <a:off x="4613338" y="7257074"/>
            <a:ext cx="2162625" cy="1746871"/>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60743185-83C8-4C10-9870-648B60F206FB}"/>
              </a:ext>
            </a:extLst>
          </p:cNvPr>
          <p:cNvSpPr/>
          <p:nvPr/>
        </p:nvSpPr>
        <p:spPr>
          <a:xfrm>
            <a:off x="103642" y="7287105"/>
            <a:ext cx="2162625" cy="584775"/>
          </a:xfrm>
          <a:prstGeom prst="rect">
            <a:avLst/>
          </a:prstGeom>
        </p:spPr>
        <p:txBody>
          <a:bodyPr wrap="square">
            <a:spAutoFit/>
          </a:bodyPr>
          <a:lstStyle/>
          <a:p>
            <a:pPr lvl="0">
              <a:defRPr/>
            </a:pPr>
            <a:r>
              <a:rPr lang="en-GB" sz="1600" dirty="0">
                <a:latin typeface="Century Gothic" panose="020B0502020202020204" pitchFamily="34" charset="0"/>
              </a:rPr>
              <a:t>R1: 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ihr</a:t>
            </a:r>
            <a:r>
              <a:rPr lang="en-GB" sz="1600" dirty="0">
                <a:latin typeface="Century Gothic" panose="020B0502020202020204" pitchFamily="34" charset="0"/>
              </a:rPr>
              <a:t> Lehrer </a:t>
            </a:r>
          </a:p>
          <a:p>
            <a:pPr lvl="0">
              <a:defRPr/>
            </a:pPr>
            <a:r>
              <a:rPr lang="en-GB" sz="1600" b="1" i="1" dirty="0">
                <a:latin typeface="Century Gothic" panose="020B0502020202020204" pitchFamily="34" charset="0"/>
              </a:rPr>
              <a:t>their</a:t>
            </a:r>
            <a:r>
              <a:rPr lang="en-GB" sz="1600" i="1" dirty="0">
                <a:latin typeface="Century Gothic" panose="020B0502020202020204" pitchFamily="34" charset="0"/>
              </a:rPr>
              <a:t> teacher</a:t>
            </a:r>
          </a:p>
        </p:txBody>
      </p:sp>
      <p:sp>
        <p:nvSpPr>
          <p:cNvPr id="75" name="Rectangle 74">
            <a:extLst>
              <a:ext uri="{FF2B5EF4-FFF2-40B4-BE49-F238E27FC236}">
                <a16:creationId xmlns:a16="http://schemas.microsoft.com/office/drawing/2014/main" id="{C1C0C9F2-F05F-484C-9D46-6B375BA49BC2}"/>
              </a:ext>
            </a:extLst>
          </p:cNvPr>
          <p:cNvSpPr/>
          <p:nvPr/>
        </p:nvSpPr>
        <p:spPr>
          <a:xfrm>
            <a:off x="48911" y="7839531"/>
            <a:ext cx="2448826" cy="584775"/>
          </a:xfrm>
          <a:prstGeom prst="rect">
            <a:avLst/>
          </a:prstGeom>
        </p:spPr>
        <p:txBody>
          <a:bodyPr wrap="square">
            <a:spAutoFit/>
          </a:bodyPr>
          <a:lstStyle/>
          <a:p>
            <a:pPr lvl="0">
              <a:defRPr/>
            </a:pPr>
            <a:r>
              <a:rPr lang="en-GB" sz="1600" dirty="0">
                <a:latin typeface="Century Gothic" panose="020B0502020202020204" pitchFamily="34" charset="0"/>
              </a:rPr>
              <a:t>R2: </a:t>
            </a:r>
            <a:r>
              <a:rPr lang="en-GB" sz="1600" dirty="0" err="1">
                <a:latin typeface="Century Gothic" panose="020B0502020202020204" pitchFamily="34" charset="0"/>
              </a:rPr>
              <a:t>ohne</a:t>
            </a:r>
            <a:r>
              <a:rPr lang="en-GB" sz="1600" dirty="0">
                <a:latin typeface="Century Gothic" panose="020B0502020202020204" pitchFamily="34" charset="0"/>
              </a:rPr>
              <a:t> </a:t>
            </a:r>
            <a:r>
              <a:rPr lang="en-GB" sz="1600" b="1" dirty="0" err="1">
                <a:latin typeface="Century Gothic" panose="020B0502020202020204" pitchFamily="34" charset="0"/>
              </a:rPr>
              <a:t>ihren</a:t>
            </a:r>
            <a:r>
              <a:rPr lang="en-GB" sz="1600" dirty="0">
                <a:latin typeface="Century Gothic" panose="020B0502020202020204" pitchFamily="34" charset="0"/>
              </a:rPr>
              <a:t> Lehrer </a:t>
            </a:r>
          </a:p>
          <a:p>
            <a:pPr lvl="0">
              <a:defRPr/>
            </a:pPr>
            <a:r>
              <a:rPr lang="en-GB" sz="1600" i="1" dirty="0">
                <a:latin typeface="Century Gothic" panose="020B0502020202020204" pitchFamily="34" charset="0"/>
              </a:rPr>
              <a:t>without</a:t>
            </a:r>
            <a:r>
              <a:rPr lang="en-GB" sz="1600" b="1" i="1" dirty="0">
                <a:latin typeface="Century Gothic" panose="020B0502020202020204" pitchFamily="34" charset="0"/>
              </a:rPr>
              <a:t> their</a:t>
            </a:r>
            <a:r>
              <a:rPr lang="en-GB" sz="1600" i="1" dirty="0">
                <a:latin typeface="Century Gothic" panose="020B0502020202020204" pitchFamily="34" charset="0"/>
              </a:rPr>
              <a:t> teacher</a:t>
            </a:r>
          </a:p>
        </p:txBody>
      </p:sp>
      <p:sp>
        <p:nvSpPr>
          <p:cNvPr id="76" name="Rectangle 75">
            <a:extLst>
              <a:ext uri="{FF2B5EF4-FFF2-40B4-BE49-F238E27FC236}">
                <a16:creationId xmlns:a16="http://schemas.microsoft.com/office/drawing/2014/main" id="{D9D158CB-DD9E-462E-8A98-CEFB25808D82}"/>
              </a:ext>
            </a:extLst>
          </p:cNvPr>
          <p:cNvSpPr/>
          <p:nvPr/>
        </p:nvSpPr>
        <p:spPr>
          <a:xfrm>
            <a:off x="81471" y="8408295"/>
            <a:ext cx="2448826" cy="584775"/>
          </a:xfrm>
          <a:prstGeom prst="rect">
            <a:avLst/>
          </a:prstGeom>
        </p:spPr>
        <p:txBody>
          <a:bodyPr wrap="square">
            <a:spAutoFit/>
          </a:bodyPr>
          <a:lstStyle/>
          <a:p>
            <a:pPr lvl="0">
              <a:defRPr/>
            </a:pPr>
            <a:r>
              <a:rPr lang="en-GB" sz="1600" dirty="0">
                <a:latin typeface="Century Gothic" panose="020B0502020202020204" pitchFamily="34" charset="0"/>
              </a:rPr>
              <a:t>R3: </a:t>
            </a:r>
            <a:r>
              <a:rPr lang="en-GB" sz="1600" dirty="0" err="1">
                <a:latin typeface="Century Gothic" panose="020B0502020202020204" pitchFamily="34" charset="0"/>
              </a:rPr>
              <a:t>mit</a:t>
            </a:r>
            <a:r>
              <a:rPr lang="en-GB" sz="1600" dirty="0">
                <a:latin typeface="Century Gothic" panose="020B0502020202020204" pitchFamily="34" charset="0"/>
              </a:rPr>
              <a:t> </a:t>
            </a:r>
            <a:r>
              <a:rPr lang="en-GB" sz="1600" b="1" dirty="0" err="1">
                <a:latin typeface="Century Gothic" panose="020B0502020202020204" pitchFamily="34" charset="0"/>
              </a:rPr>
              <a:t>ihrem</a:t>
            </a:r>
            <a:r>
              <a:rPr lang="en-GB" sz="1600" dirty="0">
                <a:latin typeface="Century Gothic" panose="020B0502020202020204" pitchFamily="34" charset="0"/>
              </a:rPr>
              <a:t> Lehrer </a:t>
            </a:r>
          </a:p>
          <a:p>
            <a:pPr lvl="0">
              <a:defRPr/>
            </a:pPr>
            <a:r>
              <a:rPr lang="en-GB" sz="1600" i="1" dirty="0">
                <a:latin typeface="Century Gothic" panose="020B0502020202020204" pitchFamily="34" charset="0"/>
              </a:rPr>
              <a:t>with</a:t>
            </a:r>
            <a:r>
              <a:rPr lang="en-GB" sz="1600" b="1" i="1" dirty="0">
                <a:latin typeface="Century Gothic" panose="020B0502020202020204" pitchFamily="34" charset="0"/>
              </a:rPr>
              <a:t> their</a:t>
            </a:r>
            <a:r>
              <a:rPr lang="en-GB" sz="1600" i="1" dirty="0">
                <a:latin typeface="Century Gothic" panose="020B0502020202020204" pitchFamily="34" charset="0"/>
              </a:rPr>
              <a:t> teacher</a:t>
            </a:r>
          </a:p>
        </p:txBody>
      </p:sp>
      <p:sp>
        <p:nvSpPr>
          <p:cNvPr id="77" name="Rectangle 76">
            <a:extLst>
              <a:ext uri="{FF2B5EF4-FFF2-40B4-BE49-F238E27FC236}">
                <a16:creationId xmlns:a16="http://schemas.microsoft.com/office/drawing/2014/main" id="{7CAECE07-A866-4869-9734-926843D10496}"/>
              </a:ext>
            </a:extLst>
          </p:cNvPr>
          <p:cNvSpPr/>
          <p:nvPr/>
        </p:nvSpPr>
        <p:spPr>
          <a:xfrm>
            <a:off x="2296969" y="7308008"/>
            <a:ext cx="2050288" cy="584775"/>
          </a:xfrm>
          <a:prstGeom prst="rect">
            <a:avLst/>
          </a:prstGeom>
        </p:spPr>
        <p:txBody>
          <a:bodyPr wrap="square">
            <a:spAutoFit/>
          </a:bodyPr>
          <a:lstStyle/>
          <a:p>
            <a:pPr lvl="0">
              <a:defRPr/>
            </a:pPr>
            <a:r>
              <a:rPr lang="en-GB" sz="1600" dirty="0">
                <a:latin typeface="Century Gothic" panose="020B0502020202020204" pitchFamily="34" charset="0"/>
              </a:rPr>
              <a:t>R1: </a:t>
            </a:r>
            <a:r>
              <a:rPr lang="en-GB" sz="1600" b="1" dirty="0" err="1">
                <a:latin typeface="Century Gothic" panose="020B0502020202020204" pitchFamily="34" charset="0"/>
              </a:rPr>
              <a:t>ihre</a:t>
            </a:r>
            <a:r>
              <a:rPr lang="en-GB" sz="1600" dirty="0">
                <a:latin typeface="Century Gothic" panose="020B0502020202020204" pitchFamily="34" charset="0"/>
              </a:rPr>
              <a:t> </a:t>
            </a:r>
            <a:r>
              <a:rPr lang="en-GB" sz="1600" dirty="0" err="1">
                <a:latin typeface="Century Gothic" panose="020B0502020202020204" pitchFamily="34" charset="0"/>
              </a:rPr>
              <a:t>Direktorin</a:t>
            </a:r>
            <a:r>
              <a:rPr lang="en-GB" sz="1600" dirty="0">
                <a:latin typeface="Century Gothic" panose="020B0502020202020204" pitchFamily="34" charset="0"/>
              </a:rPr>
              <a:t> </a:t>
            </a:r>
          </a:p>
          <a:p>
            <a:pPr lvl="0">
              <a:defRPr/>
            </a:pPr>
            <a:r>
              <a:rPr lang="en-GB" sz="1600" b="1" i="1" dirty="0">
                <a:latin typeface="Century Gothic" panose="020B0502020202020204" pitchFamily="34" charset="0"/>
              </a:rPr>
              <a:t>their</a:t>
            </a:r>
            <a:r>
              <a:rPr lang="en-GB" sz="1600" i="1" dirty="0">
                <a:latin typeface="Century Gothic" panose="020B0502020202020204" pitchFamily="34" charset="0"/>
              </a:rPr>
              <a:t> principal</a:t>
            </a:r>
          </a:p>
        </p:txBody>
      </p:sp>
      <p:sp>
        <p:nvSpPr>
          <p:cNvPr id="78" name="Rectangle 77">
            <a:extLst>
              <a:ext uri="{FF2B5EF4-FFF2-40B4-BE49-F238E27FC236}">
                <a16:creationId xmlns:a16="http://schemas.microsoft.com/office/drawing/2014/main" id="{1B6F8161-ED74-4A7F-AA18-6E7DDE099BE2}"/>
              </a:ext>
            </a:extLst>
          </p:cNvPr>
          <p:cNvSpPr/>
          <p:nvPr/>
        </p:nvSpPr>
        <p:spPr>
          <a:xfrm>
            <a:off x="2237901" y="7854969"/>
            <a:ext cx="2552208" cy="584775"/>
          </a:xfrm>
          <a:prstGeom prst="rect">
            <a:avLst/>
          </a:prstGeom>
        </p:spPr>
        <p:txBody>
          <a:bodyPr wrap="square">
            <a:spAutoFit/>
          </a:bodyPr>
          <a:lstStyle/>
          <a:p>
            <a:pPr lvl="0">
              <a:defRPr/>
            </a:pPr>
            <a:r>
              <a:rPr lang="en-GB" sz="1600" dirty="0">
                <a:latin typeface="Century Gothic" panose="020B0502020202020204" pitchFamily="34" charset="0"/>
              </a:rPr>
              <a:t>R2: </a:t>
            </a:r>
            <a:r>
              <a:rPr lang="en-GB" sz="1600" dirty="0" err="1">
                <a:latin typeface="Century Gothic" panose="020B0502020202020204" pitchFamily="34" charset="0"/>
              </a:rPr>
              <a:t>ohne</a:t>
            </a:r>
            <a:r>
              <a:rPr lang="en-GB" sz="1600" dirty="0">
                <a:latin typeface="Century Gothic" panose="020B0502020202020204" pitchFamily="34" charset="0"/>
              </a:rPr>
              <a:t> </a:t>
            </a:r>
            <a:r>
              <a:rPr lang="en-GB" sz="1600" b="1" dirty="0" err="1">
                <a:latin typeface="Century Gothic" panose="020B0502020202020204" pitchFamily="34" charset="0"/>
              </a:rPr>
              <a:t>ihre</a:t>
            </a:r>
            <a:r>
              <a:rPr lang="en-GB" sz="1600" dirty="0">
                <a:latin typeface="Century Gothic" panose="020B0502020202020204" pitchFamily="34" charset="0"/>
              </a:rPr>
              <a:t> </a:t>
            </a:r>
            <a:r>
              <a:rPr lang="en-GB" sz="1600" dirty="0" err="1">
                <a:latin typeface="Century Gothic" panose="020B0502020202020204" pitchFamily="34" charset="0"/>
              </a:rPr>
              <a:t>Direktorin</a:t>
            </a:r>
            <a:r>
              <a:rPr lang="en-GB" sz="1600" dirty="0">
                <a:latin typeface="Century Gothic" panose="020B0502020202020204" pitchFamily="34" charset="0"/>
              </a:rPr>
              <a:t> </a:t>
            </a:r>
          </a:p>
          <a:p>
            <a:pPr lvl="0">
              <a:defRPr/>
            </a:pPr>
            <a:r>
              <a:rPr lang="en-GB" sz="1600" i="1" dirty="0">
                <a:latin typeface="Century Gothic" panose="020B0502020202020204" pitchFamily="34" charset="0"/>
              </a:rPr>
              <a:t>without </a:t>
            </a:r>
            <a:r>
              <a:rPr lang="en-GB" sz="1600" b="1" i="1" dirty="0">
                <a:latin typeface="Century Gothic" panose="020B0502020202020204" pitchFamily="34" charset="0"/>
              </a:rPr>
              <a:t>their</a:t>
            </a:r>
            <a:r>
              <a:rPr lang="en-GB" sz="1600" i="1" dirty="0">
                <a:latin typeface="Century Gothic" panose="020B0502020202020204" pitchFamily="34" charset="0"/>
              </a:rPr>
              <a:t> </a:t>
            </a:r>
            <a:r>
              <a:rPr lang="en-GB" sz="1600" i="1" dirty="0" err="1">
                <a:latin typeface="Century Gothic" panose="020B0502020202020204" pitchFamily="34" charset="0"/>
              </a:rPr>
              <a:t>prinicpal</a:t>
            </a:r>
            <a:endParaRPr lang="en-GB" sz="1600" i="1" dirty="0">
              <a:latin typeface="Century Gothic" panose="020B0502020202020204" pitchFamily="34" charset="0"/>
            </a:endParaRPr>
          </a:p>
        </p:txBody>
      </p:sp>
      <p:sp>
        <p:nvSpPr>
          <p:cNvPr id="79" name="Rectangle 78">
            <a:extLst>
              <a:ext uri="{FF2B5EF4-FFF2-40B4-BE49-F238E27FC236}">
                <a16:creationId xmlns:a16="http://schemas.microsoft.com/office/drawing/2014/main" id="{658F1001-FC83-4E30-B6AA-B4977AC78745}"/>
              </a:ext>
            </a:extLst>
          </p:cNvPr>
          <p:cNvSpPr/>
          <p:nvPr/>
        </p:nvSpPr>
        <p:spPr>
          <a:xfrm>
            <a:off x="2281390" y="8463826"/>
            <a:ext cx="2448826" cy="584775"/>
          </a:xfrm>
          <a:prstGeom prst="rect">
            <a:avLst/>
          </a:prstGeom>
        </p:spPr>
        <p:txBody>
          <a:bodyPr wrap="square">
            <a:spAutoFit/>
          </a:bodyPr>
          <a:lstStyle/>
          <a:p>
            <a:pPr lvl="0">
              <a:defRPr/>
            </a:pPr>
            <a:r>
              <a:rPr lang="en-GB" sz="1600" dirty="0">
                <a:latin typeface="Century Gothic" panose="020B0502020202020204" pitchFamily="34" charset="0"/>
              </a:rPr>
              <a:t>R3: </a:t>
            </a:r>
            <a:r>
              <a:rPr lang="en-GB" sz="1600" dirty="0" err="1">
                <a:latin typeface="Century Gothic" panose="020B0502020202020204" pitchFamily="34" charset="0"/>
              </a:rPr>
              <a:t>mit</a:t>
            </a:r>
            <a:r>
              <a:rPr lang="en-GB" sz="1600" dirty="0">
                <a:latin typeface="Century Gothic" panose="020B0502020202020204" pitchFamily="34" charset="0"/>
              </a:rPr>
              <a:t> </a:t>
            </a:r>
            <a:r>
              <a:rPr lang="en-GB" sz="1600" b="1" dirty="0" err="1">
                <a:latin typeface="Century Gothic" panose="020B0502020202020204" pitchFamily="34" charset="0"/>
              </a:rPr>
              <a:t>ihrer</a:t>
            </a:r>
            <a:r>
              <a:rPr lang="en-GB" sz="1600" dirty="0">
                <a:latin typeface="Century Gothic" panose="020B0502020202020204" pitchFamily="34" charset="0"/>
              </a:rPr>
              <a:t> </a:t>
            </a:r>
            <a:r>
              <a:rPr lang="en-GB" sz="1600" dirty="0" err="1">
                <a:latin typeface="Century Gothic" panose="020B0502020202020204" pitchFamily="34" charset="0"/>
              </a:rPr>
              <a:t>Direktorin</a:t>
            </a:r>
            <a:r>
              <a:rPr lang="en-GB" sz="1600" dirty="0">
                <a:latin typeface="Century Gothic" panose="020B0502020202020204" pitchFamily="34" charset="0"/>
              </a:rPr>
              <a:t> </a:t>
            </a:r>
          </a:p>
          <a:p>
            <a:pPr lvl="0">
              <a:defRPr/>
            </a:pPr>
            <a:r>
              <a:rPr lang="en-GB" sz="1600" i="1" dirty="0">
                <a:latin typeface="Century Gothic" panose="020B0502020202020204" pitchFamily="34" charset="0"/>
              </a:rPr>
              <a:t>with</a:t>
            </a:r>
            <a:r>
              <a:rPr lang="en-GB" sz="1600" b="1" i="1" dirty="0">
                <a:latin typeface="Century Gothic" panose="020B0502020202020204" pitchFamily="34" charset="0"/>
              </a:rPr>
              <a:t> their</a:t>
            </a:r>
            <a:r>
              <a:rPr lang="en-GB" sz="1600" i="1" dirty="0">
                <a:latin typeface="Century Gothic" panose="020B0502020202020204" pitchFamily="34" charset="0"/>
              </a:rPr>
              <a:t> </a:t>
            </a:r>
            <a:r>
              <a:rPr lang="en-GB" sz="1600" i="1" dirty="0" err="1">
                <a:latin typeface="Century Gothic" panose="020B0502020202020204" pitchFamily="34" charset="0"/>
              </a:rPr>
              <a:t>prinicpal</a:t>
            </a:r>
            <a:endParaRPr lang="en-GB" sz="1600" i="1" dirty="0">
              <a:latin typeface="Century Gothic" panose="020B0502020202020204" pitchFamily="34" charset="0"/>
            </a:endParaRPr>
          </a:p>
        </p:txBody>
      </p:sp>
      <p:sp>
        <p:nvSpPr>
          <p:cNvPr id="80" name="Rectangle 79">
            <a:extLst>
              <a:ext uri="{FF2B5EF4-FFF2-40B4-BE49-F238E27FC236}">
                <a16:creationId xmlns:a16="http://schemas.microsoft.com/office/drawing/2014/main" id="{3E81DE17-95AE-41DA-B5A5-491B78DF48E0}"/>
              </a:ext>
            </a:extLst>
          </p:cNvPr>
          <p:cNvSpPr/>
          <p:nvPr/>
        </p:nvSpPr>
        <p:spPr>
          <a:xfrm>
            <a:off x="4631996" y="7308008"/>
            <a:ext cx="2448826" cy="584775"/>
          </a:xfrm>
          <a:prstGeom prst="rect">
            <a:avLst/>
          </a:prstGeom>
        </p:spPr>
        <p:txBody>
          <a:bodyPr wrap="square">
            <a:spAutoFit/>
          </a:bodyPr>
          <a:lstStyle/>
          <a:p>
            <a:pPr lvl="0">
              <a:defRPr/>
            </a:pPr>
            <a:r>
              <a:rPr lang="en-GB" sz="1600" dirty="0">
                <a:latin typeface="Century Gothic" panose="020B0502020202020204" pitchFamily="34" charset="0"/>
              </a:rPr>
              <a:t>R1: 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ihr</a:t>
            </a:r>
            <a:r>
              <a:rPr lang="en-GB" sz="1600" dirty="0">
                <a:latin typeface="Century Gothic" panose="020B0502020202020204" pitchFamily="34" charset="0"/>
              </a:rPr>
              <a:t> Motto </a:t>
            </a:r>
          </a:p>
          <a:p>
            <a:pPr lvl="0">
              <a:defRPr/>
            </a:pPr>
            <a:r>
              <a:rPr lang="en-GB" sz="1600" b="1" i="1" dirty="0">
                <a:latin typeface="Century Gothic" panose="020B0502020202020204" pitchFamily="34" charset="0"/>
              </a:rPr>
              <a:t>their </a:t>
            </a:r>
            <a:r>
              <a:rPr lang="en-GB" sz="1600" i="1" dirty="0">
                <a:latin typeface="Century Gothic" panose="020B0502020202020204" pitchFamily="34" charset="0"/>
              </a:rPr>
              <a:t>motto</a:t>
            </a:r>
          </a:p>
        </p:txBody>
      </p:sp>
      <p:sp>
        <p:nvSpPr>
          <p:cNvPr id="81" name="Rectangle 80">
            <a:extLst>
              <a:ext uri="{FF2B5EF4-FFF2-40B4-BE49-F238E27FC236}">
                <a16:creationId xmlns:a16="http://schemas.microsoft.com/office/drawing/2014/main" id="{7F5331B7-7BD1-4CFB-9548-BEE6B8729F2F}"/>
              </a:ext>
            </a:extLst>
          </p:cNvPr>
          <p:cNvSpPr/>
          <p:nvPr/>
        </p:nvSpPr>
        <p:spPr>
          <a:xfrm>
            <a:off x="4593218" y="7839531"/>
            <a:ext cx="2448826" cy="584775"/>
          </a:xfrm>
          <a:prstGeom prst="rect">
            <a:avLst/>
          </a:prstGeom>
        </p:spPr>
        <p:txBody>
          <a:bodyPr wrap="square">
            <a:spAutoFit/>
          </a:bodyPr>
          <a:lstStyle/>
          <a:p>
            <a:pPr lvl="0">
              <a:defRPr/>
            </a:pPr>
            <a:r>
              <a:rPr lang="en-GB" sz="1600" dirty="0">
                <a:latin typeface="Century Gothic" panose="020B0502020202020204" pitchFamily="34" charset="0"/>
              </a:rPr>
              <a:t>R2: </a:t>
            </a:r>
            <a:r>
              <a:rPr lang="en-GB" sz="1600" dirty="0" err="1">
                <a:latin typeface="Century Gothic" panose="020B0502020202020204" pitchFamily="34" charset="0"/>
              </a:rPr>
              <a:t>ohne</a:t>
            </a:r>
            <a:r>
              <a:rPr lang="en-GB" sz="1600" dirty="0">
                <a:latin typeface="Century Gothic" panose="020B0502020202020204" pitchFamily="34" charset="0"/>
              </a:rPr>
              <a:t> </a:t>
            </a:r>
            <a:r>
              <a:rPr lang="en-GB" sz="1600" b="1" dirty="0" err="1">
                <a:latin typeface="Century Gothic" panose="020B0502020202020204" pitchFamily="34" charset="0"/>
              </a:rPr>
              <a:t>ihr</a:t>
            </a:r>
            <a:r>
              <a:rPr lang="en-GB" sz="1600" dirty="0">
                <a:latin typeface="Century Gothic" panose="020B0502020202020204" pitchFamily="34" charset="0"/>
              </a:rPr>
              <a:t> Motto</a:t>
            </a:r>
          </a:p>
          <a:p>
            <a:pPr lvl="0">
              <a:defRPr/>
            </a:pPr>
            <a:r>
              <a:rPr lang="en-GB" sz="1600" i="1" dirty="0">
                <a:latin typeface="Century Gothic" panose="020B0502020202020204" pitchFamily="34" charset="0"/>
              </a:rPr>
              <a:t>without</a:t>
            </a:r>
            <a:r>
              <a:rPr lang="en-GB" sz="1600" b="1" i="1" dirty="0">
                <a:latin typeface="Century Gothic" panose="020B0502020202020204" pitchFamily="34" charset="0"/>
              </a:rPr>
              <a:t> their</a:t>
            </a:r>
            <a:r>
              <a:rPr lang="en-GB" sz="1600" i="1" dirty="0">
                <a:latin typeface="Century Gothic" panose="020B0502020202020204" pitchFamily="34" charset="0"/>
              </a:rPr>
              <a:t> motto</a:t>
            </a:r>
          </a:p>
        </p:txBody>
      </p:sp>
      <p:sp>
        <p:nvSpPr>
          <p:cNvPr id="82" name="Rectangle 81">
            <a:extLst>
              <a:ext uri="{FF2B5EF4-FFF2-40B4-BE49-F238E27FC236}">
                <a16:creationId xmlns:a16="http://schemas.microsoft.com/office/drawing/2014/main" id="{32673C3C-FF7A-4B95-9B56-7ABAED2C6FCB}"/>
              </a:ext>
            </a:extLst>
          </p:cNvPr>
          <p:cNvSpPr/>
          <p:nvPr/>
        </p:nvSpPr>
        <p:spPr>
          <a:xfrm>
            <a:off x="4540992" y="8425051"/>
            <a:ext cx="2448826" cy="584775"/>
          </a:xfrm>
          <a:prstGeom prst="rect">
            <a:avLst/>
          </a:prstGeom>
        </p:spPr>
        <p:txBody>
          <a:bodyPr wrap="square">
            <a:spAutoFit/>
          </a:bodyPr>
          <a:lstStyle/>
          <a:p>
            <a:pPr lvl="0">
              <a:defRPr/>
            </a:pPr>
            <a:r>
              <a:rPr lang="en-GB" sz="1600" dirty="0">
                <a:latin typeface="Century Gothic" panose="020B0502020202020204" pitchFamily="34" charset="0"/>
              </a:rPr>
              <a:t>R3: </a:t>
            </a:r>
            <a:r>
              <a:rPr lang="en-GB" sz="1600" dirty="0" err="1">
                <a:latin typeface="Century Gothic" panose="020B0502020202020204" pitchFamily="34" charset="0"/>
              </a:rPr>
              <a:t>mit</a:t>
            </a:r>
            <a:r>
              <a:rPr lang="en-GB" sz="1600" dirty="0">
                <a:latin typeface="Century Gothic" panose="020B0502020202020204" pitchFamily="34" charset="0"/>
              </a:rPr>
              <a:t> </a:t>
            </a:r>
            <a:r>
              <a:rPr lang="en-GB" sz="1600" b="1" dirty="0" err="1">
                <a:latin typeface="Century Gothic" panose="020B0502020202020204" pitchFamily="34" charset="0"/>
              </a:rPr>
              <a:t>ihrem</a:t>
            </a:r>
            <a:r>
              <a:rPr lang="en-GB" sz="1600" dirty="0">
                <a:latin typeface="Century Gothic" panose="020B0502020202020204" pitchFamily="34" charset="0"/>
              </a:rPr>
              <a:t> Motto</a:t>
            </a:r>
          </a:p>
          <a:p>
            <a:pPr lvl="0">
              <a:defRPr/>
            </a:pPr>
            <a:r>
              <a:rPr lang="en-GB" sz="1600" i="1" dirty="0">
                <a:latin typeface="Century Gothic" panose="020B0502020202020204" pitchFamily="34" charset="0"/>
              </a:rPr>
              <a:t>without</a:t>
            </a:r>
            <a:r>
              <a:rPr lang="en-GB" sz="1600" b="1" i="1" dirty="0">
                <a:latin typeface="Century Gothic" panose="020B0502020202020204" pitchFamily="34" charset="0"/>
              </a:rPr>
              <a:t> their</a:t>
            </a:r>
            <a:r>
              <a:rPr lang="en-GB" sz="1600" i="1" dirty="0">
                <a:latin typeface="Century Gothic" panose="020B0502020202020204" pitchFamily="34" charset="0"/>
              </a:rPr>
              <a:t> motto</a:t>
            </a:r>
          </a:p>
        </p:txBody>
      </p:sp>
      <p:sp>
        <p:nvSpPr>
          <p:cNvPr id="83" name="TextBox 82">
            <a:extLst>
              <a:ext uri="{FF2B5EF4-FFF2-40B4-BE49-F238E27FC236}">
                <a16:creationId xmlns:a16="http://schemas.microsoft.com/office/drawing/2014/main" id="{A6A6513B-6787-4804-A81C-B594548C7011}"/>
              </a:ext>
            </a:extLst>
          </p:cNvPr>
          <p:cNvSpPr txBox="1"/>
          <p:nvPr/>
        </p:nvSpPr>
        <p:spPr>
          <a:xfrm>
            <a:off x="298917" y="6881691"/>
            <a:ext cx="1475460"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Century Gothic" panose="020F0302020204030204"/>
                <a:ea typeface="+mn-ea"/>
                <a:cs typeface="+mn-cs"/>
              </a:rPr>
              <a:t>masculine</a:t>
            </a:r>
          </a:p>
        </p:txBody>
      </p:sp>
      <p:sp>
        <p:nvSpPr>
          <p:cNvPr id="84" name="TextBox 83">
            <a:extLst>
              <a:ext uri="{FF2B5EF4-FFF2-40B4-BE49-F238E27FC236}">
                <a16:creationId xmlns:a16="http://schemas.microsoft.com/office/drawing/2014/main" id="{7809104B-E1A0-4133-A22A-09019025B780}"/>
              </a:ext>
            </a:extLst>
          </p:cNvPr>
          <p:cNvSpPr txBox="1"/>
          <p:nvPr/>
        </p:nvSpPr>
        <p:spPr>
          <a:xfrm>
            <a:off x="2639668" y="6896859"/>
            <a:ext cx="1475460"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Century Gothic" panose="020F0302020204030204"/>
                <a:ea typeface="+mn-ea"/>
                <a:cs typeface="+mn-cs"/>
              </a:rPr>
              <a:t>feminine</a:t>
            </a:r>
          </a:p>
        </p:txBody>
      </p:sp>
      <p:sp>
        <p:nvSpPr>
          <p:cNvPr id="85" name="TextBox 84">
            <a:extLst>
              <a:ext uri="{FF2B5EF4-FFF2-40B4-BE49-F238E27FC236}">
                <a16:creationId xmlns:a16="http://schemas.microsoft.com/office/drawing/2014/main" id="{298971A9-FEB9-4B29-9194-20FD645C71B3}"/>
              </a:ext>
            </a:extLst>
          </p:cNvPr>
          <p:cNvSpPr txBox="1"/>
          <p:nvPr/>
        </p:nvSpPr>
        <p:spPr>
          <a:xfrm>
            <a:off x="4998221" y="6918520"/>
            <a:ext cx="1475460"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effectLst/>
                <a:uLnTx/>
                <a:uFillTx/>
                <a:latin typeface="Century Gothic" panose="020F0302020204030204"/>
                <a:ea typeface="+mn-ea"/>
                <a:cs typeface="+mn-cs"/>
              </a:rPr>
              <a:t>neuter</a:t>
            </a:r>
          </a:p>
        </p:txBody>
      </p:sp>
    </p:spTree>
    <p:extLst>
      <p:ext uri="{BB962C8B-B14F-4D97-AF65-F5344CB8AC3E}">
        <p14:creationId xmlns:p14="http://schemas.microsoft.com/office/powerpoint/2010/main" val="1714062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C59947A-B35B-4C5D-8518-A942C6ECF631}"/>
              </a:ext>
              <a:ext uri="{C183D7F6-B498-43B3-948B-1728B52AA6E4}">
                <adec:decorative xmlns:adec="http://schemas.microsoft.com/office/drawing/2017/decorative" val="1"/>
              </a:ext>
            </a:extLst>
          </p:cNvPr>
          <p:cNvSpPr/>
          <p:nvPr/>
        </p:nvSpPr>
        <p:spPr>
          <a:xfrm>
            <a:off x="104189" y="3329583"/>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D13300BB-6B8A-4348-841C-A74ACD3DD211}"/>
              </a:ext>
              <a:ext uri="{C183D7F6-B498-43B3-948B-1728B52AA6E4}">
                <adec:decorative xmlns:adec="http://schemas.microsoft.com/office/drawing/2017/decorative" val="1"/>
              </a:ext>
            </a:extLst>
          </p:cNvPr>
          <p:cNvSpPr/>
          <p:nvPr/>
        </p:nvSpPr>
        <p:spPr>
          <a:xfrm>
            <a:off x="110639" y="247923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46224" y="133974"/>
            <a:ext cx="478032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38372" y="134535"/>
            <a:ext cx="510476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Dative (R3) pronouns </a:t>
            </a:r>
            <a:r>
              <a:rPr lang="en-GB" sz="2000" b="1" i="1" kern="1200" dirty="0" err="1">
                <a:solidFill>
                  <a:srgbClr val="FFFFFF"/>
                </a:solidFill>
                <a:latin typeface="Century Gothic" panose="020B0502020202020204" pitchFamily="34" charset="0"/>
                <a:ea typeface="+mn-ea"/>
                <a:cs typeface="+mn-cs"/>
              </a:rPr>
              <a:t>uns</a:t>
            </a:r>
            <a:r>
              <a:rPr lang="en-GB" sz="2000" b="1" i="1" kern="1200" dirty="0">
                <a:solidFill>
                  <a:srgbClr val="FFFFFF"/>
                </a:solidFill>
                <a:latin typeface="Century Gothic" panose="020B0502020202020204" pitchFamily="34" charset="0"/>
                <a:ea typeface="+mn-ea"/>
                <a:cs typeface="+mn-cs"/>
              </a:rPr>
              <a:t> </a:t>
            </a:r>
            <a:r>
              <a:rPr lang="en-GB" sz="2000" b="1" kern="1200" dirty="0">
                <a:solidFill>
                  <a:srgbClr val="FFFFFF"/>
                </a:solidFill>
                <a:latin typeface="Century Gothic" panose="020B0502020202020204" pitchFamily="34" charset="0"/>
                <a:ea typeface="+mn-ea"/>
                <a:cs typeface="+mn-cs"/>
              </a:rPr>
              <a:t>and </a:t>
            </a:r>
            <a:r>
              <a:rPr lang="en-GB" sz="2000" b="1" i="1" kern="1200" dirty="0" err="1">
                <a:solidFill>
                  <a:srgbClr val="FFFFFF"/>
                </a:solidFill>
                <a:latin typeface="Century Gothic" panose="020B0502020202020204" pitchFamily="34" charset="0"/>
                <a:ea typeface="+mn-ea"/>
                <a:cs typeface="+mn-cs"/>
              </a:rPr>
              <a:t>ihnen</a:t>
            </a:r>
            <a:r>
              <a:rPr lang="en-GB" sz="2000" b="1" i="1" kern="1200" dirty="0">
                <a:solidFill>
                  <a:srgbClr val="FFFFFF"/>
                </a:solidFill>
                <a:latin typeface="Century Gothic" panose="020B0502020202020204" pitchFamily="34" charset="0"/>
                <a:ea typeface="+mn-ea"/>
                <a:cs typeface="+mn-cs"/>
              </a:rPr>
              <a:t> </a:t>
            </a:r>
            <a:r>
              <a:rPr lang="en-GB" sz="2000" b="1" kern="1200" dirty="0">
                <a:solidFill>
                  <a:srgbClr val="FFFFFF"/>
                </a:solidFill>
                <a:latin typeface="Century Gothic" panose="020B0502020202020204" pitchFamily="34" charset="0"/>
                <a:ea typeface="+mn-ea"/>
                <a:cs typeface="+mn-cs"/>
              </a:rPr>
              <a:t>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97292" y="17243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51114" y="844669"/>
            <a:ext cx="6992797"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After certain verbs, use indirect object (R3/dative) pronouns.</a:t>
            </a: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48</a:t>
            </a:r>
          </a:p>
        </p:txBody>
      </p:sp>
      <p:sp>
        <p:nvSpPr>
          <p:cNvPr id="46" name="Rectangle 45">
            <a:extLst>
              <a:ext uri="{FF2B5EF4-FFF2-40B4-BE49-F238E27FC236}">
                <a16:creationId xmlns:a16="http://schemas.microsoft.com/office/drawing/2014/main" id="{187D3DE4-1B8E-4EF9-A0F4-FAE19AE97A2E}"/>
              </a:ext>
            </a:extLst>
          </p:cNvPr>
          <p:cNvSpPr/>
          <p:nvPr/>
        </p:nvSpPr>
        <p:spPr>
          <a:xfrm>
            <a:off x="4977628" y="424404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62EBD834-1E2D-44FA-960B-D5E01CB2C65F}"/>
              </a:ext>
            </a:extLst>
          </p:cNvPr>
          <p:cNvSpPr/>
          <p:nvPr/>
        </p:nvSpPr>
        <p:spPr>
          <a:xfrm>
            <a:off x="58202" y="4176341"/>
            <a:ext cx="4228228" cy="50695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Comparing school experiences</a:t>
            </a:r>
          </a:p>
        </p:txBody>
      </p:sp>
      <p:sp>
        <p:nvSpPr>
          <p:cNvPr id="22" name="Rounded Rectangle 21"/>
          <p:cNvSpPr/>
          <p:nvPr/>
        </p:nvSpPr>
        <p:spPr>
          <a:xfrm>
            <a:off x="5467602" y="7597819"/>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8.2.2.1 &amp; 8.1.2.5.</a:t>
            </a: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2781677278"/>
              </p:ext>
            </p:extLst>
          </p:nvPr>
        </p:nvGraphicFramePr>
        <p:xfrm>
          <a:off x="1102914" y="4769296"/>
          <a:ext cx="3799704" cy="4294318"/>
        </p:xfrm>
        <a:graphic>
          <a:graphicData uri="http://schemas.openxmlformats.org/drawingml/2006/table">
            <a:tbl>
              <a:tblPr lastRow="1">
                <a:tableStyleId>{5940675A-B579-460E-94D1-54222C63F5DA}</a:tableStyleId>
              </a:tblPr>
              <a:tblGrid>
                <a:gridCol w="1615304">
                  <a:extLst>
                    <a:ext uri="{9D8B030D-6E8A-4147-A177-3AD203B41FA5}">
                      <a16:colId xmlns:a16="http://schemas.microsoft.com/office/drawing/2014/main" val="2576834893"/>
                    </a:ext>
                  </a:extLst>
                </a:gridCol>
                <a:gridCol w="2184400">
                  <a:extLst>
                    <a:ext uri="{9D8B030D-6E8A-4147-A177-3AD203B41FA5}">
                      <a16:colId xmlns:a16="http://schemas.microsoft.com/office/drawing/2014/main" val="3222018720"/>
                    </a:ext>
                  </a:extLst>
                </a:gridCol>
              </a:tblGrid>
              <a:tr h="324638">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erklären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to explain, explaining</a:t>
                      </a:r>
                    </a:p>
                  </a:txBody>
                  <a:tcPr marL="0" marR="0" marT="0" marB="0" anchor="b"/>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erlauben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to allow, allowing</a:t>
                      </a:r>
                    </a:p>
                  </a:txBody>
                  <a:tcPr marL="0" marR="0" marT="0" marB="0" anchor="b"/>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erzählen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to tell, telling</a:t>
                      </a:r>
                    </a:p>
                  </a:txBody>
                  <a:tcPr marL="0" marR="0" marT="0" marB="0" anchor="b"/>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gegeben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given</a:t>
                      </a:r>
                    </a:p>
                  </a:txBody>
                  <a:tcPr marL="0" marR="0" marT="0" marB="0" anchor="b"/>
                </a:tc>
                <a:extLst>
                  <a:ext uri="{0D108BD9-81ED-4DB2-BD59-A6C34878D82A}">
                    <a16:rowId xmlns:a16="http://schemas.microsoft.com/office/drawing/2014/main" val="2567389677"/>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geholfen</a:t>
                      </a:r>
                      <a:endParaRPr lang="en-GB" sz="1600" b="0" i="0" u="none" strike="noStrike" dirty="0">
                        <a:solidFill>
                          <a:srgbClr val="000000"/>
                        </a:solidFill>
                        <a:effectLst/>
                        <a:latin typeface="Century Gothic" panose="020B0502020202020204" pitchFamily="34" charset="0"/>
                      </a:endParaRPr>
                    </a:p>
                  </a:txBody>
                  <a:tcPr marL="0" marR="0" marT="0" marB="0" anchor="b"/>
                </a:tc>
                <a:tc>
                  <a:txBody>
                    <a:bodyPr/>
                    <a:lstStyle/>
                    <a:p>
                      <a:pPr algn="l" fontAlgn="b"/>
                      <a:r>
                        <a:rPr lang="en-GB" sz="1600" b="0" i="0" u="none" strike="noStrike" dirty="0">
                          <a:solidFill>
                            <a:srgbClr val="000000"/>
                          </a:solidFill>
                          <a:effectLst/>
                          <a:latin typeface="Century Gothic" panose="020B0502020202020204" pitchFamily="34" charset="0"/>
                        </a:rPr>
                        <a:t> helped</a:t>
                      </a:r>
                    </a:p>
                  </a:txBody>
                  <a:tcPr marL="0" marR="0" marT="0" marB="0" anchor="b"/>
                </a:tc>
                <a:extLst>
                  <a:ext uri="{0D108BD9-81ED-4DB2-BD59-A6C34878D82A}">
                    <a16:rowId xmlns:a16="http://schemas.microsoft.com/office/drawing/2014/main" val="92066761"/>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ihnen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them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uns</a:t>
                      </a:r>
                      <a:r>
                        <a:rPr lang="en-US" sz="1600" b="0" i="0" u="none" strike="noStrike" dirty="0">
                          <a:solidFill>
                            <a:srgbClr val="000000"/>
                          </a:solidFill>
                          <a:effectLst/>
                          <a:latin typeface="Century Gothic" panose="020B0502020202020204" pitchFamily="34" charset="0"/>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(to) us</a:t>
                      </a:r>
                      <a:endParaRPr lang="en-GB" sz="1600" b="0" i="0" u="none" strike="noStrike" dirty="0">
                        <a:solidFill>
                          <a:srgbClr val="000000"/>
                        </a:solidFill>
                        <a:effectLst/>
                        <a:latin typeface="Century Gothic" panose="020B0502020202020204" pitchFamily="34" charset="0"/>
                      </a:endParaRPr>
                    </a:p>
                  </a:txBody>
                  <a:tcPr marL="0" marR="0" marT="0" marB="0" anchor="b"/>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Wahrheit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truth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unser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our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ihr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her</a:t>
                      </a:r>
                      <a:r>
                        <a:rPr lang="en-US" sz="1600" b="0" i="0" u="none" strike="noStrike" baseline="0" dirty="0">
                          <a:solidFill>
                            <a:srgbClr val="000000"/>
                          </a:solidFill>
                          <a:effectLst/>
                          <a:latin typeface="Century Gothic" panose="020B0502020202020204" pitchFamily="34" charset="0"/>
                        </a:rPr>
                        <a:t>, (to) her, their</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allein</a:t>
                      </a:r>
                      <a:r>
                        <a:rPr lang="en-US" sz="1600" b="0" i="0" u="none" strike="noStrike" dirty="0">
                          <a:solidFill>
                            <a:srgbClr val="000000"/>
                          </a:solidFill>
                          <a:effectLst/>
                          <a:latin typeface="Century Gothic" panose="020B0502020202020204" pitchFamily="34" charset="0"/>
                        </a:rPr>
                        <a:t>, </a:t>
                      </a:r>
                      <a:r>
                        <a:rPr lang="en-US" sz="1600" b="0" i="0" u="none" strike="noStrike" dirty="0" err="1">
                          <a:solidFill>
                            <a:srgbClr val="000000"/>
                          </a:solidFill>
                          <a:effectLst/>
                          <a:latin typeface="Century Gothic" panose="020B0502020202020204" pitchFamily="34" charset="0"/>
                        </a:rPr>
                        <a:t>alleine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alone</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jedoch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however</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35829750"/>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ohne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without </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87796079"/>
                  </a:ext>
                </a:extLst>
              </a:tr>
            </a:tbl>
          </a:graphicData>
        </a:graphic>
      </p:graphicFrame>
      <p:sp>
        <p:nvSpPr>
          <p:cNvPr id="53" name="TextBox 52">
            <a:extLst>
              <a:ext uri="{FF2B5EF4-FFF2-40B4-BE49-F238E27FC236}">
                <a16:creationId xmlns:a16="http://schemas.microsoft.com/office/drawing/2014/main" id="{B8AB1562-03E2-4325-A201-6E4DE5E4245F}"/>
              </a:ext>
            </a:extLst>
          </p:cNvPr>
          <p:cNvSpPr txBox="1"/>
          <p:nvPr/>
        </p:nvSpPr>
        <p:spPr>
          <a:xfrm>
            <a:off x="386024" y="4774325"/>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8" name="TextBox 57">
            <a:extLst>
              <a:ext uri="{FF2B5EF4-FFF2-40B4-BE49-F238E27FC236}">
                <a16:creationId xmlns:a16="http://schemas.microsoft.com/office/drawing/2014/main" id="{6FCA0C9F-ADAE-42D9-BD49-BF798E77DF67}"/>
              </a:ext>
            </a:extLst>
          </p:cNvPr>
          <p:cNvSpPr txBox="1"/>
          <p:nvPr/>
        </p:nvSpPr>
        <p:spPr>
          <a:xfrm>
            <a:off x="277723" y="7387179"/>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59" name="TextBox 58">
            <a:extLst>
              <a:ext uri="{FF2B5EF4-FFF2-40B4-BE49-F238E27FC236}">
                <a16:creationId xmlns:a16="http://schemas.microsoft.com/office/drawing/2014/main" id="{FBDCA014-3E90-45E5-8EDF-B50A5364C042}"/>
              </a:ext>
            </a:extLst>
          </p:cNvPr>
          <p:cNvSpPr txBox="1"/>
          <p:nvPr/>
        </p:nvSpPr>
        <p:spPr>
          <a:xfrm>
            <a:off x="95493" y="7696246"/>
            <a:ext cx="1145461" cy="338554"/>
          </a:xfrm>
          <a:prstGeom prst="rect">
            <a:avLst/>
          </a:prstGeom>
          <a:noFill/>
        </p:spPr>
        <p:txBody>
          <a:bodyPr wrap="square" rtlCol="0">
            <a:spAutoFit/>
          </a:bodyPr>
          <a:lstStyle/>
          <a:p>
            <a:r>
              <a:rPr lang="en-US" sz="1600" i="1" dirty="0" err="1">
                <a:latin typeface="Century Gothic" panose="020B0502020202020204" pitchFamily="34" charset="0"/>
              </a:rPr>
              <a:t>pron</a:t>
            </a:r>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60" name="TextBox 59">
            <a:extLst>
              <a:ext uri="{FF2B5EF4-FFF2-40B4-BE49-F238E27FC236}">
                <a16:creationId xmlns:a16="http://schemas.microsoft.com/office/drawing/2014/main" id="{74F873FC-9A2D-4014-A614-3E18B3D39014}"/>
              </a:ext>
            </a:extLst>
          </p:cNvPr>
          <p:cNvSpPr txBox="1"/>
          <p:nvPr/>
        </p:nvSpPr>
        <p:spPr>
          <a:xfrm>
            <a:off x="209566" y="8049013"/>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45" name="TextBox 44">
            <a:extLst>
              <a:ext uri="{FF2B5EF4-FFF2-40B4-BE49-F238E27FC236}">
                <a16:creationId xmlns:a16="http://schemas.microsoft.com/office/drawing/2014/main" id="{9BFAD232-0A3A-4047-9E1E-FFC8CAAD1239}"/>
              </a:ext>
            </a:extLst>
          </p:cNvPr>
          <p:cNvSpPr txBox="1"/>
          <p:nvPr/>
        </p:nvSpPr>
        <p:spPr>
          <a:xfrm>
            <a:off x="110639" y="1808598"/>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7" name="TextBox 46">
            <a:extLst>
              <a:ext uri="{FF2B5EF4-FFF2-40B4-BE49-F238E27FC236}">
                <a16:creationId xmlns:a16="http://schemas.microsoft.com/office/drawing/2014/main" id="{9E1447AC-0258-40C2-9794-B012D375E3D5}"/>
              </a:ext>
            </a:extLst>
          </p:cNvPr>
          <p:cNvSpPr txBox="1"/>
          <p:nvPr/>
        </p:nvSpPr>
        <p:spPr>
          <a:xfrm>
            <a:off x="2160823" y="1813808"/>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8" name="TextBox 47">
            <a:extLst>
              <a:ext uri="{FF2B5EF4-FFF2-40B4-BE49-F238E27FC236}">
                <a16:creationId xmlns:a16="http://schemas.microsoft.com/office/drawing/2014/main" id="{56D9F820-744E-467D-9589-2CBC44B71BDF}"/>
              </a:ext>
            </a:extLst>
          </p:cNvPr>
          <p:cNvSpPr txBox="1"/>
          <p:nvPr/>
        </p:nvSpPr>
        <p:spPr>
          <a:xfrm>
            <a:off x="4171332" y="1817758"/>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50" name="TextBox 49">
            <a:extLst>
              <a:ext uri="{FF2B5EF4-FFF2-40B4-BE49-F238E27FC236}">
                <a16:creationId xmlns:a16="http://schemas.microsoft.com/office/drawing/2014/main" id="{A7E8A0C2-9323-4480-8273-A53559D1AEDE}"/>
              </a:ext>
            </a:extLst>
          </p:cNvPr>
          <p:cNvSpPr txBox="1"/>
          <p:nvPr/>
        </p:nvSpPr>
        <p:spPr>
          <a:xfrm>
            <a:off x="84066" y="1179555"/>
            <a:ext cx="57781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entury Gothic" panose="020F0302020204030204"/>
                <a:ea typeface="+mn-ea"/>
                <a:cs typeface="+mn-cs"/>
              </a:rPr>
              <a:t>For </a:t>
            </a:r>
            <a:r>
              <a:rPr kumimoji="0" lang="en-US" b="1" i="1" u="none" strike="noStrike" kern="1200" cap="none" spc="0" normalizeH="0" baseline="0" noProof="0" dirty="0">
                <a:ln>
                  <a:noFill/>
                </a:ln>
                <a:effectLst/>
                <a:uLnTx/>
                <a:uFillTx/>
                <a:latin typeface="Century Gothic" panose="020F0302020204030204"/>
                <a:ea typeface="+mn-ea"/>
                <a:cs typeface="+mn-cs"/>
              </a:rPr>
              <a:t>(to)</a:t>
            </a:r>
            <a:r>
              <a:rPr kumimoji="0" lang="en-US" b="1" i="1" u="none" strike="noStrike" kern="1200" cap="none" spc="0" normalizeH="0" noProof="0" dirty="0">
                <a:ln>
                  <a:noFill/>
                </a:ln>
                <a:effectLst/>
                <a:uLnTx/>
                <a:uFillTx/>
                <a:latin typeface="Century Gothic" panose="020F0302020204030204"/>
                <a:ea typeface="+mn-ea"/>
                <a:cs typeface="+mn-cs"/>
              </a:rPr>
              <a:t>us use </a:t>
            </a:r>
            <a:r>
              <a:rPr kumimoji="0" lang="en-US" b="1" u="none" strike="noStrike" kern="1200" cap="none" spc="0" normalizeH="0" noProof="0" dirty="0" err="1">
                <a:ln>
                  <a:noFill/>
                </a:ln>
                <a:effectLst/>
                <a:uLnTx/>
                <a:uFillTx/>
                <a:latin typeface="Century Gothic" panose="020F0302020204030204"/>
                <a:ea typeface="+mn-ea"/>
                <a:cs typeface="+mn-cs"/>
              </a:rPr>
              <a:t>uns</a:t>
            </a:r>
            <a:r>
              <a:rPr kumimoji="0" lang="en-US" b="1" i="1" u="none" strike="noStrike" kern="1200" cap="none" spc="0" normalizeH="0" noProof="0" dirty="0">
                <a:ln>
                  <a:noFill/>
                </a:ln>
                <a:effectLst/>
                <a:uLnTx/>
                <a:uFillTx/>
                <a:latin typeface="Century Gothic" panose="020F0302020204030204"/>
                <a:ea typeface="+mn-ea"/>
                <a:cs typeface="+mn-cs"/>
              </a:rPr>
              <a:t>, </a:t>
            </a:r>
            <a:r>
              <a:rPr kumimoji="0" lang="en-US" b="1" i="0" u="none" strike="noStrike" kern="1200" cap="none" spc="0" normalizeH="0" noProof="0" dirty="0">
                <a:ln>
                  <a:noFill/>
                </a:ln>
                <a:effectLst/>
                <a:uLnTx/>
                <a:uFillTx/>
                <a:latin typeface="Century Gothic" panose="020F0302020204030204"/>
                <a:ea typeface="+mn-ea"/>
                <a:cs typeface="+mn-cs"/>
              </a:rPr>
              <a:t>and </a:t>
            </a:r>
            <a:r>
              <a:rPr kumimoji="0" lang="en-US" b="1" i="1" u="none" strike="noStrike" kern="1200" cap="none" spc="0" normalizeH="0" noProof="0" dirty="0">
                <a:ln>
                  <a:noFill/>
                </a:ln>
                <a:effectLst/>
                <a:uLnTx/>
                <a:uFillTx/>
                <a:latin typeface="Century Gothic" panose="020F0302020204030204"/>
                <a:ea typeface="+mn-ea"/>
                <a:cs typeface="+mn-cs"/>
              </a:rPr>
              <a:t>(to)them</a:t>
            </a:r>
            <a:r>
              <a:rPr kumimoji="0" lang="en-US" b="1" i="0" u="none" strike="noStrike" kern="1200" cap="none" spc="0" normalizeH="0" noProof="0" dirty="0">
                <a:ln>
                  <a:noFill/>
                </a:ln>
                <a:effectLst/>
                <a:uLnTx/>
                <a:uFillTx/>
                <a:latin typeface="Century Gothic" panose="020F0302020204030204"/>
                <a:ea typeface="+mn-ea"/>
                <a:cs typeface="+mn-cs"/>
              </a:rPr>
              <a:t>, use </a:t>
            </a:r>
            <a:r>
              <a:rPr kumimoji="0" lang="en-US" b="1" i="1" u="none" strike="noStrike" kern="1200" cap="none" spc="0" normalizeH="0" noProof="0" dirty="0" err="1">
                <a:ln>
                  <a:noFill/>
                </a:ln>
                <a:effectLst/>
                <a:uLnTx/>
                <a:uFillTx/>
                <a:latin typeface="Century Gothic" panose="020F0302020204030204"/>
                <a:ea typeface="+mn-ea"/>
                <a:cs typeface="+mn-cs"/>
              </a:rPr>
              <a:t>ihnen</a:t>
            </a:r>
            <a:r>
              <a:rPr lang="en-US" b="1" dirty="0">
                <a:latin typeface="Century Gothic" panose="020F0302020204030204"/>
              </a:rPr>
              <a:t>:</a:t>
            </a:r>
            <a:endParaRPr kumimoji="0" lang="en-US" b="1" i="0" u="none" strike="noStrike" kern="1200" cap="none" spc="0" normalizeH="0" baseline="0" noProof="0" dirty="0">
              <a:ln>
                <a:noFill/>
              </a:ln>
              <a:effectLst/>
              <a:uLnTx/>
              <a:uFillTx/>
              <a:latin typeface="Century Gothic" panose="020F0302020204030204"/>
            </a:endParaRPr>
          </a:p>
        </p:txBody>
      </p:sp>
      <p:sp>
        <p:nvSpPr>
          <p:cNvPr id="52" name="TextBox 51">
            <a:extLst>
              <a:ext uri="{FF2B5EF4-FFF2-40B4-BE49-F238E27FC236}">
                <a16:creationId xmlns:a16="http://schemas.microsoft.com/office/drawing/2014/main" id="{A484515E-F33C-4DE4-B60D-923A2CA7E45C}"/>
              </a:ext>
            </a:extLst>
          </p:cNvPr>
          <p:cNvSpPr txBox="1"/>
          <p:nvPr/>
        </p:nvSpPr>
        <p:spPr>
          <a:xfrm>
            <a:off x="32510" y="247124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F0302020204030204"/>
              </a:rPr>
              <a:t>Sie</a:t>
            </a:r>
            <a:endParaRPr kumimoji="0" lang="en-GB" sz="2000" b="1" i="0" u="none" strike="noStrike" kern="1200" cap="none" spc="0" normalizeH="0" baseline="0" noProof="0" dirty="0">
              <a:ln>
                <a:noFill/>
              </a:ln>
              <a:effectLst/>
              <a:uLnTx/>
              <a:uFillTx/>
              <a:latin typeface="Century Gothic" panose="020F0302020204030204"/>
            </a:endParaRPr>
          </a:p>
        </p:txBody>
      </p:sp>
      <p:sp>
        <p:nvSpPr>
          <p:cNvPr id="61" name="TextBox 60">
            <a:extLst>
              <a:ext uri="{FF2B5EF4-FFF2-40B4-BE49-F238E27FC236}">
                <a16:creationId xmlns:a16="http://schemas.microsoft.com/office/drawing/2014/main" id="{0CD9F09B-CBEB-4DD5-B3FB-9B8CB72C01B4}"/>
              </a:ext>
            </a:extLst>
          </p:cNvPr>
          <p:cNvSpPr txBox="1"/>
          <p:nvPr/>
        </p:nvSpPr>
        <p:spPr>
          <a:xfrm>
            <a:off x="2146379" y="247124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4ACA6E8-73FE-4115-AD74-2920A5BDCFD6}"/>
              </a:ext>
            </a:extLst>
          </p:cNvPr>
          <p:cNvSpPr txBox="1"/>
          <p:nvPr/>
        </p:nvSpPr>
        <p:spPr>
          <a:xfrm>
            <a:off x="3780611" y="245867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uns.</a:t>
            </a:r>
          </a:p>
        </p:txBody>
      </p:sp>
      <p:sp>
        <p:nvSpPr>
          <p:cNvPr id="63" name="TextBox 62">
            <a:extLst>
              <a:ext uri="{FF2B5EF4-FFF2-40B4-BE49-F238E27FC236}">
                <a16:creationId xmlns:a16="http://schemas.microsoft.com/office/drawing/2014/main" id="{22122284-EB48-4C7B-BD0B-4668518088B4}"/>
              </a:ext>
            </a:extLst>
          </p:cNvPr>
          <p:cNvSpPr txBox="1"/>
          <p:nvPr/>
        </p:nvSpPr>
        <p:spPr>
          <a:xfrm>
            <a:off x="-5590" y="329057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Wir</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35A9D0D0-B10E-4FD7-9D76-D814C4968238}"/>
              </a:ext>
            </a:extLst>
          </p:cNvPr>
          <p:cNvSpPr txBox="1"/>
          <p:nvPr/>
        </p:nvSpPr>
        <p:spPr>
          <a:xfrm>
            <a:off x="38139" y="2899787"/>
            <a:ext cx="18663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latin typeface="Century Gothic" panose="020F0302020204030204"/>
              </a:rPr>
              <a:t>They</a:t>
            </a:r>
            <a:endParaRPr kumimoji="0" lang="en-GB" b="1" i="1" u="none" strike="noStrike" kern="1200" cap="none" spc="0" normalizeH="0" baseline="0" noProof="0" dirty="0">
              <a:ln>
                <a:noFill/>
              </a:ln>
              <a:effectLst/>
              <a:uLnTx/>
              <a:uFillTx/>
              <a:latin typeface="Century Gothic" panose="020F0302020204030204"/>
            </a:endParaRPr>
          </a:p>
        </p:txBody>
      </p:sp>
      <p:sp>
        <p:nvSpPr>
          <p:cNvPr id="66" name="TextBox 65">
            <a:extLst>
              <a:ext uri="{FF2B5EF4-FFF2-40B4-BE49-F238E27FC236}">
                <a16:creationId xmlns:a16="http://schemas.microsoft.com/office/drawing/2014/main" id="{93E19360-E6CF-4A03-8964-9603CAE47815}"/>
              </a:ext>
            </a:extLst>
          </p:cNvPr>
          <p:cNvSpPr txBox="1"/>
          <p:nvPr/>
        </p:nvSpPr>
        <p:spPr>
          <a:xfrm>
            <a:off x="1561485" y="2887280"/>
            <a:ext cx="3098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effectLst/>
                <a:uLnTx/>
                <a:uFillTx/>
                <a:latin typeface="Century Gothic" panose="020F0302020204030204"/>
                <a:ea typeface="+mn-ea"/>
                <a:cs typeface="+mn-cs"/>
              </a:rPr>
              <a:t>answer/are answering</a:t>
            </a:r>
          </a:p>
        </p:txBody>
      </p:sp>
      <p:sp>
        <p:nvSpPr>
          <p:cNvPr id="67" name="TextBox 66">
            <a:extLst>
              <a:ext uri="{FF2B5EF4-FFF2-40B4-BE49-F238E27FC236}">
                <a16:creationId xmlns:a16="http://schemas.microsoft.com/office/drawing/2014/main" id="{64130E4B-2046-4086-B1BA-5ABEA87A90EF}"/>
              </a:ext>
            </a:extLst>
          </p:cNvPr>
          <p:cNvSpPr txBox="1"/>
          <p:nvPr/>
        </p:nvSpPr>
        <p:spPr>
          <a:xfrm>
            <a:off x="3828479" y="2905568"/>
            <a:ext cx="2275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1" u="none" strike="noStrike" kern="1200" cap="none" spc="0" normalizeH="0" baseline="0" noProof="0" dirty="0">
                <a:ln>
                  <a:noFill/>
                </a:ln>
                <a:effectLst/>
                <a:uLnTx/>
                <a:uFillTx/>
                <a:latin typeface="Century Gothic" panose="020F0302020204030204"/>
                <a:ea typeface="+mn-ea"/>
                <a:cs typeface="+mn-cs"/>
              </a:rPr>
              <a:t>us.</a:t>
            </a:r>
          </a:p>
        </p:txBody>
      </p:sp>
      <p:sp>
        <p:nvSpPr>
          <p:cNvPr id="68" name="TextBox 67">
            <a:extLst>
              <a:ext uri="{FF2B5EF4-FFF2-40B4-BE49-F238E27FC236}">
                <a16:creationId xmlns:a16="http://schemas.microsoft.com/office/drawing/2014/main" id="{D2598903-2F40-49E7-A568-DBE513C06641}"/>
              </a:ext>
            </a:extLst>
          </p:cNvPr>
          <p:cNvSpPr txBox="1"/>
          <p:nvPr/>
        </p:nvSpPr>
        <p:spPr>
          <a:xfrm>
            <a:off x="2160823" y="33120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69B3B7D4-6463-40C3-93EC-910700B40D12}"/>
              </a:ext>
            </a:extLst>
          </p:cNvPr>
          <p:cNvSpPr txBox="1"/>
          <p:nvPr/>
        </p:nvSpPr>
        <p:spPr>
          <a:xfrm>
            <a:off x="3959379" y="3333685"/>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latin typeface="Century Gothic" panose="020F0302020204030204"/>
              </a:rPr>
              <a:t>ihnen</a:t>
            </a:r>
            <a:r>
              <a:rPr kumimoji="0" lang="en-GB" sz="2000" b="1" i="0" u="none" strike="noStrike" kern="1200" cap="none" spc="0" normalizeH="0" baseline="0" noProof="0" dirty="0">
                <a:ln>
                  <a:noFill/>
                </a:ln>
                <a:effectLst/>
                <a:uLnTx/>
                <a:uFillTx/>
                <a:latin typeface="Century Gothic" panose="020F0302020204030204"/>
                <a:ea typeface="+mn-ea"/>
                <a:cs typeface="+mn-cs"/>
              </a:rPr>
              <a:t>.</a:t>
            </a:r>
          </a:p>
        </p:txBody>
      </p:sp>
      <p:sp>
        <p:nvSpPr>
          <p:cNvPr id="70" name="TextBox 69">
            <a:extLst>
              <a:ext uri="{FF2B5EF4-FFF2-40B4-BE49-F238E27FC236}">
                <a16:creationId xmlns:a16="http://schemas.microsoft.com/office/drawing/2014/main" id="{164DD0E5-CB68-4C49-9A45-025D716BAEC8}"/>
              </a:ext>
            </a:extLst>
          </p:cNvPr>
          <p:cNvSpPr txBox="1"/>
          <p:nvPr/>
        </p:nvSpPr>
        <p:spPr>
          <a:xfrm>
            <a:off x="-5590" y="3725503"/>
            <a:ext cx="18663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latin typeface="Century Gothic" panose="020F0302020204030204"/>
              </a:rPr>
              <a:t>We</a:t>
            </a:r>
            <a:endParaRPr kumimoji="0" lang="en-GB" b="1" i="1" u="none" strike="noStrike" kern="1200" cap="none" spc="0" normalizeH="0" baseline="0" noProof="0" dirty="0">
              <a:ln>
                <a:noFill/>
              </a:ln>
              <a:effectLst/>
              <a:uLnTx/>
              <a:uFillTx/>
              <a:latin typeface="Century Gothic" panose="020F0302020204030204"/>
            </a:endParaRPr>
          </a:p>
        </p:txBody>
      </p:sp>
      <p:sp>
        <p:nvSpPr>
          <p:cNvPr id="72" name="TextBox 71">
            <a:extLst>
              <a:ext uri="{FF2B5EF4-FFF2-40B4-BE49-F238E27FC236}">
                <a16:creationId xmlns:a16="http://schemas.microsoft.com/office/drawing/2014/main" id="{A207E290-E66D-459A-A74E-B0BBE2413487}"/>
              </a:ext>
            </a:extLst>
          </p:cNvPr>
          <p:cNvSpPr txBox="1"/>
          <p:nvPr/>
        </p:nvSpPr>
        <p:spPr>
          <a:xfrm>
            <a:off x="3900471" y="3779745"/>
            <a:ext cx="2275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latin typeface="Century Gothic" panose="020F0302020204030204"/>
              </a:rPr>
              <a:t>them</a:t>
            </a:r>
            <a:r>
              <a:rPr kumimoji="0" lang="en-GB" b="1" i="1" u="none" strike="noStrike" kern="1200" cap="none" spc="0" normalizeH="0" baseline="0" noProof="0" dirty="0">
                <a:ln>
                  <a:noFill/>
                </a:ln>
                <a:effectLst/>
                <a:uLnTx/>
                <a:uFillTx/>
                <a:latin typeface="Century Gothic" panose="020F0302020204030204"/>
              </a:rPr>
              <a:t>.</a:t>
            </a:r>
          </a:p>
        </p:txBody>
      </p:sp>
      <p:sp>
        <p:nvSpPr>
          <p:cNvPr id="73" name="TextBox 72">
            <a:extLst>
              <a:ext uri="{FF2B5EF4-FFF2-40B4-BE49-F238E27FC236}">
                <a16:creationId xmlns:a16="http://schemas.microsoft.com/office/drawing/2014/main" id="{B4BA80A4-8A34-444B-90A9-F302AF6C5F89}"/>
              </a:ext>
            </a:extLst>
          </p:cNvPr>
          <p:cNvSpPr txBox="1"/>
          <p:nvPr/>
        </p:nvSpPr>
        <p:spPr>
          <a:xfrm>
            <a:off x="1544605" y="3740532"/>
            <a:ext cx="3098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effectLst/>
                <a:uLnTx/>
                <a:uFillTx/>
                <a:latin typeface="Century Gothic" panose="020F0302020204030204"/>
                <a:ea typeface="+mn-ea"/>
                <a:cs typeface="+mn-cs"/>
              </a:rPr>
              <a:t>answer/are answering</a:t>
            </a:r>
          </a:p>
        </p:txBody>
      </p:sp>
      <p:pic>
        <p:nvPicPr>
          <p:cNvPr id="78" name="Picture 2" descr="School, Building, Education, Property, Learning">
            <a:extLst>
              <a:ext uri="{FF2B5EF4-FFF2-40B4-BE49-F238E27FC236}">
                <a16:creationId xmlns:a16="http://schemas.microsoft.com/office/drawing/2014/main" id="{A3C4F34E-34A8-4628-9513-A5CA5DB50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8057" y="5131646"/>
            <a:ext cx="1336759" cy="685089"/>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79C0C4A1-D89D-4662-ADC9-27129C2CB198}"/>
              </a:ext>
            </a:extLst>
          </p:cNvPr>
          <p:cNvSpPr txBox="1"/>
          <p:nvPr/>
        </p:nvSpPr>
        <p:spPr>
          <a:xfrm>
            <a:off x="386024" y="5083787"/>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9527AAE9-9083-4CBB-9CC8-1408BEEEBB04}"/>
              </a:ext>
            </a:extLst>
          </p:cNvPr>
          <p:cNvSpPr txBox="1"/>
          <p:nvPr/>
        </p:nvSpPr>
        <p:spPr>
          <a:xfrm>
            <a:off x="366638" y="5401190"/>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81" name="TextBox 80">
            <a:extLst>
              <a:ext uri="{FF2B5EF4-FFF2-40B4-BE49-F238E27FC236}">
                <a16:creationId xmlns:a16="http://schemas.microsoft.com/office/drawing/2014/main" id="{4A627229-8367-4C72-BC8E-F1F868F2F956}"/>
              </a:ext>
            </a:extLst>
          </p:cNvPr>
          <p:cNvSpPr txBox="1"/>
          <p:nvPr/>
        </p:nvSpPr>
        <p:spPr>
          <a:xfrm>
            <a:off x="95354" y="5729169"/>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(pp)</a:t>
            </a:r>
            <a:endParaRPr lang="en-GB" sz="1600" i="1" dirty="0">
              <a:latin typeface="Century Gothic" panose="020B0502020202020204" pitchFamily="34" charset="0"/>
            </a:endParaRPr>
          </a:p>
        </p:txBody>
      </p:sp>
      <p:sp>
        <p:nvSpPr>
          <p:cNvPr id="82" name="TextBox 81">
            <a:extLst>
              <a:ext uri="{FF2B5EF4-FFF2-40B4-BE49-F238E27FC236}">
                <a16:creationId xmlns:a16="http://schemas.microsoft.com/office/drawing/2014/main" id="{8ED498CD-4869-40FD-9001-9AD293F4D585}"/>
              </a:ext>
            </a:extLst>
          </p:cNvPr>
          <p:cNvSpPr txBox="1"/>
          <p:nvPr/>
        </p:nvSpPr>
        <p:spPr>
          <a:xfrm>
            <a:off x="95494" y="604759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r>
              <a:rPr lang="en-US" sz="1600" i="1" dirty="0">
                <a:latin typeface="Century Gothic" panose="020B0502020202020204" pitchFamily="34" charset="0"/>
              </a:rPr>
              <a:t>(pp)</a:t>
            </a:r>
            <a:endParaRPr lang="en-GB" sz="1600" i="1" dirty="0">
              <a:latin typeface="Century Gothic" panose="020B0502020202020204" pitchFamily="34" charset="0"/>
            </a:endParaRPr>
          </a:p>
        </p:txBody>
      </p:sp>
      <p:sp>
        <p:nvSpPr>
          <p:cNvPr id="83" name="TextBox 82">
            <a:extLst>
              <a:ext uri="{FF2B5EF4-FFF2-40B4-BE49-F238E27FC236}">
                <a16:creationId xmlns:a16="http://schemas.microsoft.com/office/drawing/2014/main" id="{39974F80-51D3-4A0C-AF30-AA87EA8E10E2}"/>
              </a:ext>
            </a:extLst>
          </p:cNvPr>
          <p:cNvSpPr txBox="1"/>
          <p:nvPr/>
        </p:nvSpPr>
        <p:spPr>
          <a:xfrm>
            <a:off x="338218" y="6353433"/>
            <a:ext cx="877192" cy="338554"/>
          </a:xfrm>
          <a:prstGeom prst="rect">
            <a:avLst/>
          </a:prstGeom>
          <a:noFill/>
        </p:spPr>
        <p:txBody>
          <a:bodyPr wrap="square" rtlCol="0">
            <a:spAutoFit/>
          </a:bodyPr>
          <a:lstStyle/>
          <a:p>
            <a:r>
              <a:rPr lang="en-US" sz="1600" i="1" dirty="0" err="1">
                <a:latin typeface="Century Gothic" panose="020B0502020202020204" pitchFamily="34" charset="0"/>
              </a:rPr>
              <a:t>pn</a:t>
            </a:r>
            <a:endParaRPr lang="en-GB" sz="1600" i="1" dirty="0">
              <a:latin typeface="Century Gothic" panose="020B0502020202020204" pitchFamily="34" charset="0"/>
            </a:endParaRPr>
          </a:p>
        </p:txBody>
      </p:sp>
      <p:sp>
        <p:nvSpPr>
          <p:cNvPr id="84" name="TextBox 83">
            <a:extLst>
              <a:ext uri="{FF2B5EF4-FFF2-40B4-BE49-F238E27FC236}">
                <a16:creationId xmlns:a16="http://schemas.microsoft.com/office/drawing/2014/main" id="{C30168D7-5F09-457D-A13B-9A89804118EB}"/>
              </a:ext>
            </a:extLst>
          </p:cNvPr>
          <p:cNvSpPr txBox="1"/>
          <p:nvPr/>
        </p:nvSpPr>
        <p:spPr>
          <a:xfrm>
            <a:off x="324895" y="6697830"/>
            <a:ext cx="877192" cy="338554"/>
          </a:xfrm>
          <a:prstGeom prst="rect">
            <a:avLst/>
          </a:prstGeom>
          <a:noFill/>
        </p:spPr>
        <p:txBody>
          <a:bodyPr wrap="square" rtlCol="0">
            <a:spAutoFit/>
          </a:bodyPr>
          <a:lstStyle/>
          <a:p>
            <a:r>
              <a:rPr lang="en-US" sz="1600" i="1" dirty="0" err="1">
                <a:latin typeface="Century Gothic" panose="020B0502020202020204" pitchFamily="34" charset="0"/>
              </a:rPr>
              <a:t>pn</a:t>
            </a:r>
            <a:endParaRPr lang="en-GB" sz="1600" i="1" dirty="0">
              <a:latin typeface="Century Gothic" panose="020B0502020202020204" pitchFamily="34" charset="0"/>
            </a:endParaRPr>
          </a:p>
        </p:txBody>
      </p:sp>
      <p:sp>
        <p:nvSpPr>
          <p:cNvPr id="85" name="TextBox 84">
            <a:extLst>
              <a:ext uri="{FF2B5EF4-FFF2-40B4-BE49-F238E27FC236}">
                <a16:creationId xmlns:a16="http://schemas.microsoft.com/office/drawing/2014/main" id="{9D01BF1E-BADA-4DDB-809E-0D271B6BD78B}"/>
              </a:ext>
            </a:extLst>
          </p:cNvPr>
          <p:cNvSpPr txBox="1"/>
          <p:nvPr/>
        </p:nvSpPr>
        <p:spPr>
          <a:xfrm>
            <a:off x="363763" y="7031437"/>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6" name="TextBox 85">
            <a:extLst>
              <a:ext uri="{FF2B5EF4-FFF2-40B4-BE49-F238E27FC236}">
                <a16:creationId xmlns:a16="http://schemas.microsoft.com/office/drawing/2014/main" id="{3E1C1AA5-CDBE-4030-B0FC-3C2EE0C57AE5}"/>
              </a:ext>
            </a:extLst>
          </p:cNvPr>
          <p:cNvSpPr txBox="1"/>
          <p:nvPr/>
        </p:nvSpPr>
        <p:spPr>
          <a:xfrm>
            <a:off x="212916" y="8382515"/>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87" name="TextBox 86">
            <a:extLst>
              <a:ext uri="{FF2B5EF4-FFF2-40B4-BE49-F238E27FC236}">
                <a16:creationId xmlns:a16="http://schemas.microsoft.com/office/drawing/2014/main" id="{3EE0073E-2908-4B7A-A34E-709C17B499B8}"/>
              </a:ext>
            </a:extLst>
          </p:cNvPr>
          <p:cNvSpPr txBox="1"/>
          <p:nvPr/>
        </p:nvSpPr>
        <p:spPr>
          <a:xfrm>
            <a:off x="262003" y="8725060"/>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pic>
        <p:nvPicPr>
          <p:cNvPr id="6" name="Picture 5" descr="Qr code&#10;&#10;Description automatically generated">
            <a:extLst>
              <a:ext uri="{FF2B5EF4-FFF2-40B4-BE49-F238E27FC236}">
                <a16:creationId xmlns:a16="http://schemas.microsoft.com/office/drawing/2014/main" id="{C951CF5F-BFC2-43BE-85E4-3B596D3A0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766" y="6082798"/>
            <a:ext cx="1289050" cy="1289050"/>
          </a:xfrm>
          <a:prstGeom prst="rect">
            <a:avLst/>
          </a:prstGeom>
        </p:spPr>
      </p:pic>
    </p:spTree>
    <p:extLst>
      <p:ext uri="{BB962C8B-B14F-4D97-AF65-F5344CB8AC3E}">
        <p14:creationId xmlns:p14="http://schemas.microsoft.com/office/powerpoint/2010/main" val="3758127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20438" y="695240"/>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Using the preposition </a:t>
            </a:r>
            <a:r>
              <a:rPr lang="en-GB" b="1" dirty="0" err="1">
                <a:solidFill>
                  <a:srgbClr val="000000"/>
                </a:solidFill>
                <a:latin typeface="Century Gothic" panose="020B0502020202020204" pitchFamily="34" charset="0"/>
              </a:rPr>
              <a:t>seit</a:t>
            </a:r>
            <a:r>
              <a:rPr lang="en-GB" b="1" dirty="0">
                <a:solidFill>
                  <a:srgbClr val="000000"/>
                </a:solidFill>
                <a:latin typeface="Century Gothic" panose="020B0502020202020204" pitchFamily="34" charset="0"/>
              </a:rPr>
              <a:t> (</a:t>
            </a:r>
            <a:r>
              <a:rPr lang="en-GB" b="1" i="1" dirty="0">
                <a:solidFill>
                  <a:srgbClr val="000000"/>
                </a:solidFill>
                <a:latin typeface="Century Gothic" panose="020B0502020202020204" pitchFamily="34" charset="0"/>
              </a:rPr>
              <a:t>since/for</a:t>
            </a:r>
            <a:r>
              <a:rPr lang="en-GB" b="1" dirty="0">
                <a:solidFill>
                  <a:srgbClr val="000000"/>
                </a:solidFill>
                <a:latin typeface="Century Gothic" panose="020B0502020202020204" pitchFamily="34" charset="0"/>
              </a:rPr>
              <a:t>)</a:t>
            </a: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49</a:t>
            </a:r>
          </a:p>
        </p:txBody>
      </p:sp>
      <p:sp>
        <p:nvSpPr>
          <p:cNvPr id="57" name="TextBox 56">
            <a:extLst>
              <a:ext uri="{FF2B5EF4-FFF2-40B4-BE49-F238E27FC236}">
                <a16:creationId xmlns:a16="http://schemas.microsoft.com/office/drawing/2014/main" id="{452F1EF5-19B6-41A3-92FE-EED03D9AF749}"/>
              </a:ext>
            </a:extLst>
          </p:cNvPr>
          <p:cNvSpPr txBox="1"/>
          <p:nvPr/>
        </p:nvSpPr>
        <p:spPr>
          <a:xfrm>
            <a:off x="156974" y="1023055"/>
            <a:ext cx="6496979" cy="3385542"/>
          </a:xfrm>
          <a:prstGeom prst="rect">
            <a:avLst/>
          </a:prstGeom>
          <a:noFill/>
        </p:spPr>
        <p:txBody>
          <a:bodyPr wrap="square" rtlCol="0">
            <a:spAutoFit/>
          </a:bodyPr>
          <a:lstStyle/>
          <a:p>
            <a:r>
              <a:rPr lang="en-GB" sz="1600" dirty="0">
                <a:latin typeface="Century Gothic" panose="020B0502020202020204" pitchFamily="34" charset="0"/>
              </a:rPr>
              <a:t>Use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with the</a:t>
            </a:r>
            <a:r>
              <a:rPr lang="en-GB" sz="1600" b="1" dirty="0">
                <a:latin typeface="Century Gothic" panose="020B0502020202020204" pitchFamily="34" charset="0"/>
              </a:rPr>
              <a:t> present tense </a:t>
            </a:r>
            <a:r>
              <a:rPr lang="en-GB" sz="1600" dirty="0">
                <a:latin typeface="Century Gothic" panose="020B0502020202020204" pitchFamily="34" charset="0"/>
              </a:rPr>
              <a:t>to say </a:t>
            </a:r>
            <a:r>
              <a:rPr lang="en-GB" sz="1600" u="sng" dirty="0">
                <a:latin typeface="Century Gothic" panose="020B0502020202020204" pitchFamily="34" charset="0"/>
              </a:rPr>
              <a:t>when</a:t>
            </a:r>
            <a:r>
              <a:rPr lang="en-GB" sz="1600" dirty="0">
                <a:latin typeface="Century Gothic" panose="020B0502020202020204" pitchFamily="34" charset="0"/>
              </a:rPr>
              <a:t> an unfinished action or state started in the past.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can mean both </a:t>
            </a:r>
            <a:r>
              <a:rPr lang="en-GB" sz="1600" b="1" dirty="0">
                <a:latin typeface="Century Gothic" panose="020B0502020202020204" pitchFamily="34" charset="0"/>
              </a:rPr>
              <a:t>since </a:t>
            </a:r>
            <a:r>
              <a:rPr lang="en-GB" sz="1600" dirty="0">
                <a:latin typeface="Century Gothic" panose="020B0502020202020204" pitchFamily="34" charset="0"/>
              </a:rPr>
              <a:t>and </a:t>
            </a:r>
            <a:r>
              <a:rPr lang="en-GB" sz="1600" b="1" dirty="0">
                <a:latin typeface="Century Gothic" panose="020B0502020202020204" pitchFamily="34" charset="0"/>
              </a:rPr>
              <a:t>for</a:t>
            </a:r>
            <a:r>
              <a:rPr lang="en-GB" sz="1600" dirty="0">
                <a:latin typeface="Century Gothic" panose="020B0502020202020204" pitchFamily="34" charset="0"/>
              </a:rPr>
              <a:t>!</a:t>
            </a:r>
            <a:endParaRPr lang="en-GB" sz="200" dirty="0">
              <a:latin typeface="Century Gothic" panose="020B0502020202020204" pitchFamily="34" charset="0"/>
            </a:endParaRPr>
          </a:p>
          <a:p>
            <a:endParaRPr lang="en-GB" sz="600" dirty="0">
              <a:latin typeface="Century Gothic" panose="020B0502020202020204" pitchFamily="34" charset="0"/>
            </a:endParaRPr>
          </a:p>
          <a:p>
            <a:r>
              <a:rPr lang="en-GB" sz="1600" dirty="0">
                <a:latin typeface="Century Gothic" panose="020B0502020202020204" pitchFamily="34" charset="0"/>
              </a:rPr>
              <a:t>Use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with a </a:t>
            </a:r>
            <a:r>
              <a:rPr lang="en-GB" sz="1600" u="sng" dirty="0">
                <a:latin typeface="Century Gothic" panose="020B0502020202020204" pitchFamily="34" charset="0"/>
              </a:rPr>
              <a:t>point in time</a:t>
            </a:r>
            <a:r>
              <a:rPr lang="en-GB" sz="1600" dirty="0">
                <a:latin typeface="Century Gothic" panose="020B0502020202020204" pitchFamily="34" charset="0"/>
              </a:rPr>
              <a:t>:</a:t>
            </a:r>
          </a:p>
          <a:p>
            <a:endParaRPr lang="en-GB" sz="1600" dirty="0">
              <a:latin typeface="Century Gothic" panose="020B0502020202020204" pitchFamily="34" charset="0"/>
            </a:endParaRPr>
          </a:p>
          <a:p>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Use </a:t>
            </a:r>
            <a:r>
              <a:rPr lang="en-GB" sz="1600" b="1" dirty="0" err="1">
                <a:latin typeface="Century Gothic" panose="020B0502020202020204" pitchFamily="34" charset="0"/>
              </a:rPr>
              <a:t>seit</a:t>
            </a:r>
            <a:r>
              <a:rPr lang="en-GB" sz="1600" b="1" dirty="0">
                <a:latin typeface="Century Gothic" panose="020B0502020202020204" pitchFamily="34" charset="0"/>
              </a:rPr>
              <a:t> </a:t>
            </a:r>
            <a:r>
              <a:rPr lang="en-GB" sz="1600" dirty="0">
                <a:latin typeface="Century Gothic" panose="020B0502020202020204" pitchFamily="34" charset="0"/>
              </a:rPr>
              <a:t>also</a:t>
            </a:r>
            <a:r>
              <a:rPr lang="en-GB" sz="1600" b="1" dirty="0">
                <a:latin typeface="Century Gothic" panose="020B0502020202020204" pitchFamily="34" charset="0"/>
              </a:rPr>
              <a:t> </a:t>
            </a:r>
            <a:r>
              <a:rPr lang="en-GB" sz="1600" dirty="0">
                <a:latin typeface="Century Gothic" panose="020B0502020202020204" pitchFamily="34" charset="0"/>
              </a:rPr>
              <a:t>with a </a:t>
            </a:r>
            <a:r>
              <a:rPr lang="en-GB" sz="1600" u="sng" dirty="0">
                <a:latin typeface="Century Gothic" panose="020B0502020202020204" pitchFamily="34" charset="0"/>
              </a:rPr>
              <a:t>time span</a:t>
            </a:r>
            <a:r>
              <a:rPr lang="en-GB" sz="1600" dirty="0">
                <a:latin typeface="Century Gothic" panose="020B0502020202020204" pitchFamily="34" charset="0"/>
              </a:rPr>
              <a:t>:</a:t>
            </a:r>
          </a:p>
          <a:p>
            <a:br>
              <a:rPr lang="en-GB" sz="1600" dirty="0">
                <a:latin typeface="Century Gothic" panose="020B0502020202020204" pitchFamily="34" charset="0"/>
              </a:rPr>
            </a:br>
            <a:endParaRPr lang="en-GB" sz="1600" dirty="0">
              <a:latin typeface="Century Gothic" panose="020B0502020202020204" pitchFamily="34" charset="0"/>
            </a:endParaRPr>
          </a:p>
          <a:p>
            <a:endParaRPr lang="en-GB" sz="1600" dirty="0">
              <a:latin typeface="Century Gothic" panose="020B0502020202020204" pitchFamily="34" charset="0"/>
            </a:endParaRPr>
          </a:p>
          <a:p>
            <a:r>
              <a:rPr lang="en-GB" sz="1600" dirty="0">
                <a:latin typeface="Century Gothic" panose="020B0502020202020204" pitchFamily="34" charset="0"/>
              </a:rPr>
              <a:t>If the action is finished, use the </a:t>
            </a:r>
            <a:r>
              <a:rPr lang="en-GB" sz="1600" b="1" dirty="0">
                <a:latin typeface="Century Gothic" panose="020B0502020202020204" pitchFamily="34" charset="0"/>
              </a:rPr>
              <a:t>past (perfect) tense </a:t>
            </a:r>
            <a:br>
              <a:rPr lang="en-GB" sz="1600" b="1" dirty="0">
                <a:latin typeface="Century Gothic" panose="020B0502020202020204" pitchFamily="34" charset="0"/>
              </a:rPr>
            </a:br>
            <a:r>
              <a:rPr lang="en-GB" sz="1600" u="sng" dirty="0">
                <a:latin typeface="Century Gothic" panose="020B0502020202020204" pitchFamily="34" charset="0"/>
              </a:rPr>
              <a:t>without</a:t>
            </a:r>
            <a:r>
              <a:rPr lang="en-GB" sz="1600" dirty="0">
                <a:latin typeface="Century Gothic" panose="020B0502020202020204" pitchFamily="34" charset="0"/>
              </a:rPr>
              <a:t> a preposition:</a:t>
            </a:r>
          </a:p>
          <a:p>
            <a:endParaRPr lang="en-GB" sz="1600" dirty="0">
              <a:solidFill>
                <a:schemeClr val="accent5">
                  <a:lumMod val="50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F4DC6B05-30C9-4D3C-B49A-D11A52A77A32}"/>
              </a:ext>
              <a:ext uri="{C183D7F6-B498-43B3-948B-1728B52AA6E4}">
                <adec:decorative xmlns:adec="http://schemas.microsoft.com/office/drawing/2017/decorative" val="1"/>
              </a:ext>
            </a:extLst>
          </p:cNvPr>
          <p:cNvGrpSpPr/>
          <p:nvPr/>
        </p:nvGrpSpPr>
        <p:grpSpPr>
          <a:xfrm>
            <a:off x="142040" y="1971413"/>
            <a:ext cx="3135795" cy="487021"/>
            <a:chOff x="-3603250" y="2056024"/>
            <a:chExt cx="3135795" cy="487021"/>
          </a:xfrm>
        </p:grpSpPr>
        <p:sp>
          <p:nvSpPr>
            <p:cNvPr id="59" name="Rectangle: Rounded Corners 58">
              <a:extLst>
                <a:ext uri="{FF2B5EF4-FFF2-40B4-BE49-F238E27FC236}">
                  <a16:creationId xmlns:a16="http://schemas.microsoft.com/office/drawing/2014/main" id="{065F118A-A845-404E-BF09-292FE0849040}"/>
                </a:ext>
              </a:extLst>
            </p:cNvPr>
            <p:cNvSpPr/>
            <p:nvPr/>
          </p:nvSpPr>
          <p:spPr>
            <a:xfrm>
              <a:off x="-3571918" y="2056024"/>
              <a:ext cx="3005951" cy="487021"/>
            </a:xfrm>
            <a:prstGeom prst="round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58" name="Rectangle 57">
              <a:extLst>
                <a:ext uri="{FF2B5EF4-FFF2-40B4-BE49-F238E27FC236}">
                  <a16:creationId xmlns:a16="http://schemas.microsoft.com/office/drawing/2014/main" id="{CF94968B-1CDF-4006-8048-C330A2C41BC4}"/>
                </a:ext>
              </a:extLst>
            </p:cNvPr>
            <p:cNvSpPr/>
            <p:nvPr/>
          </p:nvSpPr>
          <p:spPr>
            <a:xfrm>
              <a:off x="-3603250" y="2098652"/>
              <a:ext cx="3135795" cy="369332"/>
            </a:xfrm>
            <a:prstGeom prst="rect">
              <a:avLst/>
            </a:prstGeom>
            <a:ln>
              <a:noFill/>
            </a:ln>
          </p:spPr>
          <p:txBody>
            <a:bodyPr wrap="none">
              <a:spAutoFit/>
            </a:bodyPr>
            <a:lstStyle/>
            <a:p>
              <a:r>
                <a:rPr lang="en-GB" dirty="0">
                  <a:latin typeface="Century Gothic" panose="020B0502020202020204" pitchFamily="34" charset="0"/>
                </a:rPr>
                <a:t>Ich </a:t>
              </a:r>
              <a:r>
                <a:rPr lang="en-GB" dirty="0" err="1">
                  <a:latin typeface="Century Gothic" panose="020B0502020202020204" pitchFamily="34" charset="0"/>
                </a:rPr>
                <a:t>lerne</a:t>
              </a:r>
              <a:r>
                <a:rPr lang="en-GB" dirty="0">
                  <a:latin typeface="Century Gothic" panose="020B0502020202020204" pitchFamily="34" charset="0"/>
                </a:rPr>
                <a:t> </a:t>
              </a:r>
              <a:r>
                <a:rPr lang="en-GB" b="1" dirty="0" err="1">
                  <a:latin typeface="Century Gothic" panose="020B0502020202020204" pitchFamily="34" charset="0"/>
                </a:rPr>
                <a:t>seit</a:t>
              </a:r>
              <a:r>
                <a:rPr lang="en-GB" dirty="0">
                  <a:latin typeface="Century Gothic" panose="020B0502020202020204" pitchFamily="34" charset="0"/>
                </a:rPr>
                <a:t> </a:t>
              </a:r>
              <a:r>
                <a:rPr lang="en-GB" dirty="0" err="1">
                  <a:latin typeface="Century Gothic" panose="020B0502020202020204" pitchFamily="34" charset="0"/>
                </a:rPr>
                <a:t>Juni</a:t>
              </a:r>
              <a:r>
                <a:rPr lang="en-GB" b="1" dirty="0">
                  <a:latin typeface="Century Gothic" panose="020B0502020202020204" pitchFamily="34" charset="0"/>
                </a:rPr>
                <a:t> </a:t>
              </a:r>
              <a:r>
                <a:rPr lang="en-GB" dirty="0">
                  <a:latin typeface="Century Gothic" panose="020B0502020202020204" pitchFamily="34" charset="0"/>
                </a:rPr>
                <a:t>Deutsch.</a:t>
              </a:r>
            </a:p>
          </p:txBody>
        </p:sp>
      </p:grpSp>
      <p:sp>
        <p:nvSpPr>
          <p:cNvPr id="60" name="Rectangle: Rounded Corners 59">
            <a:extLst>
              <a:ext uri="{FF2B5EF4-FFF2-40B4-BE49-F238E27FC236}">
                <a16:creationId xmlns:a16="http://schemas.microsoft.com/office/drawing/2014/main" id="{FC857DE2-FA8E-41C4-B4D1-D2E252CE09DC}"/>
              </a:ext>
            </a:extLst>
          </p:cNvPr>
          <p:cNvSpPr/>
          <p:nvPr/>
        </p:nvSpPr>
        <p:spPr>
          <a:xfrm>
            <a:off x="180868" y="4124844"/>
            <a:ext cx="4671518" cy="394862"/>
          </a:xfrm>
          <a:prstGeom prst="round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Ich </a:t>
            </a:r>
            <a:r>
              <a:rPr lang="en-US" dirty="0" err="1">
                <a:solidFill>
                  <a:schemeClr val="tx1"/>
                </a:solidFill>
                <a:latin typeface="Century Gothic" panose="020B0502020202020204" pitchFamily="34" charset="0"/>
              </a:rPr>
              <a:t>habe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vier</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Wochen</a:t>
            </a:r>
            <a:r>
              <a:rPr lang="en-US" dirty="0">
                <a:solidFill>
                  <a:schemeClr val="tx1"/>
                </a:solidFill>
                <a:latin typeface="Century Gothic" panose="020B0502020202020204" pitchFamily="34" charset="0"/>
              </a:rPr>
              <a:t> Deutsch </a:t>
            </a:r>
            <a:r>
              <a:rPr lang="en-US" dirty="0" err="1">
                <a:solidFill>
                  <a:schemeClr val="tx1"/>
                </a:solidFill>
                <a:latin typeface="Century Gothic" panose="020B0502020202020204" pitchFamily="34" charset="0"/>
              </a:rPr>
              <a:t>gelernt</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199298F2-8464-409C-A508-8876E3065FFB}"/>
              </a:ext>
            </a:extLst>
          </p:cNvPr>
          <p:cNvSpPr/>
          <p:nvPr/>
        </p:nvSpPr>
        <p:spPr>
          <a:xfrm>
            <a:off x="172381" y="2903635"/>
            <a:ext cx="4155249" cy="474986"/>
          </a:xfrm>
          <a:prstGeom prst="roundRect">
            <a:avLst/>
          </a:prstGeom>
          <a:solidFill>
            <a:srgbClr val="FFF4E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Ich </a:t>
            </a:r>
            <a:r>
              <a:rPr lang="en-US" dirty="0" err="1">
                <a:solidFill>
                  <a:schemeClr val="tx1"/>
                </a:solidFill>
                <a:latin typeface="Century Gothic" panose="020B0502020202020204" pitchFamily="34" charset="0"/>
              </a:rPr>
              <a:t>lerne</a:t>
            </a:r>
            <a:r>
              <a:rPr lang="en-US" dirty="0">
                <a:solidFill>
                  <a:schemeClr val="tx1"/>
                </a:solidFill>
                <a:latin typeface="Century Gothic" panose="020B0502020202020204" pitchFamily="34" charset="0"/>
              </a:rPr>
              <a:t> </a:t>
            </a:r>
            <a:r>
              <a:rPr lang="en-US" b="1" dirty="0" err="1">
                <a:solidFill>
                  <a:schemeClr val="tx1"/>
                </a:solidFill>
                <a:latin typeface="Century Gothic" panose="020B0502020202020204" pitchFamily="34" charset="0"/>
              </a:rPr>
              <a:t>seit</a:t>
            </a:r>
            <a:r>
              <a:rPr lang="en-US" b="1"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vier</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Wochen</a:t>
            </a:r>
            <a:r>
              <a:rPr lang="en-US" dirty="0">
                <a:solidFill>
                  <a:schemeClr val="tx1"/>
                </a:solidFill>
                <a:latin typeface="Century Gothic" panose="020B0502020202020204" pitchFamily="34" charset="0"/>
              </a:rPr>
              <a:t> Deutsch. </a:t>
            </a:r>
            <a:endParaRPr lang="en-GB" dirty="0">
              <a:solidFill>
                <a:schemeClr val="tx1"/>
              </a:solidFill>
              <a:latin typeface="Century Gothic" panose="020B0502020202020204" pitchFamily="34" charset="0"/>
            </a:endParaRPr>
          </a:p>
        </p:txBody>
      </p:sp>
      <p:sp>
        <p:nvSpPr>
          <p:cNvPr id="62" name="Rectangle 61">
            <a:extLst>
              <a:ext uri="{FF2B5EF4-FFF2-40B4-BE49-F238E27FC236}">
                <a16:creationId xmlns:a16="http://schemas.microsoft.com/office/drawing/2014/main" id="{0A5B4122-10AE-44B6-BA26-76ECD9960056}"/>
              </a:ext>
            </a:extLst>
          </p:cNvPr>
          <p:cNvSpPr/>
          <p:nvPr/>
        </p:nvSpPr>
        <p:spPr>
          <a:xfrm>
            <a:off x="3239753" y="1927409"/>
            <a:ext cx="3248490" cy="584775"/>
          </a:xfrm>
          <a:prstGeom prst="rect">
            <a:avLst/>
          </a:prstGeom>
        </p:spPr>
        <p:txBody>
          <a:bodyPr wrap="square">
            <a:spAutoFit/>
          </a:bodyPr>
          <a:lstStyle/>
          <a:p>
            <a:r>
              <a:rPr lang="en-GB" sz="1600" i="1" dirty="0">
                <a:latin typeface="Century Gothic" panose="020B0502020202020204" pitchFamily="34" charset="0"/>
              </a:rPr>
              <a:t>I have been learning German </a:t>
            </a:r>
            <a:r>
              <a:rPr lang="en-GB" sz="1600" b="1" i="1" dirty="0">
                <a:latin typeface="Century Gothic" panose="020B0502020202020204" pitchFamily="34" charset="0"/>
              </a:rPr>
              <a:t>since</a:t>
            </a:r>
            <a:r>
              <a:rPr lang="en-GB" sz="1600" i="1" dirty="0">
                <a:latin typeface="Century Gothic" panose="020B0502020202020204" pitchFamily="34" charset="0"/>
              </a:rPr>
              <a:t> June.</a:t>
            </a:r>
          </a:p>
        </p:txBody>
      </p:sp>
      <p:sp>
        <p:nvSpPr>
          <p:cNvPr id="63" name="Rectangle 62">
            <a:extLst>
              <a:ext uri="{FF2B5EF4-FFF2-40B4-BE49-F238E27FC236}">
                <a16:creationId xmlns:a16="http://schemas.microsoft.com/office/drawing/2014/main" id="{113584FE-27EA-47F7-91CE-4891B232B681}"/>
              </a:ext>
            </a:extLst>
          </p:cNvPr>
          <p:cNvSpPr/>
          <p:nvPr/>
        </p:nvSpPr>
        <p:spPr>
          <a:xfrm>
            <a:off x="4327630" y="2811114"/>
            <a:ext cx="2785457" cy="584775"/>
          </a:xfrm>
          <a:prstGeom prst="rect">
            <a:avLst/>
          </a:prstGeom>
        </p:spPr>
        <p:txBody>
          <a:bodyPr wrap="square">
            <a:spAutoFit/>
          </a:bodyPr>
          <a:lstStyle/>
          <a:p>
            <a:r>
              <a:rPr lang="en-GB" sz="1600" i="1" dirty="0">
                <a:latin typeface="Century Gothic" panose="020B0502020202020204" pitchFamily="34" charset="0"/>
              </a:rPr>
              <a:t>I have been learning German </a:t>
            </a:r>
            <a:r>
              <a:rPr lang="en-GB" sz="1600" b="1" i="1" dirty="0">
                <a:latin typeface="Century Gothic" panose="020B0502020202020204" pitchFamily="34" charset="0"/>
              </a:rPr>
              <a:t>for </a:t>
            </a:r>
            <a:r>
              <a:rPr lang="en-GB" sz="1600" i="1" dirty="0">
                <a:latin typeface="Century Gothic" panose="020B0502020202020204" pitchFamily="34" charset="0"/>
              </a:rPr>
              <a:t>four weeks.</a:t>
            </a:r>
          </a:p>
        </p:txBody>
      </p:sp>
      <p:sp>
        <p:nvSpPr>
          <p:cNvPr id="64" name="Rectangle 63">
            <a:extLst>
              <a:ext uri="{FF2B5EF4-FFF2-40B4-BE49-F238E27FC236}">
                <a16:creationId xmlns:a16="http://schemas.microsoft.com/office/drawing/2014/main" id="{BC629543-00DF-4E92-B27E-5EBBE859A857}"/>
              </a:ext>
            </a:extLst>
          </p:cNvPr>
          <p:cNvSpPr/>
          <p:nvPr/>
        </p:nvSpPr>
        <p:spPr>
          <a:xfrm>
            <a:off x="4864080" y="4008427"/>
            <a:ext cx="1914603" cy="584775"/>
          </a:xfrm>
          <a:prstGeom prst="rect">
            <a:avLst/>
          </a:prstGeom>
        </p:spPr>
        <p:txBody>
          <a:bodyPr wrap="square">
            <a:spAutoFit/>
          </a:bodyPr>
          <a:lstStyle/>
          <a:p>
            <a:r>
              <a:rPr lang="en-GB" sz="1600" i="1" dirty="0">
                <a:latin typeface="Century Gothic" panose="020B0502020202020204" pitchFamily="34" charset="0"/>
              </a:rPr>
              <a:t>I learnt German </a:t>
            </a:r>
            <a:r>
              <a:rPr lang="en-GB" sz="1600" b="1" i="1" dirty="0">
                <a:latin typeface="Century Gothic" panose="020B0502020202020204" pitchFamily="34" charset="0"/>
              </a:rPr>
              <a:t>for </a:t>
            </a:r>
            <a:r>
              <a:rPr lang="en-GB" sz="1600" i="1" dirty="0">
                <a:latin typeface="Century Gothic" panose="020B0502020202020204" pitchFamily="34" charset="0"/>
              </a:rPr>
              <a:t>four weeks.</a:t>
            </a:r>
          </a:p>
        </p:txBody>
      </p:sp>
      <p:sp>
        <p:nvSpPr>
          <p:cNvPr id="65" name="Speech Bubble: Rectangle with Corners Rounded 19">
            <a:extLst>
              <a:ext uri="{FF2B5EF4-FFF2-40B4-BE49-F238E27FC236}">
                <a16:creationId xmlns:a16="http://schemas.microsoft.com/office/drawing/2014/main" id="{091AB039-31A7-45EF-A1AB-665280E0D40B}"/>
              </a:ext>
            </a:extLst>
          </p:cNvPr>
          <p:cNvSpPr/>
          <p:nvPr/>
        </p:nvSpPr>
        <p:spPr>
          <a:xfrm>
            <a:off x="192582" y="4795026"/>
            <a:ext cx="4458243" cy="457743"/>
          </a:xfrm>
          <a:prstGeom prst="wedgeRoundRectCallout">
            <a:avLst>
              <a:gd name="adj1" fmla="val 16424"/>
              <a:gd name="adj2" fmla="val 4926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b="1" dirty="0">
                <a:solidFill>
                  <a:schemeClr val="tx1"/>
                </a:solidFill>
                <a:latin typeface="Century Gothic" panose="020B0502020202020204" pitchFamily="34" charset="0"/>
              </a:rPr>
              <a:t>Seit </a:t>
            </a:r>
            <a:r>
              <a:rPr lang="de-DE" b="1" dirty="0" err="1">
                <a:solidFill>
                  <a:schemeClr val="tx1"/>
                </a:solidFill>
                <a:latin typeface="Century Gothic" panose="020B0502020202020204" pitchFamily="34" charset="0"/>
              </a:rPr>
              <a:t>is</a:t>
            </a:r>
            <a:r>
              <a:rPr lang="de-DE" b="1" dirty="0">
                <a:solidFill>
                  <a:schemeClr val="tx1"/>
                </a:solidFill>
                <a:latin typeface="Century Gothic" panose="020B0502020202020204" pitchFamily="34" charset="0"/>
              </a:rPr>
              <a:t> </a:t>
            </a:r>
            <a:r>
              <a:rPr lang="de-DE" b="1" dirty="0" err="1">
                <a:solidFill>
                  <a:schemeClr val="tx1"/>
                </a:solidFill>
                <a:latin typeface="Century Gothic" panose="020B0502020202020204" pitchFamily="34" charset="0"/>
              </a:rPr>
              <a:t>always</a:t>
            </a:r>
            <a:r>
              <a:rPr lang="de-DE" b="1" dirty="0">
                <a:solidFill>
                  <a:schemeClr val="tx1"/>
                </a:solidFill>
                <a:latin typeface="Century Gothic" panose="020B0502020202020204" pitchFamily="34" charset="0"/>
              </a:rPr>
              <a:t> </a:t>
            </a:r>
            <a:r>
              <a:rPr lang="de-DE" b="1" dirty="0" err="1">
                <a:solidFill>
                  <a:schemeClr val="tx1"/>
                </a:solidFill>
                <a:latin typeface="Century Gothic" panose="020B0502020202020204" pitchFamily="34" charset="0"/>
              </a:rPr>
              <a:t>followed</a:t>
            </a:r>
            <a:r>
              <a:rPr lang="de-DE" b="1" dirty="0">
                <a:solidFill>
                  <a:schemeClr val="tx1"/>
                </a:solidFill>
                <a:latin typeface="Century Gothic" panose="020B0502020202020204" pitchFamily="34" charset="0"/>
              </a:rPr>
              <a:t> </a:t>
            </a:r>
            <a:r>
              <a:rPr lang="de-DE" b="1" dirty="0" err="1">
                <a:solidFill>
                  <a:schemeClr val="tx1"/>
                </a:solidFill>
                <a:latin typeface="Century Gothic" panose="020B0502020202020204" pitchFamily="34" charset="0"/>
              </a:rPr>
              <a:t>by</a:t>
            </a:r>
            <a:r>
              <a:rPr lang="de-DE" b="1" dirty="0">
                <a:solidFill>
                  <a:schemeClr val="tx1"/>
                </a:solidFill>
                <a:latin typeface="Century Gothic" panose="020B0502020202020204" pitchFamily="34" charset="0"/>
              </a:rPr>
              <a:t> R3 (</a:t>
            </a:r>
            <a:r>
              <a:rPr lang="de-DE" b="1" dirty="0" err="1">
                <a:solidFill>
                  <a:schemeClr val="tx1"/>
                </a:solidFill>
                <a:latin typeface="Century Gothic" panose="020B0502020202020204" pitchFamily="34" charset="0"/>
              </a:rPr>
              <a:t>dative</a:t>
            </a:r>
            <a:r>
              <a:rPr lang="de-DE" b="1" dirty="0">
                <a:solidFill>
                  <a:schemeClr val="tx1"/>
                </a:solidFill>
                <a:latin typeface="Century Gothic" panose="020B0502020202020204" pitchFamily="34" charset="0"/>
              </a:rPr>
              <a:t>):</a:t>
            </a:r>
            <a:endParaRPr lang="en-US" b="1" dirty="0">
              <a:solidFill>
                <a:schemeClr val="tx1"/>
              </a:solidFill>
              <a:latin typeface="Century Gothic" panose="020B0502020202020204" pitchFamily="34" charset="0"/>
            </a:endParaRPr>
          </a:p>
        </p:txBody>
      </p:sp>
      <p:sp>
        <p:nvSpPr>
          <p:cNvPr id="66" name="TextBox 65">
            <a:extLst>
              <a:ext uri="{FF2B5EF4-FFF2-40B4-BE49-F238E27FC236}">
                <a16:creationId xmlns:a16="http://schemas.microsoft.com/office/drawing/2014/main" id="{ED0D0990-341F-4871-A6CE-D752F90865A5}"/>
              </a:ext>
            </a:extLst>
          </p:cNvPr>
          <p:cNvSpPr txBox="1"/>
          <p:nvPr/>
        </p:nvSpPr>
        <p:spPr>
          <a:xfrm>
            <a:off x="2013835" y="5339800"/>
            <a:ext cx="1263912" cy="338554"/>
          </a:xfrm>
          <a:prstGeom prst="rect">
            <a:avLst/>
          </a:prstGeom>
          <a:solidFill>
            <a:srgbClr val="0070C0"/>
          </a:solidFill>
          <a:ln>
            <a:solidFill>
              <a:schemeClr val="bg2">
                <a:lumMod val="50000"/>
              </a:schemeClr>
            </a:solidFill>
          </a:ln>
        </p:spPr>
        <p:txBody>
          <a:bodyPr wrap="square" rtlCol="0">
            <a:spAutoFit/>
          </a:bodyPr>
          <a:lstStyle/>
          <a:p>
            <a:pPr algn="ctr"/>
            <a:r>
              <a:rPr lang="en-GB" sz="1600" b="1" dirty="0">
                <a:solidFill>
                  <a:schemeClr val="bg1"/>
                </a:solidFill>
                <a:latin typeface="Century Gothic" panose="020B0502020202020204" pitchFamily="34" charset="0"/>
              </a:rPr>
              <a:t>masculine</a:t>
            </a:r>
            <a:endParaRPr lang="en-GB" sz="1600" dirty="0">
              <a:solidFill>
                <a:schemeClr val="bg1"/>
              </a:solidFill>
              <a:latin typeface="Century Gothic" panose="020B0502020202020204" pitchFamily="34" charset="0"/>
            </a:endParaRPr>
          </a:p>
        </p:txBody>
      </p:sp>
      <p:sp>
        <p:nvSpPr>
          <p:cNvPr id="67" name="TextBox 66">
            <a:extLst>
              <a:ext uri="{FF2B5EF4-FFF2-40B4-BE49-F238E27FC236}">
                <a16:creationId xmlns:a16="http://schemas.microsoft.com/office/drawing/2014/main" id="{6D395728-1AA0-4E96-BFDA-7233F4B12D6B}"/>
              </a:ext>
            </a:extLst>
          </p:cNvPr>
          <p:cNvSpPr txBox="1"/>
          <p:nvPr/>
        </p:nvSpPr>
        <p:spPr>
          <a:xfrm>
            <a:off x="2047094" y="6026325"/>
            <a:ext cx="1230653" cy="338554"/>
          </a:xfrm>
          <a:prstGeom prst="rect">
            <a:avLst/>
          </a:prstGeom>
          <a:solidFill>
            <a:srgbClr val="E6005D"/>
          </a:solidFill>
          <a:ln>
            <a:solidFill>
              <a:schemeClr val="bg2">
                <a:lumMod val="50000"/>
              </a:schemeClr>
            </a:solidFill>
          </a:ln>
        </p:spPr>
        <p:txBody>
          <a:bodyPr wrap="square" rtlCol="0">
            <a:spAutoFit/>
          </a:bodyPr>
          <a:lstStyle/>
          <a:p>
            <a:pPr algn="ctr"/>
            <a:r>
              <a:rPr lang="en-GB" sz="1600" b="1" dirty="0">
                <a:solidFill>
                  <a:schemeClr val="bg1"/>
                </a:solidFill>
                <a:latin typeface="Century Gothic" panose="020B0502020202020204" pitchFamily="34" charset="0"/>
              </a:rPr>
              <a:t>feminine</a:t>
            </a:r>
            <a:endParaRPr lang="en-GB" sz="1600" dirty="0">
              <a:solidFill>
                <a:schemeClr val="bg1"/>
              </a:solidFill>
              <a:latin typeface="Century Gothic" panose="020B0502020202020204" pitchFamily="34" charset="0"/>
            </a:endParaRPr>
          </a:p>
        </p:txBody>
      </p:sp>
      <p:sp>
        <p:nvSpPr>
          <p:cNvPr id="68" name="TextBox 67">
            <a:extLst>
              <a:ext uri="{FF2B5EF4-FFF2-40B4-BE49-F238E27FC236}">
                <a16:creationId xmlns:a16="http://schemas.microsoft.com/office/drawing/2014/main" id="{A950434C-B824-4029-9B35-B3813D28A0E9}"/>
              </a:ext>
            </a:extLst>
          </p:cNvPr>
          <p:cNvSpPr txBox="1"/>
          <p:nvPr/>
        </p:nvSpPr>
        <p:spPr>
          <a:xfrm>
            <a:off x="2047094" y="6727246"/>
            <a:ext cx="1230653" cy="338554"/>
          </a:xfrm>
          <a:prstGeom prst="rect">
            <a:avLst/>
          </a:prstGeom>
          <a:solidFill>
            <a:srgbClr val="FFFF00"/>
          </a:solidFill>
          <a:ln>
            <a:solidFill>
              <a:schemeClr val="bg2">
                <a:lumMod val="50000"/>
              </a:schemeClr>
            </a:solidFill>
          </a:ln>
        </p:spPr>
        <p:txBody>
          <a:bodyPr wrap="square" rtlCol="0">
            <a:spAutoFit/>
          </a:bodyPr>
          <a:lstStyle/>
          <a:p>
            <a:pPr algn="ctr"/>
            <a:r>
              <a:rPr lang="en-GB" sz="1600" b="1" dirty="0">
                <a:latin typeface="Century Gothic" panose="020B0502020202020204" pitchFamily="34" charset="0"/>
              </a:rPr>
              <a:t>neuter</a:t>
            </a:r>
            <a:endParaRPr lang="en-GB" sz="1600" dirty="0">
              <a:latin typeface="Century Gothic" panose="020B0502020202020204" pitchFamily="34" charset="0"/>
            </a:endParaRPr>
          </a:p>
        </p:txBody>
      </p:sp>
      <p:sp>
        <p:nvSpPr>
          <p:cNvPr id="69" name="Rectangle 68">
            <a:extLst>
              <a:ext uri="{FF2B5EF4-FFF2-40B4-BE49-F238E27FC236}">
                <a16:creationId xmlns:a16="http://schemas.microsoft.com/office/drawing/2014/main" id="{11047F0C-92DD-4BED-BEA6-ADB7FEF3F7B8}"/>
              </a:ext>
            </a:extLst>
          </p:cNvPr>
          <p:cNvSpPr/>
          <p:nvPr/>
        </p:nvSpPr>
        <p:spPr>
          <a:xfrm>
            <a:off x="142040" y="6115721"/>
            <a:ext cx="1806878" cy="338554"/>
          </a:xfrm>
          <a:prstGeom prst="rect">
            <a:avLst/>
          </a:prstGeom>
          <a:noFill/>
        </p:spPr>
        <p:txBody>
          <a:bodyPr wrap="square">
            <a:spAutoFit/>
          </a:bodyPr>
          <a:lstStyle/>
          <a:p>
            <a:r>
              <a:rPr lang="en-GB" sz="1600" dirty="0">
                <a:latin typeface="Century Gothic" panose="020B0502020202020204" pitchFamily="34" charset="0"/>
              </a:rPr>
              <a:t>Ich </a:t>
            </a:r>
            <a:r>
              <a:rPr lang="en-GB" sz="1600" dirty="0" err="1">
                <a:latin typeface="Century Gothic" panose="020B0502020202020204" pitchFamily="34" charset="0"/>
              </a:rPr>
              <a:t>kaufe</a:t>
            </a:r>
            <a:r>
              <a:rPr lang="en-GB" sz="1600" dirty="0">
                <a:latin typeface="Century Gothic" panose="020B0502020202020204" pitchFamily="34" charset="0"/>
              </a:rPr>
              <a:t> </a:t>
            </a:r>
            <a:r>
              <a:rPr lang="en-GB" sz="1600" b="1" i="1" dirty="0" err="1">
                <a:latin typeface="Century Gothic" panose="020B0502020202020204" pitchFamily="34" charset="0"/>
              </a:rPr>
              <a:t>seit</a:t>
            </a:r>
            <a:r>
              <a:rPr lang="en-GB" sz="1600" i="1" dirty="0">
                <a:latin typeface="Century Gothic" panose="020B0502020202020204" pitchFamily="34" charset="0"/>
              </a:rPr>
              <a:t>…</a:t>
            </a:r>
            <a:r>
              <a:rPr lang="en-GB" sz="1600" dirty="0">
                <a:latin typeface="Century Gothic" panose="020B0502020202020204" pitchFamily="34" charset="0"/>
              </a:rPr>
              <a:t> </a:t>
            </a:r>
          </a:p>
        </p:txBody>
      </p:sp>
      <p:sp>
        <p:nvSpPr>
          <p:cNvPr id="70" name="Rectangle 69">
            <a:extLst>
              <a:ext uri="{FF2B5EF4-FFF2-40B4-BE49-F238E27FC236}">
                <a16:creationId xmlns:a16="http://schemas.microsoft.com/office/drawing/2014/main" id="{A9AE6495-3C54-4272-8C89-B750001396AA}"/>
              </a:ext>
            </a:extLst>
          </p:cNvPr>
          <p:cNvSpPr/>
          <p:nvPr/>
        </p:nvSpPr>
        <p:spPr>
          <a:xfrm>
            <a:off x="1917494" y="5661647"/>
            <a:ext cx="1552467" cy="338554"/>
          </a:xfrm>
          <a:prstGeom prst="rect">
            <a:avLst/>
          </a:prstGeom>
        </p:spPr>
        <p:txBody>
          <a:bodyPr wrap="square">
            <a:spAutoFit/>
          </a:bodyPr>
          <a:lstStyle/>
          <a:p>
            <a:r>
              <a:rPr lang="en-GB" sz="1600" dirty="0" err="1">
                <a:latin typeface="Century Gothic" panose="020B0502020202020204" pitchFamily="34" charset="0"/>
              </a:rPr>
              <a:t>ein</a:t>
            </a:r>
            <a:r>
              <a:rPr lang="en-GB" sz="1600" b="1" dirty="0" err="1">
                <a:latin typeface="Century Gothic" panose="020B0502020202020204" pitchFamily="34" charset="0"/>
              </a:rPr>
              <a:t>em</a:t>
            </a:r>
            <a:r>
              <a:rPr lang="en-GB" sz="1600" b="1" dirty="0">
                <a:latin typeface="Century Gothic" panose="020B0502020202020204" pitchFamily="34" charset="0"/>
              </a:rPr>
              <a:t> </a:t>
            </a:r>
            <a:r>
              <a:rPr lang="en-GB" sz="1600" dirty="0">
                <a:latin typeface="Century Gothic" panose="020B0502020202020204" pitchFamily="34" charset="0"/>
              </a:rPr>
              <a:t>Monat</a:t>
            </a:r>
          </a:p>
        </p:txBody>
      </p:sp>
      <p:sp>
        <p:nvSpPr>
          <p:cNvPr id="71" name="Rectangle 70">
            <a:extLst>
              <a:ext uri="{FF2B5EF4-FFF2-40B4-BE49-F238E27FC236}">
                <a16:creationId xmlns:a16="http://schemas.microsoft.com/office/drawing/2014/main" id="{E768F773-6800-41DD-9B7C-96C2701A479A}"/>
              </a:ext>
            </a:extLst>
          </p:cNvPr>
          <p:cNvSpPr/>
          <p:nvPr/>
        </p:nvSpPr>
        <p:spPr>
          <a:xfrm>
            <a:off x="1900721" y="6353943"/>
            <a:ext cx="1569240" cy="338554"/>
          </a:xfrm>
          <a:prstGeom prst="rect">
            <a:avLst/>
          </a:prstGeom>
        </p:spPr>
        <p:txBody>
          <a:bodyPr wrap="square">
            <a:spAutoFit/>
          </a:bodyPr>
          <a:lstStyle/>
          <a:p>
            <a:pPr algn="ctr"/>
            <a:r>
              <a:rPr lang="en-GB" sz="1600" dirty="0" err="1">
                <a:latin typeface="Century Gothic" panose="020B0502020202020204" pitchFamily="34" charset="0"/>
              </a:rPr>
              <a:t>ein</a:t>
            </a:r>
            <a:r>
              <a:rPr lang="en-GB" sz="1600" b="1" dirty="0" err="1">
                <a:latin typeface="Century Gothic" panose="020B0502020202020204" pitchFamily="34" charset="0"/>
              </a:rPr>
              <a:t>er</a:t>
            </a:r>
            <a:r>
              <a:rPr lang="en-GB" sz="1600" b="1" dirty="0">
                <a:latin typeface="Century Gothic" panose="020B0502020202020204" pitchFamily="34" charset="0"/>
              </a:rPr>
              <a:t> </a:t>
            </a:r>
            <a:r>
              <a:rPr lang="en-GB" sz="1600" dirty="0" err="1">
                <a:latin typeface="Century Gothic" panose="020B0502020202020204" pitchFamily="34" charset="0"/>
              </a:rPr>
              <a:t>Woche</a:t>
            </a:r>
            <a:endParaRPr lang="en-GB" sz="1600" dirty="0">
              <a:latin typeface="Century Gothic" panose="020B0502020202020204" pitchFamily="34" charset="0"/>
            </a:endParaRPr>
          </a:p>
        </p:txBody>
      </p:sp>
      <p:sp>
        <p:nvSpPr>
          <p:cNvPr id="72" name="Rectangle 71">
            <a:extLst>
              <a:ext uri="{FF2B5EF4-FFF2-40B4-BE49-F238E27FC236}">
                <a16:creationId xmlns:a16="http://schemas.microsoft.com/office/drawing/2014/main" id="{D101556C-58CD-41FE-BB1C-60885E5C6705}"/>
              </a:ext>
            </a:extLst>
          </p:cNvPr>
          <p:cNvSpPr/>
          <p:nvPr/>
        </p:nvSpPr>
        <p:spPr>
          <a:xfrm>
            <a:off x="1872688" y="7065170"/>
            <a:ext cx="1651002" cy="338554"/>
          </a:xfrm>
          <a:prstGeom prst="rect">
            <a:avLst/>
          </a:prstGeom>
        </p:spPr>
        <p:txBody>
          <a:bodyPr wrap="square">
            <a:spAutoFit/>
          </a:bodyPr>
          <a:lstStyle/>
          <a:p>
            <a:pPr algn="ctr"/>
            <a:r>
              <a:rPr lang="en-GB" sz="1600" dirty="0" err="1">
                <a:latin typeface="Century Gothic" panose="020B0502020202020204" pitchFamily="34" charset="0"/>
              </a:rPr>
              <a:t>ein</a:t>
            </a:r>
            <a:r>
              <a:rPr lang="en-GB" sz="1600" b="1" dirty="0" err="1">
                <a:latin typeface="Century Gothic" panose="020B0502020202020204" pitchFamily="34" charset="0"/>
              </a:rPr>
              <a:t>em</a:t>
            </a:r>
            <a:r>
              <a:rPr lang="en-GB" sz="1600" b="1" dirty="0">
                <a:latin typeface="Century Gothic" panose="020B0502020202020204" pitchFamily="34" charset="0"/>
              </a:rPr>
              <a:t> </a:t>
            </a:r>
            <a:r>
              <a:rPr lang="en-GB" sz="1600" dirty="0">
                <a:latin typeface="Century Gothic" panose="020B0502020202020204" pitchFamily="34" charset="0"/>
              </a:rPr>
              <a:t>Monat</a:t>
            </a:r>
          </a:p>
        </p:txBody>
      </p:sp>
      <p:sp>
        <p:nvSpPr>
          <p:cNvPr id="73" name="Rectangle 72">
            <a:extLst>
              <a:ext uri="{FF2B5EF4-FFF2-40B4-BE49-F238E27FC236}">
                <a16:creationId xmlns:a16="http://schemas.microsoft.com/office/drawing/2014/main" id="{022E2A38-B49F-40F9-ABE1-B4EF63D07CBD}"/>
              </a:ext>
            </a:extLst>
          </p:cNvPr>
          <p:cNvSpPr/>
          <p:nvPr/>
        </p:nvSpPr>
        <p:spPr>
          <a:xfrm>
            <a:off x="3333933" y="6058877"/>
            <a:ext cx="2214820" cy="338554"/>
          </a:xfrm>
          <a:prstGeom prst="rect">
            <a:avLst/>
          </a:prstGeom>
          <a:noFill/>
        </p:spPr>
        <p:txBody>
          <a:bodyPr wrap="square">
            <a:spAutoFit/>
          </a:bodyPr>
          <a:lstStyle/>
          <a:p>
            <a:r>
              <a:rPr lang="en-GB" sz="1600" dirty="0">
                <a:latin typeface="Century Gothic" panose="020B0502020202020204" pitchFamily="34" charset="0"/>
              </a:rPr>
              <a:t>..</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meine</a:t>
            </a:r>
            <a:r>
              <a:rPr lang="en-GB" sz="1600" dirty="0">
                <a:latin typeface="Century Gothic" panose="020B0502020202020204" pitchFamily="34" charset="0"/>
              </a:rPr>
              <a:t> Oma </a:t>
            </a:r>
            <a:r>
              <a:rPr lang="en-GB" sz="1600" dirty="0" err="1">
                <a:latin typeface="Century Gothic" panose="020B0502020202020204" pitchFamily="34" charset="0"/>
              </a:rPr>
              <a:t>ein</a:t>
            </a:r>
            <a:r>
              <a:rPr lang="en-GB" sz="1600" dirty="0">
                <a:latin typeface="Century Gothic" panose="020B0502020202020204" pitchFamily="34" charset="0"/>
              </a:rPr>
              <a:t>. </a:t>
            </a:r>
          </a:p>
        </p:txBody>
      </p:sp>
      <p:sp>
        <p:nvSpPr>
          <p:cNvPr id="74" name="Rectangle 73">
            <a:extLst>
              <a:ext uri="{FF2B5EF4-FFF2-40B4-BE49-F238E27FC236}">
                <a16:creationId xmlns:a16="http://schemas.microsoft.com/office/drawing/2014/main" id="{F94FE756-765F-4A36-9ED6-0FE2D6EDE3B9}"/>
              </a:ext>
            </a:extLst>
          </p:cNvPr>
          <p:cNvSpPr/>
          <p:nvPr/>
        </p:nvSpPr>
        <p:spPr>
          <a:xfrm>
            <a:off x="3562127" y="6543848"/>
            <a:ext cx="318711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I’ve been shopping for my grandma </a:t>
            </a:r>
            <a:r>
              <a:rPr lang="en-GB" sz="1600" b="1" i="1" dirty="0">
                <a:latin typeface="Century Gothic" panose="020B0502020202020204" pitchFamily="34" charset="0"/>
              </a:rPr>
              <a:t>for</a:t>
            </a:r>
            <a:r>
              <a:rPr lang="en-GB" sz="1600" i="1" dirty="0">
                <a:latin typeface="Century Gothic" panose="020B0502020202020204" pitchFamily="34" charset="0"/>
              </a:rPr>
              <a:t> (a month).</a:t>
            </a:r>
            <a:endParaRPr kumimoji="0" lang="en-GB" sz="1600" b="0" i="1" u="none" strike="noStrike" kern="1200" cap="none" spc="0" normalizeH="0" baseline="0" noProof="0" dirty="0">
              <a:ln>
                <a:noFill/>
              </a:ln>
              <a:effectLst/>
              <a:uLnTx/>
              <a:uFillTx/>
              <a:latin typeface="Century Gothic" panose="020B0502020202020204" pitchFamily="34" charset="0"/>
            </a:endParaRPr>
          </a:p>
        </p:txBody>
      </p:sp>
      <p:pic>
        <p:nvPicPr>
          <p:cNvPr id="75" name="Picture 74" descr="A close up of a logo&#10;&#10;Description automatically generated">
            <a:extLst>
              <a:ext uri="{FF2B5EF4-FFF2-40B4-BE49-F238E27FC236}">
                <a16:creationId xmlns:a16="http://schemas.microsoft.com/office/drawing/2014/main" id="{730FBFB2-BFE0-424D-9FC3-462B797F9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441" y="4636890"/>
            <a:ext cx="834917" cy="1439294"/>
          </a:xfrm>
          <a:prstGeom prst="rect">
            <a:avLst/>
          </a:prstGeom>
        </p:spPr>
      </p:pic>
      <p:pic>
        <p:nvPicPr>
          <p:cNvPr id="76" name="Picture 75" descr="A group of people playing instruments&#10;&#10;Description automatically generated">
            <a:extLst>
              <a:ext uri="{FF2B5EF4-FFF2-40B4-BE49-F238E27FC236}">
                <a16:creationId xmlns:a16="http://schemas.microsoft.com/office/drawing/2014/main" id="{F0947132-F88D-4CFC-9386-F043ABD7C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7" y="7146663"/>
            <a:ext cx="1651001" cy="1004771"/>
          </a:xfrm>
          <a:prstGeom prst="rect">
            <a:avLst/>
          </a:prstGeom>
        </p:spPr>
      </p:pic>
      <p:sp>
        <p:nvSpPr>
          <p:cNvPr id="77" name="Speech Bubble: Rectangle with Corners Rounded 76">
            <a:extLst>
              <a:ext uri="{FF2B5EF4-FFF2-40B4-BE49-F238E27FC236}">
                <a16:creationId xmlns:a16="http://schemas.microsoft.com/office/drawing/2014/main" id="{A760F333-2EF4-4920-9DF5-3EE8A238F5F4}"/>
              </a:ext>
            </a:extLst>
          </p:cNvPr>
          <p:cNvSpPr/>
          <p:nvPr/>
        </p:nvSpPr>
        <p:spPr>
          <a:xfrm>
            <a:off x="1834251" y="7403094"/>
            <a:ext cx="4783166" cy="640872"/>
          </a:xfrm>
          <a:prstGeom prst="wedgeRoundRectCallout">
            <a:avLst>
              <a:gd name="adj1" fmla="val -54287"/>
              <a:gd name="adj2" fmla="val -9749"/>
              <a:gd name="adj3" fmla="val 16667"/>
            </a:avLst>
          </a:prstGeom>
          <a:solidFill>
            <a:srgbClr val="FEF5D2"/>
          </a:solidFill>
          <a:ln>
            <a:solidFill>
              <a:schemeClr val="bg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Ich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spiele</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1" i="1" u="none" strike="noStrike" kern="1200" cap="none" spc="0" normalizeH="0" baseline="0" noProof="0" dirty="0" err="1">
                <a:ln>
                  <a:noFill/>
                </a:ln>
                <a:solidFill>
                  <a:schemeClr val="tx1"/>
                </a:solidFill>
                <a:effectLst/>
                <a:uLnTx/>
                <a:uFillTx/>
                <a:latin typeface="Century Gothic" panose="020F0302020204030204"/>
                <a:ea typeface="+mn-ea"/>
                <a:cs typeface="+mn-cs"/>
              </a:rPr>
              <a:t>seit</a:t>
            </a:r>
            <a:r>
              <a:rPr kumimoji="0" lang="en-GB" b="1"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zwei</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Jahre</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n</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1" i="1" u="none" strike="noStrike" kern="1200" cap="none" spc="0" normalizeH="0" baseline="0" noProof="0" dirty="0" err="1">
                <a:ln>
                  <a:noFill/>
                </a:ln>
                <a:solidFill>
                  <a:schemeClr val="tx1"/>
                </a:solidFill>
                <a:effectLst/>
                <a:uLnTx/>
                <a:uFillTx/>
                <a:latin typeface="Century Gothic" panose="020F0302020204030204"/>
                <a:ea typeface="+mn-ea"/>
                <a:cs typeface="+mn-cs"/>
              </a:rPr>
              <a:t>mit</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meine</a:t>
            </a:r>
            <a:r>
              <a:rPr kumimoji="0" lang="en-GB" b="1" i="0" u="none" strike="noStrike" kern="1200" cap="none" spc="0" normalizeH="0" baseline="0" noProof="0" dirty="0" err="1">
                <a:ln>
                  <a:noFill/>
                </a:ln>
                <a:solidFill>
                  <a:schemeClr val="tx1"/>
                </a:solidFill>
                <a:effectLst/>
                <a:uLnTx/>
                <a:uFillTx/>
                <a:latin typeface="Century Gothic" panose="020F0302020204030204"/>
                <a:ea typeface="+mn-ea"/>
                <a:cs typeface="+mn-cs"/>
              </a:rPr>
              <a:t>n</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Freunde</a:t>
            </a:r>
            <a:r>
              <a:rPr kumimoji="0" lang="en-GB" b="1" i="0" u="none" strike="noStrike" kern="1200" cap="none" spc="0" normalizeH="0" baseline="0" noProof="0" dirty="0" err="1">
                <a:ln>
                  <a:noFill/>
                </a:ln>
                <a:solidFill>
                  <a:schemeClr val="tx1"/>
                </a:solidFill>
                <a:effectLst/>
                <a:uLnTx/>
                <a:uFillTx/>
                <a:latin typeface="Century Gothic" panose="020F0302020204030204"/>
                <a:ea typeface="+mn-ea"/>
                <a:cs typeface="+mn-cs"/>
              </a:rPr>
              <a:t>n</a:t>
            </a:r>
            <a:r>
              <a:rPr kumimoji="0" lang="en-GB" b="1"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in </a:t>
            </a:r>
            <a:r>
              <a:rPr kumimoji="0" lang="en-GB" b="0" i="0" u="none" strike="noStrike" kern="1200" cap="none" spc="0" normalizeH="0" baseline="0" noProof="0" dirty="0" err="1">
                <a:ln>
                  <a:noFill/>
                </a:ln>
                <a:solidFill>
                  <a:schemeClr val="tx1"/>
                </a:solidFill>
                <a:effectLst/>
                <a:uLnTx/>
                <a:uFillTx/>
                <a:latin typeface="Century Gothic" panose="020F0302020204030204"/>
                <a:ea typeface="+mn-ea"/>
                <a:cs typeface="+mn-cs"/>
              </a:rPr>
              <a:t>einer</a:t>
            </a:r>
            <a:r>
              <a:rPr kumimoji="0" lang="en-GB" b="0" i="0" u="none" strike="noStrike" kern="1200" cap="none" spc="0" normalizeH="0" baseline="0" noProof="0" dirty="0">
                <a:ln>
                  <a:noFill/>
                </a:ln>
                <a:solidFill>
                  <a:schemeClr val="tx1"/>
                </a:solidFill>
                <a:effectLst/>
                <a:uLnTx/>
                <a:uFillTx/>
                <a:latin typeface="Century Gothic" panose="020F0302020204030204"/>
                <a:ea typeface="+mn-ea"/>
                <a:cs typeface="+mn-cs"/>
              </a:rPr>
              <a:t> Band.</a:t>
            </a:r>
            <a:endParaRPr kumimoji="0" lang="en-GB" b="0"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4EBE28CE-A17E-4C83-86C8-23236B1F86F2}"/>
              </a:ext>
            </a:extLst>
          </p:cNvPr>
          <p:cNvSpPr/>
          <p:nvPr/>
        </p:nvSpPr>
        <p:spPr>
          <a:xfrm>
            <a:off x="333672" y="8173076"/>
            <a:ext cx="585128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I’ve been playing in a band with my friends </a:t>
            </a:r>
            <a:r>
              <a:rPr lang="en-GB" sz="1600" b="1" i="1" dirty="0">
                <a:latin typeface="Century Gothic" panose="020B0502020202020204" pitchFamily="34" charset="0"/>
              </a:rPr>
              <a:t>for</a:t>
            </a:r>
            <a:r>
              <a:rPr lang="en-GB" sz="1600" i="1" dirty="0">
                <a:latin typeface="Century Gothic" panose="020B0502020202020204" pitchFamily="34" charset="0"/>
              </a:rPr>
              <a:t> two years.</a:t>
            </a:r>
          </a:p>
        </p:txBody>
      </p:sp>
      <p:sp>
        <p:nvSpPr>
          <p:cNvPr id="5" name="Rectangle 4">
            <a:extLst>
              <a:ext uri="{FF2B5EF4-FFF2-40B4-BE49-F238E27FC236}">
                <a16:creationId xmlns:a16="http://schemas.microsoft.com/office/drawing/2014/main" id="{7AD8CBDB-3CA4-4763-B997-ADEF2CF93439}"/>
              </a:ext>
            </a:extLst>
          </p:cNvPr>
          <p:cNvSpPr/>
          <p:nvPr/>
        </p:nvSpPr>
        <p:spPr>
          <a:xfrm>
            <a:off x="426401" y="8511630"/>
            <a:ext cx="5885052" cy="338554"/>
          </a:xfrm>
          <a:prstGeom prst="rect">
            <a:avLst/>
          </a:prstGeom>
          <a:solidFill>
            <a:schemeClr val="bg2">
              <a:lumMod val="20000"/>
              <a:lumOff val="80000"/>
            </a:schemeClr>
          </a:solidFill>
          <a:ln>
            <a:solidFill>
              <a:schemeClr val="bg2">
                <a:lumMod val="50000"/>
              </a:schemeClr>
            </a:solidFill>
          </a:ln>
        </p:spPr>
        <p:txBody>
          <a:bodyPr wrap="square">
            <a:spAutoFit/>
          </a:bodyPr>
          <a:lstStyle/>
          <a:p>
            <a:r>
              <a:rPr lang="en-GB" sz="1600" dirty="0">
                <a:latin typeface="Century Gothic" panose="020B0502020202020204" pitchFamily="34" charset="0"/>
              </a:rPr>
              <a:t>Use –</a:t>
            </a:r>
            <a:r>
              <a:rPr lang="en-GB" sz="1600" b="1" dirty="0">
                <a:latin typeface="Century Gothic" panose="020B0502020202020204" pitchFamily="34" charset="0"/>
              </a:rPr>
              <a:t>n</a:t>
            </a:r>
            <a:r>
              <a:rPr lang="en-GB" sz="1600" dirty="0">
                <a:latin typeface="Century Gothic" panose="020B0502020202020204" pitchFamily="34" charset="0"/>
              </a:rPr>
              <a:t> for all R3 plural nouns – except plurals ending in –s!</a:t>
            </a:r>
          </a:p>
        </p:txBody>
      </p:sp>
    </p:spTree>
    <p:extLst>
      <p:ext uri="{BB962C8B-B14F-4D97-AF65-F5344CB8AC3E}">
        <p14:creationId xmlns:p14="http://schemas.microsoft.com/office/powerpoint/2010/main" val="2521940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46225" y="133974"/>
            <a:ext cx="278747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31988" y="108022"/>
            <a:ext cx="3478472" cy="487622"/>
          </a:xfrm>
        </p:spPr>
        <p:txBody>
          <a:bodyPr/>
          <a:lstStyle/>
          <a:p>
            <a:pPr lvl="0" algn="l" eaLnBrk="1" hangingPunct="1"/>
            <a:r>
              <a:rPr lang="en-GB" sz="2000" b="1" kern="1200" dirty="0" err="1">
                <a:solidFill>
                  <a:srgbClr val="FFFFFF"/>
                </a:solidFill>
                <a:latin typeface="Century Gothic" panose="020B0502020202020204" pitchFamily="34" charset="0"/>
                <a:ea typeface="+mn-ea"/>
                <a:cs typeface="+mn-cs"/>
              </a:rPr>
              <a:t>Vor</a:t>
            </a:r>
            <a:r>
              <a:rPr lang="en-GB" sz="2000" b="1" kern="1200" dirty="0">
                <a:solidFill>
                  <a:srgbClr val="FFFFFF"/>
                </a:solidFill>
                <a:latin typeface="Century Gothic" panose="020B0502020202020204" pitchFamily="34" charset="0"/>
                <a:ea typeface="+mn-ea"/>
                <a:cs typeface="+mn-cs"/>
              </a:rPr>
              <a:t> + R3 (dative)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986777" y="13397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51114" y="844669"/>
            <a:ext cx="6665219" cy="646331"/>
          </a:xfrm>
          <a:prstGeom prst="rect">
            <a:avLst/>
          </a:prstGeom>
          <a:noFill/>
        </p:spPr>
        <p:txBody>
          <a:bodyPr wrap="square" rtlCol="0">
            <a:spAutoFit/>
          </a:bodyPr>
          <a:lstStyle/>
          <a:p>
            <a:pPr fontAlgn="base">
              <a:spcBef>
                <a:spcPct val="0"/>
              </a:spcBef>
              <a:spcAft>
                <a:spcPct val="0"/>
              </a:spcAft>
            </a:pPr>
            <a:r>
              <a:rPr lang="en-GB" b="1" dirty="0">
                <a:latin typeface="Century Gothic" panose="020B0502020202020204" pitchFamily="34" charset="0"/>
              </a:rPr>
              <a:t>As well as </a:t>
            </a:r>
            <a:r>
              <a:rPr lang="en-GB" b="1" i="1" dirty="0">
                <a:latin typeface="Century Gothic" panose="020B0502020202020204" pitchFamily="34" charset="0"/>
              </a:rPr>
              <a:t>in front of</a:t>
            </a:r>
            <a:r>
              <a:rPr lang="en-GB" b="1" dirty="0">
                <a:latin typeface="Century Gothic" panose="020B0502020202020204" pitchFamily="34" charset="0"/>
              </a:rPr>
              <a:t>, ‘</a:t>
            </a:r>
            <a:r>
              <a:rPr lang="en-GB" b="1" dirty="0" err="1">
                <a:latin typeface="Century Gothic" panose="020B0502020202020204" pitchFamily="34" charset="0"/>
              </a:rPr>
              <a:t>vor</a:t>
            </a:r>
            <a:r>
              <a:rPr lang="en-GB" b="1" dirty="0">
                <a:latin typeface="Century Gothic" panose="020B0502020202020204" pitchFamily="34" charset="0"/>
              </a:rPr>
              <a:t>’ can also mean </a:t>
            </a:r>
            <a:r>
              <a:rPr lang="en-GB" b="1" i="1" dirty="0">
                <a:latin typeface="Century Gothic" panose="020B0502020202020204" pitchFamily="34" charset="0"/>
              </a:rPr>
              <a:t>ago, and is followed by Row 3 (dative)</a:t>
            </a:r>
            <a:r>
              <a:rPr lang="en-GB" b="1" dirty="0">
                <a:latin typeface="Century Gothic" panose="020B0502020202020204" pitchFamily="34" charset="0"/>
              </a:rPr>
              <a:t>.</a:t>
            </a: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50</a:t>
            </a:r>
          </a:p>
        </p:txBody>
      </p:sp>
      <p:sp>
        <p:nvSpPr>
          <p:cNvPr id="46" name="Rectangle 45">
            <a:extLst>
              <a:ext uri="{FF2B5EF4-FFF2-40B4-BE49-F238E27FC236}">
                <a16:creationId xmlns:a16="http://schemas.microsoft.com/office/drawing/2014/main" id="{187D3DE4-1B8E-4EF9-A0F4-FAE19AE97A2E}"/>
              </a:ext>
            </a:extLst>
          </p:cNvPr>
          <p:cNvSpPr/>
          <p:nvPr/>
        </p:nvSpPr>
        <p:spPr>
          <a:xfrm>
            <a:off x="5060149" y="417662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9" name="Rectangle 48">
            <a:extLst>
              <a:ext uri="{FF2B5EF4-FFF2-40B4-BE49-F238E27FC236}">
                <a16:creationId xmlns:a16="http://schemas.microsoft.com/office/drawing/2014/main" id="{62EBD834-1E2D-44FA-960B-D5E01CB2C65F}"/>
              </a:ext>
            </a:extLst>
          </p:cNvPr>
          <p:cNvSpPr/>
          <p:nvPr/>
        </p:nvSpPr>
        <p:spPr>
          <a:xfrm>
            <a:off x="325516" y="3859168"/>
            <a:ext cx="4465212" cy="67619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Talking about what you do, since when and how long for </a:t>
            </a: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981869103"/>
              </p:ext>
            </p:extLst>
          </p:nvPr>
        </p:nvGraphicFramePr>
        <p:xfrm>
          <a:off x="770744" y="4894270"/>
          <a:ext cx="4124104" cy="3301898"/>
        </p:xfrm>
        <a:graphic>
          <a:graphicData uri="http://schemas.openxmlformats.org/drawingml/2006/table">
            <a:tbl>
              <a:tblPr lastRow="1">
                <a:tableStyleId>{5940675A-B579-460E-94D1-54222C63F5DA}</a:tableStyleId>
              </a:tblPr>
              <a:tblGrid>
                <a:gridCol w="1937768">
                  <a:extLst>
                    <a:ext uri="{9D8B030D-6E8A-4147-A177-3AD203B41FA5}">
                      <a16:colId xmlns:a16="http://schemas.microsoft.com/office/drawing/2014/main" val="2576834893"/>
                    </a:ext>
                  </a:extLst>
                </a:gridCol>
                <a:gridCol w="2186336">
                  <a:extLst>
                    <a:ext uri="{9D8B030D-6E8A-4147-A177-3AD203B41FA5}">
                      <a16:colId xmlns:a16="http://schemas.microsoft.com/office/drawing/2014/main" val="3222018720"/>
                    </a:ext>
                  </a:extLst>
                </a:gridCol>
              </a:tblGrid>
              <a:tr h="324638">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kennen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know, knowing</a:t>
                      </a:r>
                    </a:p>
                  </a:txBody>
                  <a:tcPr marL="0" marR="0" marT="0" marB="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der </a:t>
                      </a:r>
                      <a:r>
                        <a:rPr lang="en-GB" sz="1600" b="0" i="0" u="none" strike="noStrike" dirty="0" err="1">
                          <a:solidFill>
                            <a:srgbClr val="000000"/>
                          </a:solidFill>
                          <a:effectLst/>
                          <a:latin typeface="Century Gothic" panose="020B0502020202020204" pitchFamily="34" charset="0"/>
                        </a:rPr>
                        <a:t>Anwalt</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lawyer</a:t>
                      </a:r>
                    </a:p>
                  </a:txBody>
                  <a:tcPr marL="0" marR="0" marT="0" marB="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die </a:t>
                      </a:r>
                      <a:r>
                        <a:rPr lang="en-GB" sz="1600" b="0" i="0" u="none" strike="noStrike" dirty="0" err="1">
                          <a:solidFill>
                            <a:srgbClr val="000000"/>
                          </a:solidFill>
                          <a:effectLst/>
                          <a:latin typeface="Century Gothic" panose="020B0502020202020204" pitchFamily="34" charset="0"/>
                        </a:rPr>
                        <a:t>Firma</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company</a:t>
                      </a:r>
                    </a:p>
                  </a:txBody>
                  <a:tcPr marL="0" marR="0" marT="0" marB="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die </a:t>
                      </a:r>
                      <a:r>
                        <a:rPr lang="en-GB" sz="1600" b="0" i="0" u="none" strike="noStrike" dirty="0" err="1">
                          <a:solidFill>
                            <a:srgbClr val="000000"/>
                          </a:solidFill>
                          <a:effectLst/>
                          <a:latin typeface="Century Gothic" panose="020B0502020202020204" pitchFamily="34" charset="0"/>
                        </a:rPr>
                        <a:t>Weile</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while (noun)</a:t>
                      </a:r>
                    </a:p>
                  </a:txBody>
                  <a:tcPr marL="0" marR="0" marT="0" marB="0" anchor="ctr"/>
                </a:tc>
                <a:extLst>
                  <a:ext uri="{0D108BD9-81ED-4DB2-BD59-A6C34878D82A}">
                    <a16:rowId xmlns:a16="http://schemas.microsoft.com/office/drawing/2014/main" val="256738967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Deutschland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Germany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gleich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same</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einmal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once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bei</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at (the house of)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baseline="0" dirty="0" err="1">
                          <a:solidFill>
                            <a:srgbClr val="000000"/>
                          </a:solidFill>
                          <a:effectLst/>
                          <a:latin typeface="Century Gothic" panose="020B0502020202020204" pitchFamily="34" charset="0"/>
                        </a:rPr>
                        <a:t>seit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since, for</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vor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ago</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bl>
          </a:graphicData>
        </a:graphic>
      </p:graphicFrame>
      <p:sp>
        <p:nvSpPr>
          <p:cNvPr id="53" name="TextBox 52">
            <a:extLst>
              <a:ext uri="{FF2B5EF4-FFF2-40B4-BE49-F238E27FC236}">
                <a16:creationId xmlns:a16="http://schemas.microsoft.com/office/drawing/2014/main" id="{B8AB1562-03E2-4325-A201-6E4DE5E4245F}"/>
              </a:ext>
            </a:extLst>
          </p:cNvPr>
          <p:cNvSpPr txBox="1"/>
          <p:nvPr/>
        </p:nvSpPr>
        <p:spPr>
          <a:xfrm>
            <a:off x="325516" y="4887512"/>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79C0C4A1-D89D-4662-ADC9-27129C2CB198}"/>
              </a:ext>
            </a:extLst>
          </p:cNvPr>
          <p:cNvSpPr txBox="1"/>
          <p:nvPr/>
        </p:nvSpPr>
        <p:spPr>
          <a:xfrm>
            <a:off x="299096" y="5178268"/>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9527AAE9-9083-4CBB-9CC8-1408BEEEBB04}"/>
              </a:ext>
            </a:extLst>
          </p:cNvPr>
          <p:cNvSpPr txBox="1"/>
          <p:nvPr/>
        </p:nvSpPr>
        <p:spPr>
          <a:xfrm>
            <a:off x="279710" y="5495671"/>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1" name="TextBox 80">
            <a:extLst>
              <a:ext uri="{FF2B5EF4-FFF2-40B4-BE49-F238E27FC236}">
                <a16:creationId xmlns:a16="http://schemas.microsoft.com/office/drawing/2014/main" id="{4A627229-8367-4C72-BC8E-F1F868F2F956}"/>
              </a:ext>
            </a:extLst>
          </p:cNvPr>
          <p:cNvSpPr txBox="1"/>
          <p:nvPr/>
        </p:nvSpPr>
        <p:spPr>
          <a:xfrm>
            <a:off x="212018" y="5797422"/>
            <a:ext cx="522013" cy="338554"/>
          </a:xfrm>
          <a:prstGeom prst="rect">
            <a:avLst/>
          </a:prstGeom>
          <a:noFill/>
        </p:spPr>
        <p:txBody>
          <a:bodyPr wrap="square" rtlCol="0">
            <a:spAutoFit/>
          </a:bodyPr>
          <a:lstStyle/>
          <a:p>
            <a:r>
              <a:rPr lang="en-US" sz="1600" i="1" dirty="0">
                <a:latin typeface="Century Gothic" panose="020B0502020202020204" pitchFamily="34" charset="0"/>
              </a:rPr>
              <a:t> </a:t>
            </a:r>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2" name="TextBox 81">
            <a:extLst>
              <a:ext uri="{FF2B5EF4-FFF2-40B4-BE49-F238E27FC236}">
                <a16:creationId xmlns:a16="http://schemas.microsoft.com/office/drawing/2014/main" id="{8ED498CD-4869-40FD-9001-9AD293F4D585}"/>
              </a:ext>
            </a:extLst>
          </p:cNvPr>
          <p:cNvSpPr txBox="1"/>
          <p:nvPr/>
        </p:nvSpPr>
        <p:spPr>
          <a:xfrm>
            <a:off x="197576" y="6129256"/>
            <a:ext cx="624280"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3" name="TextBox 82">
            <a:extLst>
              <a:ext uri="{FF2B5EF4-FFF2-40B4-BE49-F238E27FC236}">
                <a16:creationId xmlns:a16="http://schemas.microsoft.com/office/drawing/2014/main" id="{39974F80-51D3-4A0C-AF30-AA87EA8E10E2}"/>
              </a:ext>
            </a:extLst>
          </p:cNvPr>
          <p:cNvSpPr txBox="1"/>
          <p:nvPr/>
        </p:nvSpPr>
        <p:spPr>
          <a:xfrm>
            <a:off x="187049" y="6499652"/>
            <a:ext cx="87719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84" name="TextBox 83">
            <a:extLst>
              <a:ext uri="{FF2B5EF4-FFF2-40B4-BE49-F238E27FC236}">
                <a16:creationId xmlns:a16="http://schemas.microsoft.com/office/drawing/2014/main" id="{C30168D7-5F09-457D-A13B-9A89804118EB}"/>
              </a:ext>
            </a:extLst>
          </p:cNvPr>
          <p:cNvSpPr txBox="1"/>
          <p:nvPr/>
        </p:nvSpPr>
        <p:spPr>
          <a:xfrm>
            <a:off x="158593" y="6826309"/>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87" name="TextBox 86">
            <a:extLst>
              <a:ext uri="{FF2B5EF4-FFF2-40B4-BE49-F238E27FC236}">
                <a16:creationId xmlns:a16="http://schemas.microsoft.com/office/drawing/2014/main" id="{3EE0073E-2908-4B7A-A34E-709C17B499B8}"/>
              </a:ext>
            </a:extLst>
          </p:cNvPr>
          <p:cNvSpPr txBox="1"/>
          <p:nvPr/>
        </p:nvSpPr>
        <p:spPr>
          <a:xfrm>
            <a:off x="108820" y="7177300"/>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44" name="TextBox 43">
            <a:extLst>
              <a:ext uri="{FF2B5EF4-FFF2-40B4-BE49-F238E27FC236}">
                <a16:creationId xmlns:a16="http://schemas.microsoft.com/office/drawing/2014/main" id="{A9C75095-3843-4D56-8282-AE6F9C758E14}"/>
              </a:ext>
            </a:extLst>
          </p:cNvPr>
          <p:cNvSpPr txBox="1"/>
          <p:nvPr/>
        </p:nvSpPr>
        <p:spPr>
          <a:xfrm>
            <a:off x="58202" y="1754855"/>
            <a:ext cx="4108817" cy="338554"/>
          </a:xfrm>
          <a:prstGeom prst="rect">
            <a:avLst/>
          </a:prstGeom>
          <a:solidFill>
            <a:srgbClr val="FEF5D2"/>
          </a:solidFill>
          <a:ln>
            <a:solidFill>
              <a:srgbClr val="115076"/>
            </a:solidFill>
          </a:ln>
        </p:spPr>
        <p:txBody>
          <a:bodyPr wrap="none" rtlCol="0">
            <a:spAutoFit/>
          </a:bodyPr>
          <a:lstStyle/>
          <a:p>
            <a:r>
              <a:rPr lang="de-DE" sz="1600" dirty="0">
                <a:latin typeface="Century Gothic" panose="020B0502020202020204" pitchFamily="34" charset="0"/>
              </a:rPr>
              <a:t>Ich habe ihn </a:t>
            </a:r>
            <a:r>
              <a:rPr lang="de-DE" sz="1600" b="1" dirty="0">
                <a:latin typeface="Century Gothic" panose="020B0502020202020204" pitchFamily="34" charset="0"/>
              </a:rPr>
              <a:t>vor</a:t>
            </a:r>
            <a:r>
              <a:rPr lang="de-DE" sz="1600" dirty="0">
                <a:latin typeface="Century Gothic" panose="020B0502020202020204" pitchFamily="34" charset="0"/>
              </a:rPr>
              <a:t> einer Woche gesehen</a:t>
            </a:r>
            <a:r>
              <a:rPr lang="en-GB" sz="1600" dirty="0">
                <a:latin typeface="Century Gothic" panose="020B0502020202020204" pitchFamily="34" charset="0"/>
              </a:rPr>
              <a:t>.</a:t>
            </a:r>
            <a:endParaRPr lang="en-US" sz="1600" dirty="0">
              <a:latin typeface="Century Gothic" panose="020B0502020202020204" pitchFamily="34" charset="0"/>
            </a:endParaRPr>
          </a:p>
        </p:txBody>
      </p:sp>
      <p:sp>
        <p:nvSpPr>
          <p:cNvPr id="51" name="TextBox 50">
            <a:extLst>
              <a:ext uri="{FF2B5EF4-FFF2-40B4-BE49-F238E27FC236}">
                <a16:creationId xmlns:a16="http://schemas.microsoft.com/office/drawing/2014/main" id="{AB7AB1DD-ACC9-4A61-A979-E2E804378207}"/>
              </a:ext>
            </a:extLst>
          </p:cNvPr>
          <p:cNvSpPr txBox="1"/>
          <p:nvPr/>
        </p:nvSpPr>
        <p:spPr>
          <a:xfrm>
            <a:off x="4188443" y="1764177"/>
            <a:ext cx="2454518" cy="338554"/>
          </a:xfrm>
          <a:prstGeom prst="rect">
            <a:avLst/>
          </a:prstGeom>
          <a:noFill/>
        </p:spPr>
        <p:txBody>
          <a:bodyPr wrap="none" rtlCol="0">
            <a:spAutoFit/>
          </a:bodyPr>
          <a:lstStyle/>
          <a:p>
            <a:pPr algn="l"/>
            <a:r>
              <a:rPr lang="en-US" sz="1600" i="1" dirty="0">
                <a:latin typeface="Century Gothic" panose="020B0502020202020204" pitchFamily="34" charset="0"/>
              </a:rPr>
              <a:t>I  saw him a week </a:t>
            </a:r>
            <a:r>
              <a:rPr lang="en-US" sz="1600" b="1" i="1" dirty="0">
                <a:latin typeface="Century Gothic" panose="020B0502020202020204" pitchFamily="34" charset="0"/>
              </a:rPr>
              <a:t>ago</a:t>
            </a:r>
            <a:r>
              <a:rPr lang="en-US" sz="1600" i="1" dirty="0">
                <a:latin typeface="Century Gothic" panose="020B0502020202020204" pitchFamily="34" charset="0"/>
              </a:rPr>
              <a:t>.</a:t>
            </a:r>
          </a:p>
        </p:txBody>
      </p:sp>
      <p:sp>
        <p:nvSpPr>
          <p:cNvPr id="55" name="TextBox 54">
            <a:extLst>
              <a:ext uri="{FF2B5EF4-FFF2-40B4-BE49-F238E27FC236}">
                <a16:creationId xmlns:a16="http://schemas.microsoft.com/office/drawing/2014/main" id="{B21D24B9-DFB1-41D9-9FFA-659437AEC653}"/>
              </a:ext>
            </a:extLst>
          </p:cNvPr>
          <p:cNvSpPr txBox="1"/>
          <p:nvPr/>
        </p:nvSpPr>
        <p:spPr>
          <a:xfrm>
            <a:off x="58202" y="2292362"/>
            <a:ext cx="6665219" cy="369332"/>
          </a:xfrm>
          <a:prstGeom prst="rect">
            <a:avLst/>
          </a:prstGeom>
          <a:noFill/>
        </p:spPr>
        <p:txBody>
          <a:bodyPr wrap="square" rtlCol="0">
            <a:spAutoFit/>
          </a:bodyPr>
          <a:lstStyle/>
          <a:p>
            <a:r>
              <a:rPr lang="en-GB" b="1" dirty="0" err="1"/>
              <a:t>Vor</a:t>
            </a:r>
            <a:r>
              <a:rPr lang="en-GB" b="1" dirty="0"/>
              <a:t> is usually used with the past (perfect) tense: </a:t>
            </a:r>
          </a:p>
        </p:txBody>
      </p:sp>
      <p:sp>
        <p:nvSpPr>
          <p:cNvPr id="56" name="TextBox 55">
            <a:extLst>
              <a:ext uri="{FF2B5EF4-FFF2-40B4-BE49-F238E27FC236}">
                <a16:creationId xmlns:a16="http://schemas.microsoft.com/office/drawing/2014/main" id="{47228A4C-FF57-478A-AED6-01873DCEBD56}"/>
              </a:ext>
            </a:extLst>
          </p:cNvPr>
          <p:cNvSpPr txBox="1"/>
          <p:nvPr/>
        </p:nvSpPr>
        <p:spPr>
          <a:xfrm>
            <a:off x="86737" y="2829910"/>
            <a:ext cx="4152099" cy="338554"/>
          </a:xfrm>
          <a:prstGeom prst="rect">
            <a:avLst/>
          </a:prstGeom>
          <a:solidFill>
            <a:srgbClr val="FEF5D2"/>
          </a:solidFill>
          <a:ln>
            <a:solidFill>
              <a:schemeClr val="bg2">
                <a:lumMod val="50000"/>
              </a:schemeClr>
            </a:solidFill>
          </a:ln>
        </p:spPr>
        <p:txBody>
          <a:bodyPr wrap="none" rtlCol="0">
            <a:spAutoFit/>
          </a:bodyPr>
          <a:lstStyle/>
          <a:p>
            <a:pPr algn="l"/>
            <a:r>
              <a:rPr lang="de-DE" sz="1600" dirty="0">
                <a:latin typeface="Century Gothic" panose="020B0502020202020204" pitchFamily="34" charset="0"/>
              </a:rPr>
              <a:t>Sie hat </a:t>
            </a:r>
            <a:r>
              <a:rPr lang="de-DE" sz="1600" b="1" dirty="0">
                <a:latin typeface="Century Gothic" panose="020B0502020202020204" pitchFamily="34" charset="0"/>
              </a:rPr>
              <a:t>vor</a:t>
            </a:r>
            <a:r>
              <a:rPr lang="de-DE" sz="1600" dirty="0">
                <a:latin typeface="Century Gothic" panose="020B0502020202020204" pitchFamily="34" charset="0"/>
              </a:rPr>
              <a:t> einem Monat Tennis gespielt</a:t>
            </a:r>
            <a:r>
              <a:rPr lang="en-US" sz="1600" dirty="0">
                <a:latin typeface="Century Gothic" panose="020B0502020202020204" pitchFamily="34" charset="0"/>
              </a:rPr>
              <a:t>.</a:t>
            </a:r>
          </a:p>
        </p:txBody>
      </p:sp>
      <p:sp>
        <p:nvSpPr>
          <p:cNvPr id="57" name="TextBox 56">
            <a:extLst>
              <a:ext uri="{FF2B5EF4-FFF2-40B4-BE49-F238E27FC236}">
                <a16:creationId xmlns:a16="http://schemas.microsoft.com/office/drawing/2014/main" id="{B90145B3-F712-43B9-BC7D-8A7A68B7C385}"/>
              </a:ext>
            </a:extLst>
          </p:cNvPr>
          <p:cNvSpPr txBox="1"/>
          <p:nvPr/>
        </p:nvSpPr>
        <p:spPr>
          <a:xfrm>
            <a:off x="4361858" y="2749837"/>
            <a:ext cx="2476800" cy="584775"/>
          </a:xfrm>
          <a:prstGeom prst="rect">
            <a:avLst/>
          </a:prstGeom>
          <a:noFill/>
        </p:spPr>
        <p:txBody>
          <a:bodyPr wrap="square" rtlCol="0">
            <a:spAutoFit/>
          </a:bodyPr>
          <a:lstStyle/>
          <a:p>
            <a:pPr algn="l"/>
            <a:r>
              <a:rPr lang="en-US" sz="1600" i="1" dirty="0">
                <a:latin typeface="Century Gothic" panose="020B0502020202020204" pitchFamily="34" charset="0"/>
              </a:rPr>
              <a:t>She played tennis a month </a:t>
            </a:r>
            <a:r>
              <a:rPr lang="en-US" sz="1600" b="1" i="1" dirty="0">
                <a:latin typeface="Century Gothic" panose="020B0502020202020204" pitchFamily="34" charset="0"/>
              </a:rPr>
              <a:t>ago</a:t>
            </a:r>
            <a:r>
              <a:rPr lang="en-US" sz="1600" i="1" dirty="0">
                <a:latin typeface="Century Gothic" panose="020B0502020202020204" pitchFamily="34" charset="0"/>
              </a:rPr>
              <a:t>.</a:t>
            </a:r>
          </a:p>
        </p:txBody>
      </p:sp>
      <p:pic>
        <p:nvPicPr>
          <p:cNvPr id="4098" name="Picture 2" descr="Tennis, Woman, Action, People, Full, Length, Isolated">
            <a:extLst>
              <a:ext uri="{FF2B5EF4-FFF2-40B4-BE49-F238E27FC236}">
                <a16:creationId xmlns:a16="http://schemas.microsoft.com/office/drawing/2014/main" id="{6E6901BD-EDAE-44B5-BCD0-634174AD6C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946" y="3257985"/>
            <a:ext cx="1130475" cy="7785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A picture containing icon&#10;&#10;Description automatically generated">
            <a:extLst>
              <a:ext uri="{FF2B5EF4-FFF2-40B4-BE49-F238E27FC236}">
                <a16:creationId xmlns:a16="http://schemas.microsoft.com/office/drawing/2014/main" id="{FB0BB2B0-79CE-4C55-BD19-1909828869B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9205" y="761784"/>
            <a:ext cx="898795" cy="814756"/>
          </a:xfrm>
          <a:prstGeom prst="rect">
            <a:avLst/>
          </a:prstGeom>
        </p:spPr>
      </p:pic>
      <p:sp>
        <p:nvSpPr>
          <p:cNvPr id="77" name="TextBox 76">
            <a:extLst>
              <a:ext uri="{FF2B5EF4-FFF2-40B4-BE49-F238E27FC236}">
                <a16:creationId xmlns:a16="http://schemas.microsoft.com/office/drawing/2014/main" id="{6899C161-52BC-42FB-8BD1-CF310EA2AE77}"/>
              </a:ext>
            </a:extLst>
          </p:cNvPr>
          <p:cNvSpPr txBox="1"/>
          <p:nvPr/>
        </p:nvSpPr>
        <p:spPr>
          <a:xfrm>
            <a:off x="94592" y="7540395"/>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88" name="TextBox 87">
            <a:extLst>
              <a:ext uri="{FF2B5EF4-FFF2-40B4-BE49-F238E27FC236}">
                <a16:creationId xmlns:a16="http://schemas.microsoft.com/office/drawing/2014/main" id="{BD90769B-D02E-4E80-9247-8F107F76B9E7}"/>
              </a:ext>
            </a:extLst>
          </p:cNvPr>
          <p:cNvSpPr txBox="1"/>
          <p:nvPr/>
        </p:nvSpPr>
        <p:spPr>
          <a:xfrm>
            <a:off x="94592" y="7893759"/>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pic>
        <p:nvPicPr>
          <p:cNvPr id="4102" name="Picture 6" descr="Germany, Flag, Map, Europe, Nation">
            <a:extLst>
              <a:ext uri="{FF2B5EF4-FFF2-40B4-BE49-F238E27FC236}">
                <a16:creationId xmlns:a16="http://schemas.microsoft.com/office/drawing/2014/main" id="{1A34E1A4-2E0C-449C-B458-EA1E3CCBA7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5436" y="6230178"/>
            <a:ext cx="1136650" cy="1779104"/>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4491611" y="7783703"/>
            <a:ext cx="1248731" cy="108650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8.2.2.2 &amp; 8.1.2.7.</a:t>
            </a:r>
          </a:p>
        </p:txBody>
      </p:sp>
      <p:pic>
        <p:nvPicPr>
          <p:cNvPr id="6" name="Picture 5" descr="Qr code&#10;&#10;Description automatically generated">
            <a:extLst>
              <a:ext uri="{FF2B5EF4-FFF2-40B4-BE49-F238E27FC236}">
                <a16:creationId xmlns:a16="http://schemas.microsoft.com/office/drawing/2014/main" id="{D0B43609-3041-488F-907F-E79319048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4817" y="4805219"/>
            <a:ext cx="1248731" cy="1248731"/>
          </a:xfrm>
          <a:prstGeom prst="rect">
            <a:avLst/>
          </a:prstGeom>
        </p:spPr>
      </p:pic>
    </p:spTree>
    <p:extLst>
      <p:ext uri="{BB962C8B-B14F-4D97-AF65-F5344CB8AC3E}">
        <p14:creationId xmlns:p14="http://schemas.microsoft.com/office/powerpoint/2010/main" val="317306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68390"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a:t>
            </a:r>
            <a:r>
              <a:rPr lang="en-GB" altLang="en-US" b="1" dirty="0">
                <a:solidFill>
                  <a:srgbClr val="000000"/>
                </a:solidFill>
                <a:latin typeface="Century Gothic" panose="020B0502020202020204" pitchFamily="34" charset="0"/>
              </a:rPr>
              <a:t>1</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5" name="TextBox 34">
            <a:extLst>
              <a:ext uri="{FF2B5EF4-FFF2-40B4-BE49-F238E27FC236}">
                <a16:creationId xmlns:a16="http://schemas.microsoft.com/office/drawing/2014/main" id="{031F9373-4EA5-6047-9B50-775E1E074201}"/>
              </a:ext>
            </a:extLst>
          </p:cNvPr>
          <p:cNvSpPr txBox="1"/>
          <p:nvPr/>
        </p:nvSpPr>
        <p:spPr>
          <a:xfrm>
            <a:off x="3439598" y="4130231"/>
            <a:ext cx="3346933" cy="338554"/>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F0302020204030204"/>
                <a:ea typeface="+mn-ea"/>
                <a:cs typeface="+mn-cs"/>
              </a:rPr>
              <a:t>Die </a:t>
            </a:r>
            <a:r>
              <a:rPr kumimoji="0" lang="en-US" sz="1600" i="0" u="none" strike="noStrike" kern="1200" cap="none" spc="0" normalizeH="0" baseline="0" noProof="0" dirty="0" err="1">
                <a:ln>
                  <a:noFill/>
                </a:ln>
                <a:effectLst/>
                <a:uLnTx/>
                <a:uFillTx/>
                <a:latin typeface="Century Gothic" panose="020F0302020204030204"/>
                <a:ea typeface="+mn-ea"/>
                <a:cs typeface="+mn-cs"/>
              </a:rPr>
              <a:t>Pflanze</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i="0" u="none" strike="noStrike" kern="1200" cap="none" spc="0" normalizeH="0" baseline="0" noProof="0" dirty="0" err="1">
                <a:ln>
                  <a:noFill/>
                </a:ln>
                <a:effectLst/>
                <a:uLnTx/>
                <a:uFillTx/>
                <a:latin typeface="Century Gothic" panose="020F0302020204030204"/>
                <a:ea typeface="+mn-ea"/>
                <a:cs typeface="+mn-cs"/>
              </a:rPr>
              <a:t>steht</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auf dem Tisch.</a:t>
            </a:r>
          </a:p>
        </p:txBody>
      </p:sp>
      <p:grpSp>
        <p:nvGrpSpPr>
          <p:cNvPr id="8" name="Group 7">
            <a:extLst>
              <a:ext uri="{C183D7F6-B498-43B3-948B-1728B52AA6E4}">
                <adec:decorative xmlns:adec="http://schemas.microsoft.com/office/drawing/2017/decorative" val="1"/>
              </a:ext>
            </a:extLst>
          </p:cNvPr>
          <p:cNvGrpSpPr/>
          <p:nvPr/>
        </p:nvGrpSpPr>
        <p:grpSpPr>
          <a:xfrm>
            <a:off x="166288" y="850144"/>
            <a:ext cx="5644965" cy="830998"/>
            <a:chOff x="3365421" y="1857729"/>
            <a:chExt cx="2670189" cy="627571"/>
          </a:xfrm>
        </p:grpSpPr>
        <p:sp>
          <p:nvSpPr>
            <p:cNvPr id="51" name="Rectangle: Rounded Corners 1">
              <a:extLst>
                <a:ext uri="{FF2B5EF4-FFF2-40B4-BE49-F238E27FC236}">
                  <a16:creationId xmlns:a16="http://schemas.microsoft.com/office/drawing/2014/main" id="{FE02788F-EA11-4F68-9456-59564649C927}"/>
                </a:ext>
              </a:extLst>
            </p:cNvPr>
            <p:cNvSpPr/>
            <p:nvPr/>
          </p:nvSpPr>
          <p:spPr>
            <a:xfrm>
              <a:off x="3365421" y="1857730"/>
              <a:ext cx="2670189" cy="4412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p:cNvSpPr txBox="1"/>
            <p:nvPr/>
          </p:nvSpPr>
          <p:spPr>
            <a:xfrm>
              <a:off x="3466219" y="1857729"/>
              <a:ext cx="2529553" cy="627571"/>
            </a:xfrm>
            <a:prstGeom prst="rect">
              <a:avLst/>
            </a:prstGeom>
            <a:noFill/>
          </p:spPr>
          <p:txBody>
            <a:bodyPr wrap="square" rtlCol="0">
              <a:spAutoFit/>
            </a:bodyPr>
            <a:lstStyle/>
            <a:p>
              <a:r>
                <a:rPr lang="en-GB" sz="1600" b="1" dirty="0">
                  <a:solidFill>
                    <a:srgbClr val="000000"/>
                  </a:solidFill>
                  <a:latin typeface="Century Gothic" panose="020B0502020202020204" pitchFamily="34" charset="0"/>
                  <a:cs typeface="Calibri" panose="020F0502020204030204" pitchFamily="34" charset="0"/>
                </a:rPr>
                <a:t>The prepositions </a:t>
              </a:r>
              <a:r>
                <a:rPr lang="en-GB" sz="1600" b="1" i="1" dirty="0">
                  <a:solidFill>
                    <a:srgbClr val="000000"/>
                  </a:solidFill>
                  <a:latin typeface="Century Gothic" panose="020B0502020202020204" pitchFamily="34" charset="0"/>
                  <a:cs typeface="Calibri" panose="020F0502020204030204" pitchFamily="34" charset="0"/>
                </a:rPr>
                <a:t>an</a:t>
              </a:r>
              <a:r>
                <a:rPr lang="en-GB" sz="1600" b="1" dirty="0">
                  <a:solidFill>
                    <a:srgbClr val="000000"/>
                  </a:solidFill>
                  <a:latin typeface="Century Gothic" panose="020B0502020202020204" pitchFamily="34" charset="0"/>
                  <a:cs typeface="Calibri" panose="020F0502020204030204" pitchFamily="34" charset="0"/>
                </a:rPr>
                <a:t> (on, at) and </a:t>
              </a:r>
              <a:r>
                <a:rPr lang="en-GB" sz="1600" b="1" i="1" dirty="0">
                  <a:solidFill>
                    <a:srgbClr val="000000"/>
                  </a:solidFill>
                  <a:latin typeface="Century Gothic" panose="020B0502020202020204" pitchFamily="34" charset="0"/>
                  <a:cs typeface="Calibri" panose="020F0502020204030204" pitchFamily="34" charset="0"/>
                </a:rPr>
                <a:t>auf (on, onto, at, in) </a:t>
              </a:r>
              <a:r>
                <a:rPr lang="en-GB" sz="1600" b="1" dirty="0">
                  <a:solidFill>
                    <a:srgbClr val="000000"/>
                  </a:solidFill>
                  <a:latin typeface="Century Gothic" panose="020B0502020202020204" pitchFamily="34" charset="0"/>
                  <a:cs typeface="Calibri" panose="020F0502020204030204" pitchFamily="34" charset="0"/>
                </a:rPr>
                <a:t>tell us where something</a:t>
              </a:r>
              <a:r>
                <a:rPr lang="en-GB" sz="1600" b="1" i="1" dirty="0">
                  <a:solidFill>
                    <a:srgbClr val="000000"/>
                  </a:solidFill>
                  <a:latin typeface="Century Gothic" panose="020B0502020202020204" pitchFamily="34" charset="0"/>
                  <a:cs typeface="Calibri" panose="020F0502020204030204" pitchFamily="34" charset="0"/>
                </a:rPr>
                <a:t> is</a:t>
              </a:r>
              <a:r>
                <a:rPr lang="en-GB" sz="1600" b="1" dirty="0">
                  <a:solidFill>
                    <a:srgbClr val="000000"/>
                  </a:solidFill>
                  <a:latin typeface="Century Gothic" panose="020B0502020202020204" pitchFamily="34" charset="0"/>
                  <a:cs typeface="Calibri" panose="020F0502020204030204" pitchFamily="34" charset="0"/>
                </a:rPr>
                <a:t>, or </a:t>
              </a:r>
              <a:r>
                <a:rPr lang="en-GB" sz="1600" b="1" i="1" dirty="0">
                  <a:solidFill>
                    <a:srgbClr val="000000"/>
                  </a:solidFill>
                  <a:latin typeface="Century Gothic" panose="020B0502020202020204" pitchFamily="34" charset="0"/>
                  <a:cs typeface="Calibri" panose="020F0502020204030204" pitchFamily="34" charset="0"/>
                </a:rPr>
                <a:t>is moving to</a:t>
              </a:r>
              <a:r>
                <a:rPr lang="en-GB" sz="1600" b="1" dirty="0">
                  <a:solidFill>
                    <a:srgbClr val="000000"/>
                  </a:solidFill>
                  <a:latin typeface="Century Gothic" panose="020B0502020202020204" pitchFamily="34" charset="0"/>
                  <a:cs typeface="Calibri" panose="020F0502020204030204" pitchFamily="34" charset="0"/>
                </a:rPr>
                <a:t>. </a:t>
              </a:r>
            </a:p>
            <a:p>
              <a:endParaRPr lang="en-GB" sz="1600" dirty="0">
                <a:latin typeface="Century Gothic" panose="020B0502020202020204" pitchFamily="34" charset="0"/>
              </a:endParaRPr>
            </a:p>
          </p:txBody>
        </p:sp>
      </p:grpSp>
      <p:sp>
        <p:nvSpPr>
          <p:cNvPr id="53" name="TextBox 52">
            <a:extLst>
              <a:ext uri="{FF2B5EF4-FFF2-40B4-BE49-F238E27FC236}">
                <a16:creationId xmlns:a16="http://schemas.microsoft.com/office/drawing/2014/main" id="{A1E223A1-BA50-3548-BE23-37218AE426BB}"/>
              </a:ext>
            </a:extLst>
          </p:cNvPr>
          <p:cNvSpPr txBox="1"/>
          <p:nvPr/>
        </p:nvSpPr>
        <p:spPr>
          <a:xfrm>
            <a:off x="12357" y="4120888"/>
            <a:ext cx="3346933" cy="338554"/>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err="1">
                <a:ln>
                  <a:noFill/>
                </a:ln>
                <a:effectLst/>
                <a:uLnTx/>
                <a:uFillTx/>
                <a:latin typeface="Century Gothic" panose="020F0302020204030204"/>
                <a:ea typeface="+mn-ea"/>
                <a:cs typeface="+mn-cs"/>
              </a:rPr>
              <a:t>Er</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i="0" u="none" strike="noStrike" kern="1200" cap="none" spc="0" normalizeH="0" baseline="0" noProof="0" dirty="0" err="1">
                <a:ln>
                  <a:noFill/>
                </a:ln>
                <a:effectLst/>
                <a:uLnTx/>
                <a:uFillTx/>
                <a:latin typeface="Century Gothic" panose="020F0302020204030204"/>
                <a:ea typeface="+mn-ea"/>
                <a:cs typeface="+mn-cs"/>
              </a:rPr>
              <a:t>stellt</a:t>
            </a:r>
            <a:r>
              <a:rPr kumimoji="0" lang="en-US" sz="1600" i="0" u="none" strike="noStrike" kern="1200" cap="none" spc="0" normalizeH="0" baseline="0" noProof="0" dirty="0">
                <a:ln>
                  <a:noFill/>
                </a:ln>
                <a:effectLst/>
                <a:uLnTx/>
                <a:uFillTx/>
                <a:latin typeface="Century Gothic" panose="020F0302020204030204"/>
                <a:ea typeface="+mn-ea"/>
                <a:cs typeface="+mn-cs"/>
              </a:rPr>
              <a:t> das </a:t>
            </a:r>
            <a:r>
              <a:rPr kumimoji="0" lang="en-US" sz="1600" i="0" u="none" strike="noStrike" kern="1200" cap="none" spc="0" normalizeH="0" baseline="0" noProof="0" dirty="0" err="1">
                <a:ln>
                  <a:noFill/>
                </a:ln>
                <a:effectLst/>
                <a:uLnTx/>
                <a:uFillTx/>
                <a:latin typeface="Century Gothic" panose="020F0302020204030204"/>
                <a:ea typeface="+mn-ea"/>
                <a:cs typeface="+mn-cs"/>
              </a:rPr>
              <a:t>Paket</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auf den Tisch.</a:t>
            </a:r>
          </a:p>
        </p:txBody>
      </p:sp>
      <p:sp>
        <p:nvSpPr>
          <p:cNvPr id="30" name="Speech Bubble: Rectangle with Corners Rounded 19">
            <a:extLst>
              <a:ext uri="{FF2B5EF4-FFF2-40B4-BE49-F238E27FC236}">
                <a16:creationId xmlns:a16="http://schemas.microsoft.com/office/drawing/2014/main" id="{4A5C09AB-F9A5-40A0-AFB7-D9974ED741F4}"/>
              </a:ext>
            </a:extLst>
          </p:cNvPr>
          <p:cNvSpPr/>
          <p:nvPr/>
        </p:nvSpPr>
        <p:spPr>
          <a:xfrm>
            <a:off x="429151" y="1768247"/>
            <a:ext cx="5039430" cy="584215"/>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entury Gothic" panose="020B0502020202020204" pitchFamily="34" charset="0"/>
            </a:endParaRPr>
          </a:p>
          <a:p>
            <a:r>
              <a:rPr lang="en-US" sz="1600" dirty="0">
                <a:solidFill>
                  <a:schemeClr val="tx1"/>
                </a:solidFill>
                <a:latin typeface="Century Gothic" panose="020B0502020202020204" pitchFamily="34" charset="0"/>
              </a:rPr>
              <a:t>Use</a:t>
            </a:r>
            <a:r>
              <a:rPr lang="en-US" sz="1600" b="1" dirty="0">
                <a:solidFill>
                  <a:schemeClr val="tx1"/>
                </a:solidFill>
                <a:latin typeface="Century Gothic" panose="020B0502020202020204" pitchFamily="34" charset="0"/>
              </a:rPr>
              <a:t> auf </a:t>
            </a:r>
            <a:r>
              <a:rPr lang="en-US" sz="1600" dirty="0">
                <a:solidFill>
                  <a:schemeClr val="tx1"/>
                </a:solidFill>
                <a:latin typeface="Century Gothic" panose="020B0502020202020204" pitchFamily="34" charset="0"/>
              </a:rPr>
              <a:t>with </a:t>
            </a:r>
            <a:r>
              <a:rPr lang="en-US" sz="1600" b="1" dirty="0">
                <a:solidFill>
                  <a:schemeClr val="tx1"/>
                </a:solidFill>
                <a:latin typeface="Century Gothic" panose="020B0502020202020204" pitchFamily="34" charset="0"/>
              </a:rPr>
              <a:t>horizontal surfaces</a:t>
            </a:r>
            <a:r>
              <a:rPr lang="en-US" sz="1600" dirty="0">
                <a:solidFill>
                  <a:schemeClr val="tx1"/>
                </a:solidFill>
                <a:latin typeface="Century Gothic" panose="020B0502020202020204" pitchFamily="34" charset="0"/>
              </a:rPr>
              <a:t> (“on top of”): </a:t>
            </a:r>
          </a:p>
          <a:p>
            <a:endParaRPr lang="en-US" sz="1600" dirty="0">
              <a:solidFill>
                <a:schemeClr val="tx1"/>
              </a:solidFill>
              <a:latin typeface="Century Gothic" panose="020B0502020202020204" pitchFamily="34" charset="0"/>
            </a:endParaRPr>
          </a:p>
        </p:txBody>
      </p:sp>
      <p:pic>
        <p:nvPicPr>
          <p:cNvPr id="31" name="Picture 2" descr="Man, Stone, Work, Carrying, Lifting, Slab, Masonry">
            <a:extLst>
              <a:ext uri="{FF2B5EF4-FFF2-40B4-BE49-F238E27FC236}">
                <a16:creationId xmlns:a16="http://schemas.microsoft.com/office/drawing/2014/main" id="{248DA771-166E-4940-AD11-F3E5A7E1F6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3856" y="2536562"/>
            <a:ext cx="1341390" cy="1499691"/>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Curved Down 31">
            <a:extLst>
              <a:ext uri="{FF2B5EF4-FFF2-40B4-BE49-F238E27FC236}">
                <a16:creationId xmlns:a16="http://schemas.microsoft.com/office/drawing/2014/main" id="{FD8A33D5-8318-4C9F-81CC-340D79CE8EA5}"/>
              </a:ext>
              <a:ext uri="{C183D7F6-B498-43B3-948B-1728B52AA6E4}">
                <adec:decorative xmlns:adec="http://schemas.microsoft.com/office/drawing/2017/decorative" val="1"/>
              </a:ext>
            </a:extLst>
          </p:cNvPr>
          <p:cNvSpPr/>
          <p:nvPr/>
        </p:nvSpPr>
        <p:spPr>
          <a:xfrm rot="19735204" flipH="1">
            <a:off x="597891" y="2802253"/>
            <a:ext cx="1165204" cy="39051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3" name="Picture 2" descr="Table, Patio, Mosaic, Home, Furniture, House, Summer">
            <a:extLst>
              <a:ext uri="{FF2B5EF4-FFF2-40B4-BE49-F238E27FC236}">
                <a16:creationId xmlns:a16="http://schemas.microsoft.com/office/drawing/2014/main" id="{EF2BC6E5-79B9-4643-9E9E-AD4CB7B7EA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151" y="3454664"/>
            <a:ext cx="1009090" cy="677922"/>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AA8C627-B82F-4C99-8C8F-A0B552138F16}"/>
              </a:ext>
              <a:ext uri="{C183D7F6-B498-43B3-948B-1728B52AA6E4}">
                <adec:decorative xmlns:adec="http://schemas.microsoft.com/office/drawing/2017/decorative" val="1"/>
              </a:ext>
            </a:extLst>
          </p:cNvPr>
          <p:cNvGrpSpPr/>
          <p:nvPr/>
        </p:nvGrpSpPr>
        <p:grpSpPr>
          <a:xfrm>
            <a:off x="4302662" y="2672726"/>
            <a:ext cx="1186500" cy="1334375"/>
            <a:chOff x="9821469" y="2088630"/>
            <a:chExt cx="2005230" cy="1758820"/>
          </a:xfrm>
        </p:grpSpPr>
        <p:pic>
          <p:nvPicPr>
            <p:cNvPr id="36" name="Picture 2" descr="Table, Patio, Mosaic, Home, Furniture, House, Summer">
              <a:extLst>
                <a:ext uri="{FF2B5EF4-FFF2-40B4-BE49-F238E27FC236}">
                  <a16:creationId xmlns:a16="http://schemas.microsoft.com/office/drawing/2014/main" id="{E2D6DF7D-9CC5-410A-B7E5-5EB753EEEC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1469" y="2796793"/>
              <a:ext cx="2005230" cy="10506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B8594462-A6DA-4036-8A27-4DAB77232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2622" y="2088630"/>
              <a:ext cx="542925" cy="942975"/>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Speech Bubble: Rectangle with Corners Rounded 19">
            <a:extLst>
              <a:ext uri="{FF2B5EF4-FFF2-40B4-BE49-F238E27FC236}">
                <a16:creationId xmlns:a16="http://schemas.microsoft.com/office/drawing/2014/main" id="{DEA50296-0A80-4C00-9614-AB29A45B6357}"/>
              </a:ext>
            </a:extLst>
          </p:cNvPr>
          <p:cNvSpPr/>
          <p:nvPr/>
        </p:nvSpPr>
        <p:spPr>
          <a:xfrm>
            <a:off x="273265" y="5035324"/>
            <a:ext cx="5537987" cy="584215"/>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entury Gothic" panose="020B0502020202020204" pitchFamily="34" charset="0"/>
            </a:endParaRPr>
          </a:p>
          <a:p>
            <a:r>
              <a:rPr lang="en-US" sz="1600" dirty="0">
                <a:solidFill>
                  <a:schemeClr val="tx1"/>
                </a:solidFill>
                <a:latin typeface="Century Gothic" panose="020B0502020202020204" pitchFamily="34" charset="0"/>
              </a:rPr>
              <a:t>Use</a:t>
            </a:r>
            <a:r>
              <a:rPr lang="en-US" sz="1600" b="1" dirty="0">
                <a:solidFill>
                  <a:schemeClr val="tx1"/>
                </a:solidFill>
                <a:latin typeface="Century Gothic" panose="020B0502020202020204" pitchFamily="34" charset="0"/>
              </a:rPr>
              <a:t> an </a:t>
            </a:r>
            <a:r>
              <a:rPr lang="en-US" sz="1600" dirty="0">
                <a:solidFill>
                  <a:schemeClr val="tx1"/>
                </a:solidFill>
                <a:latin typeface="Century Gothic" panose="020B0502020202020204" pitchFamily="34" charset="0"/>
              </a:rPr>
              <a:t>with </a:t>
            </a:r>
            <a:r>
              <a:rPr lang="en-US" sz="1600" b="1" dirty="0">
                <a:solidFill>
                  <a:schemeClr val="tx1"/>
                </a:solidFill>
                <a:latin typeface="Century Gothic" panose="020B0502020202020204" pitchFamily="34" charset="0"/>
              </a:rPr>
              <a:t>vertical surfaces </a:t>
            </a:r>
            <a:r>
              <a:rPr lang="en-US" sz="1600" dirty="0">
                <a:solidFill>
                  <a:schemeClr val="tx1"/>
                </a:solidFill>
                <a:latin typeface="Century Gothic" panose="020B0502020202020204" pitchFamily="34" charset="0"/>
              </a:rPr>
              <a:t>(“next to, side by side”): </a:t>
            </a:r>
          </a:p>
          <a:p>
            <a:endParaRPr lang="en-US" sz="1600" dirty="0">
              <a:solidFill>
                <a:schemeClr val="tx1"/>
              </a:solidFill>
              <a:latin typeface="Century Gothic" panose="020B0502020202020204" pitchFamily="34" charset="0"/>
            </a:endParaRPr>
          </a:p>
        </p:txBody>
      </p:sp>
      <p:grpSp>
        <p:nvGrpSpPr>
          <p:cNvPr id="40" name="Group 39">
            <a:extLst>
              <a:ext uri="{FF2B5EF4-FFF2-40B4-BE49-F238E27FC236}">
                <a16:creationId xmlns:a16="http://schemas.microsoft.com/office/drawing/2014/main" id="{8F105350-67A5-478B-9CE7-8DB52ADBF94B}"/>
              </a:ext>
              <a:ext uri="{C183D7F6-B498-43B3-948B-1728B52AA6E4}">
                <adec:decorative xmlns:adec="http://schemas.microsoft.com/office/drawing/2017/decorative" val="1"/>
              </a:ext>
            </a:extLst>
          </p:cNvPr>
          <p:cNvGrpSpPr/>
          <p:nvPr/>
        </p:nvGrpSpPr>
        <p:grpSpPr>
          <a:xfrm>
            <a:off x="4119173" y="5700845"/>
            <a:ext cx="1400929" cy="1354199"/>
            <a:chOff x="9852923" y="3514307"/>
            <a:chExt cx="2015759" cy="1844534"/>
          </a:xfrm>
        </p:grpSpPr>
        <p:pic>
          <p:nvPicPr>
            <p:cNvPr id="41" name="Picture 6" descr="Whiteboard, White Board, Blank, Presentation, Board">
              <a:extLst>
                <a:ext uri="{FF2B5EF4-FFF2-40B4-BE49-F238E27FC236}">
                  <a16:creationId xmlns:a16="http://schemas.microsoft.com/office/drawing/2014/main" id="{25DCBD7E-020C-44E7-9928-57258B9D6F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24210" y="3647326"/>
              <a:ext cx="1944472" cy="17115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a:extLst>
                <a:ext uri="{FF2B5EF4-FFF2-40B4-BE49-F238E27FC236}">
                  <a16:creationId xmlns:a16="http://schemas.microsoft.com/office/drawing/2014/main" id="{5973D701-00CC-48B4-BC8F-7A025C3A7A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4051" y="3719245"/>
              <a:ext cx="788020" cy="11023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Pin -red Clip Art">
              <a:extLst>
                <a:ext uri="{FF2B5EF4-FFF2-40B4-BE49-F238E27FC236}">
                  <a16:creationId xmlns:a16="http://schemas.microsoft.com/office/drawing/2014/main" id="{D4AA4A1E-DA15-4CF5-8C06-8F082ED0C90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4904">
              <a:off x="9852923" y="3514307"/>
              <a:ext cx="232417" cy="337959"/>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978CB31B-7670-4C42-9566-337A33BBCC80}"/>
              </a:ext>
            </a:extLst>
          </p:cNvPr>
          <p:cNvSpPr txBox="1"/>
          <p:nvPr/>
        </p:nvSpPr>
        <p:spPr>
          <a:xfrm>
            <a:off x="3053207" y="7212061"/>
            <a:ext cx="3216505" cy="338554"/>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F0302020204030204"/>
                <a:ea typeface="+mn-ea"/>
                <a:cs typeface="+mn-cs"/>
              </a:rPr>
              <a:t>Das Poster </a:t>
            </a:r>
            <a:r>
              <a:rPr kumimoji="0" lang="en-US" sz="1600" i="0" u="none" strike="noStrike" kern="1200" cap="none" spc="0" normalizeH="0" baseline="0" noProof="0" dirty="0" err="1">
                <a:ln>
                  <a:noFill/>
                </a:ln>
                <a:effectLst/>
                <a:uLnTx/>
                <a:uFillTx/>
                <a:latin typeface="Century Gothic" panose="020F0302020204030204"/>
                <a:ea typeface="+mn-ea"/>
                <a:cs typeface="+mn-cs"/>
              </a:rPr>
              <a:t>hängt</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a:ln>
                  <a:noFill/>
                </a:ln>
                <a:effectLst/>
                <a:uLnTx/>
                <a:uFillTx/>
                <a:latin typeface="Century Gothic" panose="020F0302020204030204"/>
                <a:ea typeface="+mn-ea"/>
                <a:cs typeface="+mn-cs"/>
              </a:rPr>
              <a:t>an der Tafel</a:t>
            </a:r>
          </a:p>
        </p:txBody>
      </p:sp>
      <p:grpSp>
        <p:nvGrpSpPr>
          <p:cNvPr id="45" name="Group 44">
            <a:extLst>
              <a:ext uri="{FF2B5EF4-FFF2-40B4-BE49-F238E27FC236}">
                <a16:creationId xmlns:a16="http://schemas.microsoft.com/office/drawing/2014/main" id="{C0C8B0E2-4D05-49E5-9E0D-9B5ACCBFCE7C}"/>
              </a:ext>
              <a:ext uri="{C183D7F6-B498-43B3-948B-1728B52AA6E4}">
                <adec:decorative xmlns:adec="http://schemas.microsoft.com/office/drawing/2017/decorative" val="1"/>
              </a:ext>
            </a:extLst>
          </p:cNvPr>
          <p:cNvGrpSpPr/>
          <p:nvPr/>
        </p:nvGrpSpPr>
        <p:grpSpPr>
          <a:xfrm>
            <a:off x="325233" y="5864957"/>
            <a:ext cx="2448660" cy="1144062"/>
            <a:chOff x="9362734" y="4067951"/>
            <a:chExt cx="2448660" cy="1144062"/>
          </a:xfrm>
        </p:grpSpPr>
        <p:grpSp>
          <p:nvGrpSpPr>
            <p:cNvPr id="46" name="Group 45">
              <a:extLst>
                <a:ext uri="{FF2B5EF4-FFF2-40B4-BE49-F238E27FC236}">
                  <a16:creationId xmlns:a16="http://schemas.microsoft.com/office/drawing/2014/main" id="{D74ADADA-DBC4-4DE4-8E86-6A414F169F76}"/>
                </a:ext>
              </a:extLst>
            </p:cNvPr>
            <p:cNvGrpSpPr/>
            <p:nvPr/>
          </p:nvGrpSpPr>
          <p:grpSpPr>
            <a:xfrm>
              <a:off x="9362734" y="4067951"/>
              <a:ext cx="2448660" cy="1144062"/>
              <a:chOff x="9362734" y="4067951"/>
              <a:chExt cx="2448660" cy="1144062"/>
            </a:xfrm>
          </p:grpSpPr>
          <p:pic>
            <p:nvPicPr>
              <p:cNvPr id="49" name="Picture 4" descr="Window, Curtains, Inside, Home, Blinds, Drapes">
                <a:extLst>
                  <a:ext uri="{FF2B5EF4-FFF2-40B4-BE49-F238E27FC236}">
                    <a16:creationId xmlns:a16="http://schemas.microsoft.com/office/drawing/2014/main" id="{25924618-770A-48CB-9B12-B980FD3574D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11765" y="4067951"/>
                <a:ext cx="1099629" cy="978657"/>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9A7FCADE-35C8-4095-81AA-395689E7984E}"/>
                  </a:ext>
                </a:extLst>
              </p:cNvPr>
              <p:cNvGrpSpPr/>
              <p:nvPr/>
            </p:nvGrpSpPr>
            <p:grpSpPr>
              <a:xfrm rot="303173">
                <a:off x="9362734" y="4332376"/>
                <a:ext cx="949216" cy="879637"/>
                <a:chOff x="9362399" y="4180268"/>
                <a:chExt cx="949216" cy="879637"/>
              </a:xfrm>
            </p:grpSpPr>
            <p:pic>
              <p:nvPicPr>
                <p:cNvPr id="55" name="Picture 8" descr="Hand, Give, Palm, Fingers, Anatomy, Open">
                  <a:extLst>
                    <a:ext uri="{FF2B5EF4-FFF2-40B4-BE49-F238E27FC236}">
                      <a16:creationId xmlns:a16="http://schemas.microsoft.com/office/drawing/2014/main" id="{64E446BC-F575-4E6C-BFC6-88BB7E59CB8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2399" y="4585297"/>
                  <a:ext cx="949216" cy="47460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Vase, Roses, Flowers, Jar">
                  <a:extLst>
                    <a:ext uri="{FF2B5EF4-FFF2-40B4-BE49-F238E27FC236}">
                      <a16:creationId xmlns:a16="http://schemas.microsoft.com/office/drawing/2014/main" id="{FCB0CF8B-EAAA-4D0D-9CBA-300DE6A7E7E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1023" y="4180268"/>
                  <a:ext cx="371967" cy="66621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7" name="Arrow: Right 46">
              <a:extLst>
                <a:ext uri="{FF2B5EF4-FFF2-40B4-BE49-F238E27FC236}">
                  <a16:creationId xmlns:a16="http://schemas.microsoft.com/office/drawing/2014/main" id="{EAE81A4C-E1A5-462E-9BB7-EC93084927B3}"/>
                </a:ext>
              </a:extLst>
            </p:cNvPr>
            <p:cNvSpPr/>
            <p:nvPr/>
          </p:nvSpPr>
          <p:spPr>
            <a:xfrm>
              <a:off x="10008807" y="4679259"/>
              <a:ext cx="902255" cy="2128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7" name="TextBox 56">
            <a:extLst>
              <a:ext uri="{FF2B5EF4-FFF2-40B4-BE49-F238E27FC236}">
                <a16:creationId xmlns:a16="http://schemas.microsoft.com/office/drawing/2014/main" id="{94E3DAA8-151E-4FD0-AA68-4ACAF77FB540}"/>
              </a:ext>
            </a:extLst>
          </p:cNvPr>
          <p:cNvSpPr txBox="1"/>
          <p:nvPr/>
        </p:nvSpPr>
        <p:spPr>
          <a:xfrm>
            <a:off x="458760" y="7059701"/>
            <a:ext cx="2510804" cy="584775"/>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Century Gothic" panose="020F0302020204030204"/>
                <a:ea typeface="+mn-ea"/>
                <a:cs typeface="+mn-cs"/>
              </a:rPr>
              <a:t>Sie </a:t>
            </a:r>
            <a:r>
              <a:rPr kumimoji="0" lang="en-US" sz="1600" i="0" u="none" strike="noStrike" kern="1200" cap="none" spc="0" normalizeH="0" baseline="0" noProof="0" dirty="0" err="1">
                <a:ln>
                  <a:noFill/>
                </a:ln>
                <a:effectLst/>
                <a:uLnTx/>
                <a:uFillTx/>
                <a:latin typeface="Century Gothic" panose="020F0302020204030204"/>
                <a:ea typeface="+mn-ea"/>
                <a:cs typeface="+mn-cs"/>
              </a:rPr>
              <a:t>stellt</a:t>
            </a:r>
            <a:r>
              <a:rPr kumimoji="0" lang="en-US" sz="1600" i="0" u="none" strike="noStrike" kern="1200" cap="none" spc="0" normalizeH="0" baseline="0" noProof="0" dirty="0">
                <a:ln>
                  <a:noFill/>
                </a:ln>
                <a:effectLst/>
                <a:uLnTx/>
                <a:uFillTx/>
                <a:latin typeface="Century Gothic" panose="020F0302020204030204"/>
                <a:ea typeface="+mn-ea"/>
                <a:cs typeface="+mn-cs"/>
              </a:rPr>
              <a:t> die </a:t>
            </a:r>
            <a:r>
              <a:rPr kumimoji="0" lang="en-US" sz="1600" i="0" u="none" strike="noStrike" kern="1200" cap="none" spc="0" normalizeH="0" baseline="0" noProof="0" dirty="0" err="1">
                <a:ln>
                  <a:noFill/>
                </a:ln>
                <a:effectLst/>
                <a:uLnTx/>
                <a:uFillTx/>
                <a:latin typeface="Century Gothic" panose="020F0302020204030204"/>
                <a:ea typeface="+mn-ea"/>
                <a:cs typeface="+mn-cs"/>
              </a:rPr>
              <a:t>Pflanze</a:t>
            </a:r>
            <a:r>
              <a:rPr kumimoji="0" lang="en-US" sz="160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ans</a:t>
            </a:r>
            <a:r>
              <a:rPr kumimoji="0" lang="en-US" sz="1600" b="1" i="0" u="none" strike="noStrike" kern="1200" cap="none" spc="0" normalizeH="0" baseline="0" noProof="0" dirty="0">
                <a:ln>
                  <a:noFill/>
                </a:ln>
                <a:effectLst/>
                <a:uLnTx/>
                <a:uFillTx/>
                <a:latin typeface="Century Gothic" panose="020F0302020204030204"/>
                <a:ea typeface="+mn-ea"/>
                <a:cs typeface="+mn-cs"/>
              </a:rPr>
              <a:t> (an + das) Fenster </a:t>
            </a:r>
          </a:p>
        </p:txBody>
      </p:sp>
      <p:sp>
        <p:nvSpPr>
          <p:cNvPr id="58" name="TextBox 57">
            <a:extLst>
              <a:ext uri="{FF2B5EF4-FFF2-40B4-BE49-F238E27FC236}">
                <a16:creationId xmlns:a16="http://schemas.microsoft.com/office/drawing/2014/main" id="{09464EF4-C525-4382-8EC0-E9EF139BF60D}"/>
              </a:ext>
            </a:extLst>
          </p:cNvPr>
          <p:cNvSpPr txBox="1"/>
          <p:nvPr/>
        </p:nvSpPr>
        <p:spPr>
          <a:xfrm>
            <a:off x="273266" y="8099937"/>
            <a:ext cx="5884944" cy="369332"/>
          </a:xfrm>
          <a:prstGeom prst="rect">
            <a:avLst/>
          </a:prstGeom>
          <a:solidFill>
            <a:srgbClr val="FEF5D2"/>
          </a:solidFill>
          <a:ln>
            <a:solidFill>
              <a:srgbClr val="115076"/>
            </a:solidFill>
          </a:ln>
        </p:spPr>
        <p:txBody>
          <a:bodyPr wrap="none" rtlCol="0">
            <a:spAutoFit/>
          </a:bodyPr>
          <a:lstStyle/>
          <a:p>
            <a:r>
              <a:rPr lang="en-US" dirty="0">
                <a:latin typeface="Century Gothic" panose="020F0302020204030204"/>
              </a:rPr>
              <a:t>Use </a:t>
            </a:r>
            <a:r>
              <a:rPr lang="en-US" b="1" dirty="0">
                <a:latin typeface="Century Gothic" panose="020F0302020204030204"/>
              </a:rPr>
              <a:t>auf</a:t>
            </a:r>
            <a:r>
              <a:rPr lang="en-US" dirty="0">
                <a:latin typeface="Century Gothic" panose="020F0302020204030204"/>
              </a:rPr>
              <a:t>/</a:t>
            </a:r>
            <a:r>
              <a:rPr lang="en-US" b="1" dirty="0">
                <a:latin typeface="Century Gothic" panose="020F0302020204030204"/>
              </a:rPr>
              <a:t>an + Row 2 article </a:t>
            </a:r>
            <a:r>
              <a:rPr lang="en-US" dirty="0">
                <a:latin typeface="Century Gothic" panose="020F0302020204030204"/>
              </a:rPr>
              <a:t>with </a:t>
            </a:r>
            <a:r>
              <a:rPr lang="en-US" b="1" dirty="0">
                <a:highlight>
                  <a:srgbClr val="FFE285"/>
                </a:highlight>
                <a:latin typeface="Century Gothic" panose="020F0302020204030204"/>
              </a:rPr>
              <a:t>verbs of movement</a:t>
            </a:r>
            <a:r>
              <a:rPr lang="en-US" b="1" dirty="0">
                <a:latin typeface="Century Gothic" panose="020F0302020204030204"/>
              </a:rPr>
              <a:t>.</a:t>
            </a:r>
            <a:endParaRPr lang="en-US" sz="1600" dirty="0">
              <a:latin typeface="Century Gothic" panose="020B0502020202020204" pitchFamily="34" charset="0"/>
            </a:endParaRPr>
          </a:p>
        </p:txBody>
      </p:sp>
      <p:sp>
        <p:nvSpPr>
          <p:cNvPr id="59" name="TextBox 58">
            <a:extLst>
              <a:ext uri="{FF2B5EF4-FFF2-40B4-BE49-F238E27FC236}">
                <a16:creationId xmlns:a16="http://schemas.microsoft.com/office/drawing/2014/main" id="{1240ABFD-979E-4C4D-BEEE-94BD065F465C}"/>
              </a:ext>
            </a:extLst>
          </p:cNvPr>
          <p:cNvSpPr txBox="1"/>
          <p:nvPr/>
        </p:nvSpPr>
        <p:spPr>
          <a:xfrm>
            <a:off x="429151" y="8558989"/>
            <a:ext cx="5586786" cy="369332"/>
          </a:xfrm>
          <a:prstGeom prst="rect">
            <a:avLst/>
          </a:prstGeom>
          <a:solidFill>
            <a:srgbClr val="FEF5D2"/>
          </a:solidFill>
          <a:ln>
            <a:solidFill>
              <a:srgbClr val="115076"/>
            </a:solidFill>
          </a:ln>
        </p:spPr>
        <p:txBody>
          <a:bodyPr wrap="none" rtlCol="0">
            <a:spAutoFit/>
          </a:bodyPr>
          <a:lstStyle/>
          <a:p>
            <a:r>
              <a:rPr lang="en-US" dirty="0">
                <a:latin typeface="Century Gothic" panose="020F0302020204030204"/>
              </a:rPr>
              <a:t>Use </a:t>
            </a:r>
            <a:r>
              <a:rPr lang="en-US" b="1" dirty="0">
                <a:latin typeface="Century Gothic" panose="020F0302020204030204"/>
              </a:rPr>
              <a:t>auf</a:t>
            </a:r>
            <a:r>
              <a:rPr lang="en-US" dirty="0">
                <a:latin typeface="Century Gothic" panose="020F0302020204030204"/>
              </a:rPr>
              <a:t>/</a:t>
            </a:r>
            <a:r>
              <a:rPr lang="en-US" b="1" dirty="0">
                <a:latin typeface="Century Gothic" panose="020F0302020204030204"/>
              </a:rPr>
              <a:t>an + Row 3 article </a:t>
            </a:r>
            <a:r>
              <a:rPr lang="en-US" dirty="0">
                <a:latin typeface="Century Gothic" panose="020F0302020204030204"/>
              </a:rPr>
              <a:t>with </a:t>
            </a:r>
            <a:r>
              <a:rPr lang="en-US" b="1" dirty="0">
                <a:highlight>
                  <a:srgbClr val="FFE285"/>
                </a:highlight>
                <a:latin typeface="Century Gothic" panose="020F0302020204030204"/>
              </a:rPr>
              <a:t>verbs of location</a:t>
            </a:r>
            <a:r>
              <a:rPr lang="en-US" b="1" dirty="0">
                <a:latin typeface="Century Gothic" panose="020F0302020204030204"/>
              </a:rPr>
              <a:t>.</a:t>
            </a:r>
            <a:endParaRPr lang="en-US" sz="1600" dirty="0">
              <a:latin typeface="Century Gothic" panose="020B0502020202020204" pitchFamily="34" charset="0"/>
            </a:endParaRPr>
          </a:p>
        </p:txBody>
      </p:sp>
      <p:sp>
        <p:nvSpPr>
          <p:cNvPr id="60" name="Rectangle 59">
            <a:extLst>
              <a:ext uri="{FF2B5EF4-FFF2-40B4-BE49-F238E27FC236}">
                <a16:creationId xmlns:a16="http://schemas.microsoft.com/office/drawing/2014/main" id="{D058E618-BEAD-4C47-B783-86F46F7D5154}"/>
              </a:ext>
            </a:extLst>
          </p:cNvPr>
          <p:cNvSpPr/>
          <p:nvPr/>
        </p:nvSpPr>
        <p:spPr>
          <a:xfrm>
            <a:off x="580726" y="4530435"/>
            <a:ext cx="2030000"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movement: R2</a:t>
            </a:r>
          </a:p>
        </p:txBody>
      </p:sp>
      <p:sp>
        <p:nvSpPr>
          <p:cNvPr id="61" name="Rectangle 60">
            <a:extLst>
              <a:ext uri="{FF2B5EF4-FFF2-40B4-BE49-F238E27FC236}">
                <a16:creationId xmlns:a16="http://schemas.microsoft.com/office/drawing/2014/main" id="{831838E5-53EE-428B-860A-548F1AD7DACD}"/>
              </a:ext>
            </a:extLst>
          </p:cNvPr>
          <p:cNvSpPr/>
          <p:nvPr/>
        </p:nvSpPr>
        <p:spPr>
          <a:xfrm>
            <a:off x="4087646" y="4538959"/>
            <a:ext cx="1723606"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location: R3</a:t>
            </a:r>
          </a:p>
        </p:txBody>
      </p:sp>
      <p:sp>
        <p:nvSpPr>
          <p:cNvPr id="62" name="Rectangle 61">
            <a:extLst>
              <a:ext uri="{FF2B5EF4-FFF2-40B4-BE49-F238E27FC236}">
                <a16:creationId xmlns:a16="http://schemas.microsoft.com/office/drawing/2014/main" id="{057B9748-F7AE-40B6-90DC-7496D490DE95}"/>
              </a:ext>
            </a:extLst>
          </p:cNvPr>
          <p:cNvSpPr/>
          <p:nvPr/>
        </p:nvSpPr>
        <p:spPr>
          <a:xfrm>
            <a:off x="809239" y="7692643"/>
            <a:ext cx="2030000"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movement: R2</a:t>
            </a:r>
          </a:p>
        </p:txBody>
      </p:sp>
      <p:sp>
        <p:nvSpPr>
          <p:cNvPr id="63" name="Rectangle 62">
            <a:extLst>
              <a:ext uri="{FF2B5EF4-FFF2-40B4-BE49-F238E27FC236}">
                <a16:creationId xmlns:a16="http://schemas.microsoft.com/office/drawing/2014/main" id="{F51FFE36-13FE-414B-8D65-9A6FA4D4B80F}"/>
              </a:ext>
            </a:extLst>
          </p:cNvPr>
          <p:cNvSpPr/>
          <p:nvPr/>
        </p:nvSpPr>
        <p:spPr>
          <a:xfrm>
            <a:off x="3801672" y="7667522"/>
            <a:ext cx="1723606" cy="338554"/>
          </a:xfrm>
          <a:prstGeom prst="rect">
            <a:avLst/>
          </a:prstGeom>
          <a:noFill/>
          <a:ln w="22225">
            <a:solidFill>
              <a:srgbClr val="FFC000"/>
            </a:solidFill>
          </a:ln>
        </p:spPr>
        <p:txBody>
          <a:bodyPr wrap="square">
            <a:spAutoFit/>
          </a:bodyPr>
          <a:lstStyle/>
          <a:p>
            <a:pPr algn="ctr"/>
            <a:r>
              <a:rPr lang="en-GB" sz="1600" dirty="0">
                <a:latin typeface="Century Gothic" panose="020B0502020202020204" pitchFamily="34" charset="0"/>
              </a:rPr>
              <a:t>location: R3</a:t>
            </a:r>
          </a:p>
        </p:txBody>
      </p:sp>
    </p:spTree>
    <p:extLst>
      <p:ext uri="{BB962C8B-B14F-4D97-AF65-F5344CB8AC3E}">
        <p14:creationId xmlns:p14="http://schemas.microsoft.com/office/powerpoint/2010/main" val="9512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28001" y="147673"/>
            <a:ext cx="4631352" cy="4876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53346" y="168329"/>
            <a:ext cx="4506007"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Understanding a non-fiction text</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986777" y="13397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52</a:t>
            </a:r>
          </a:p>
        </p:txBody>
      </p:sp>
      <p:graphicFrame>
        <p:nvGraphicFramePr>
          <p:cNvPr id="38" name="Table 37">
            <a:extLst>
              <a:ext uri="{FF2B5EF4-FFF2-40B4-BE49-F238E27FC236}">
                <a16:creationId xmlns:a16="http://schemas.microsoft.com/office/drawing/2014/main" id="{43AFF4AB-64E7-4FBE-A013-601B1A4FADBA}"/>
              </a:ext>
            </a:extLst>
          </p:cNvPr>
          <p:cNvGraphicFramePr>
            <a:graphicFrameLocks noGrp="1"/>
          </p:cNvGraphicFramePr>
          <p:nvPr>
            <p:extLst>
              <p:ext uri="{D42A27DB-BD31-4B8C-83A1-F6EECF244321}">
                <p14:modId xmlns:p14="http://schemas.microsoft.com/office/powerpoint/2010/main" val="723426475"/>
              </p:ext>
            </p:extLst>
          </p:nvPr>
        </p:nvGraphicFramePr>
        <p:xfrm>
          <a:off x="1004082" y="1310187"/>
          <a:ext cx="4631353" cy="4657480"/>
        </p:xfrm>
        <a:graphic>
          <a:graphicData uri="http://schemas.openxmlformats.org/drawingml/2006/table">
            <a:tbl>
              <a:tblPr lastRow="1">
                <a:tableStyleId>{5940675A-B579-460E-94D1-54222C63F5DA}</a:tableStyleId>
              </a:tblPr>
              <a:tblGrid>
                <a:gridCol w="2176106">
                  <a:extLst>
                    <a:ext uri="{9D8B030D-6E8A-4147-A177-3AD203B41FA5}">
                      <a16:colId xmlns:a16="http://schemas.microsoft.com/office/drawing/2014/main" val="2576834893"/>
                    </a:ext>
                  </a:extLst>
                </a:gridCol>
                <a:gridCol w="2455247">
                  <a:extLst>
                    <a:ext uri="{9D8B030D-6E8A-4147-A177-3AD203B41FA5}">
                      <a16:colId xmlns:a16="http://schemas.microsoft.com/office/drawing/2014/main" val="3222018720"/>
                    </a:ext>
                  </a:extLst>
                </a:gridCol>
              </a:tblGrid>
              <a:tr h="33046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hängen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hang, be hanging</a:t>
                      </a:r>
                    </a:p>
                  </a:txBody>
                  <a:tcPr marL="0" marR="0" marT="0" marB="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schützen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protect</a:t>
                      </a:r>
                    </a:p>
                  </a:txBody>
                  <a:tcPr marL="0" marR="0" marT="0" marB="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verdienen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earn</a:t>
                      </a:r>
                    </a:p>
                  </a:txBody>
                  <a:tcPr marL="0" marR="0" marT="0" marB="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der Angriff</a:t>
                      </a: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attack</a:t>
                      </a:r>
                    </a:p>
                  </a:txBody>
                  <a:tcPr marL="0" marR="0" marT="0" marB="0" anchor="ctr"/>
                </a:tc>
                <a:extLst>
                  <a:ext uri="{0D108BD9-81ED-4DB2-BD59-A6C34878D82A}">
                    <a16:rowId xmlns:a16="http://schemas.microsoft.com/office/drawing/2014/main" val="256738967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der Euro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euro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Milliarde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billion</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Million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million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Wand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wall (inside)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baseline="0" dirty="0">
                          <a:solidFill>
                            <a:srgbClr val="000000"/>
                          </a:solidFill>
                          <a:effectLst/>
                          <a:latin typeface="Century Gothic" panose="020B0502020202020204" pitchFamily="34" charset="0"/>
                        </a:rPr>
                        <a:t>das </a:t>
                      </a:r>
                      <a:r>
                        <a:rPr lang="en-US" sz="1600" b="0" i="0" u="none" strike="noStrike" baseline="0" dirty="0" err="1">
                          <a:solidFill>
                            <a:srgbClr val="000000"/>
                          </a:solidFill>
                          <a:effectLst/>
                          <a:latin typeface="Century Gothic" panose="020B0502020202020204" pitchFamily="34" charset="0"/>
                        </a:rPr>
                        <a:t>Gesetz</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law</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das </a:t>
                      </a:r>
                      <a:r>
                        <a:rPr lang="en-US" sz="1600" b="0" i="0" u="none" strike="noStrike" dirty="0" err="1">
                          <a:solidFill>
                            <a:srgbClr val="000000"/>
                          </a:solidFill>
                          <a:effectLst/>
                          <a:latin typeface="Century Gothic" panose="020B0502020202020204" pitchFamily="34" charset="0"/>
                        </a:rPr>
                        <a:t>Unternehmen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enterprise, company</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Daten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data</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80289704"/>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an</a:t>
                      </a:r>
                      <a:r>
                        <a:rPr lang="en-US" sz="1600" b="0" i="0" u="none" strike="noStrike" baseline="30000" dirty="0">
                          <a:solidFill>
                            <a:srgbClr val="000000"/>
                          </a:solidFill>
                          <a:effectLst/>
                          <a:latin typeface="Century Gothic" panose="020B0502020202020204" pitchFamily="34" charset="0"/>
                        </a:rPr>
                        <a:t>2</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on</a:t>
                      </a:r>
                      <a:r>
                        <a:rPr lang="en-US" sz="1600" b="0" i="0" u="none" strike="noStrike" baseline="30000" dirty="0">
                          <a:solidFill>
                            <a:srgbClr val="000000"/>
                          </a:solidFill>
                          <a:effectLst/>
                          <a:latin typeface="Century Gothic" panose="020B0502020202020204" pitchFamily="34" charset="0"/>
                        </a:rPr>
                        <a:t>1</a:t>
                      </a:r>
                      <a:r>
                        <a:rPr lang="en-US" sz="1600" b="0" i="0" u="none" strike="noStrike" baseline="0" dirty="0">
                          <a:solidFill>
                            <a:srgbClr val="000000"/>
                          </a:solidFill>
                          <a:effectLst/>
                          <a:latin typeface="Century Gothic" panose="020B0502020202020204" pitchFamily="34" charset="0"/>
                        </a:rPr>
                        <a:t>, at</a:t>
                      </a:r>
                      <a:r>
                        <a:rPr lang="en-US" sz="1600" b="0" i="0" u="none" strike="noStrike" baseline="30000" dirty="0">
                          <a:solidFill>
                            <a:srgbClr val="000000"/>
                          </a:solidFill>
                          <a:effectLst/>
                          <a:latin typeface="Century Gothic" panose="020B0502020202020204" pitchFamily="34" charset="0"/>
                        </a:rPr>
                        <a:t>2</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63651702"/>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gegen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against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079181352"/>
                  </a:ext>
                </a:extLst>
              </a:tr>
              <a:tr h="210942">
                <a:tc>
                  <a:txBody>
                    <a:bodyPr/>
                    <a:lstStyle/>
                    <a:p>
                      <a:pPr algn="l" fontAlgn="b"/>
                      <a:r>
                        <a:rPr lang="en-US" sz="1600" b="0" i="0" u="none" strike="noStrike" dirty="0" err="1">
                          <a:solidFill>
                            <a:srgbClr val="000000"/>
                          </a:solidFill>
                          <a:effectLst/>
                          <a:latin typeface="Century Gothic" panose="020B0502020202020204" pitchFamily="34" charset="0"/>
                        </a:rPr>
                        <a:t>laut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according to </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579606290"/>
                  </a:ext>
                </a:extLst>
              </a:tr>
            </a:tbl>
          </a:graphicData>
        </a:graphic>
      </p:graphicFrame>
      <p:sp>
        <p:nvSpPr>
          <p:cNvPr id="53" name="TextBox 52">
            <a:extLst>
              <a:ext uri="{FF2B5EF4-FFF2-40B4-BE49-F238E27FC236}">
                <a16:creationId xmlns:a16="http://schemas.microsoft.com/office/drawing/2014/main" id="{B8AB1562-03E2-4325-A201-6E4DE5E4245F}"/>
              </a:ext>
            </a:extLst>
          </p:cNvPr>
          <p:cNvSpPr txBox="1"/>
          <p:nvPr/>
        </p:nvSpPr>
        <p:spPr>
          <a:xfrm>
            <a:off x="430461" y="1289592"/>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79C0C4A1-D89D-4662-ADC9-27129C2CB198}"/>
              </a:ext>
            </a:extLst>
          </p:cNvPr>
          <p:cNvSpPr txBox="1"/>
          <p:nvPr/>
        </p:nvSpPr>
        <p:spPr>
          <a:xfrm>
            <a:off x="437962" y="2266929"/>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9527AAE9-9083-4CBB-9CC8-1408BEEEBB04}"/>
              </a:ext>
            </a:extLst>
          </p:cNvPr>
          <p:cNvSpPr txBox="1"/>
          <p:nvPr/>
        </p:nvSpPr>
        <p:spPr>
          <a:xfrm>
            <a:off x="437962" y="3259035"/>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1" name="TextBox 80">
            <a:extLst>
              <a:ext uri="{FF2B5EF4-FFF2-40B4-BE49-F238E27FC236}">
                <a16:creationId xmlns:a16="http://schemas.microsoft.com/office/drawing/2014/main" id="{4A627229-8367-4C72-BC8E-F1F868F2F956}"/>
              </a:ext>
            </a:extLst>
          </p:cNvPr>
          <p:cNvSpPr txBox="1"/>
          <p:nvPr/>
        </p:nvSpPr>
        <p:spPr>
          <a:xfrm>
            <a:off x="390114" y="3585961"/>
            <a:ext cx="522013" cy="338554"/>
          </a:xfrm>
          <a:prstGeom prst="rect">
            <a:avLst/>
          </a:prstGeom>
          <a:noFill/>
        </p:spPr>
        <p:txBody>
          <a:bodyPr wrap="square" rtlCol="0">
            <a:spAutoFit/>
          </a:bodyPr>
          <a:lstStyle/>
          <a:p>
            <a:r>
              <a:rPr lang="en-US" sz="1600" i="1" dirty="0">
                <a:latin typeface="Century Gothic" panose="020B0502020202020204" pitchFamily="34" charset="0"/>
              </a:rPr>
              <a:t> </a:t>
            </a:r>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82" name="TextBox 81">
            <a:extLst>
              <a:ext uri="{FF2B5EF4-FFF2-40B4-BE49-F238E27FC236}">
                <a16:creationId xmlns:a16="http://schemas.microsoft.com/office/drawing/2014/main" id="{8ED498CD-4869-40FD-9001-9AD293F4D585}"/>
              </a:ext>
            </a:extLst>
          </p:cNvPr>
          <p:cNvSpPr txBox="1"/>
          <p:nvPr/>
        </p:nvSpPr>
        <p:spPr>
          <a:xfrm>
            <a:off x="379802" y="3916240"/>
            <a:ext cx="624280"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7" name="TextBox 86">
            <a:extLst>
              <a:ext uri="{FF2B5EF4-FFF2-40B4-BE49-F238E27FC236}">
                <a16:creationId xmlns:a16="http://schemas.microsoft.com/office/drawing/2014/main" id="{3EE0073E-2908-4B7A-A34E-709C17B499B8}"/>
              </a:ext>
            </a:extLst>
          </p:cNvPr>
          <p:cNvSpPr txBox="1"/>
          <p:nvPr/>
        </p:nvSpPr>
        <p:spPr>
          <a:xfrm>
            <a:off x="253346" y="4987763"/>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77" name="TextBox 76">
            <a:extLst>
              <a:ext uri="{FF2B5EF4-FFF2-40B4-BE49-F238E27FC236}">
                <a16:creationId xmlns:a16="http://schemas.microsoft.com/office/drawing/2014/main" id="{6899C161-52BC-42FB-8BD1-CF310EA2AE77}"/>
              </a:ext>
            </a:extLst>
          </p:cNvPr>
          <p:cNvSpPr txBox="1"/>
          <p:nvPr/>
        </p:nvSpPr>
        <p:spPr>
          <a:xfrm>
            <a:off x="253346" y="5318796"/>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88" name="TextBox 87">
            <a:extLst>
              <a:ext uri="{FF2B5EF4-FFF2-40B4-BE49-F238E27FC236}">
                <a16:creationId xmlns:a16="http://schemas.microsoft.com/office/drawing/2014/main" id="{BD90769B-D02E-4E80-9247-8F107F76B9E7}"/>
              </a:ext>
            </a:extLst>
          </p:cNvPr>
          <p:cNvSpPr txBox="1"/>
          <p:nvPr/>
        </p:nvSpPr>
        <p:spPr>
          <a:xfrm>
            <a:off x="253346" y="5643923"/>
            <a:ext cx="877192"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sp>
        <p:nvSpPr>
          <p:cNvPr id="22" name="Rounded Rectangle 21"/>
          <p:cNvSpPr/>
          <p:nvPr/>
        </p:nvSpPr>
        <p:spPr>
          <a:xfrm>
            <a:off x="691971" y="6564893"/>
            <a:ext cx="1382786" cy="12031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8.2.2.3. &amp; 8.2.1.1.</a:t>
            </a:r>
          </a:p>
        </p:txBody>
      </p:sp>
      <p:sp>
        <p:nvSpPr>
          <p:cNvPr id="30" name="TextBox 29">
            <a:extLst>
              <a:ext uri="{FF2B5EF4-FFF2-40B4-BE49-F238E27FC236}">
                <a16:creationId xmlns:a16="http://schemas.microsoft.com/office/drawing/2014/main" id="{95B7E87B-265D-4518-B2AB-B53177992B8D}"/>
              </a:ext>
            </a:extLst>
          </p:cNvPr>
          <p:cNvSpPr txBox="1"/>
          <p:nvPr/>
        </p:nvSpPr>
        <p:spPr>
          <a:xfrm>
            <a:off x="430461" y="1635489"/>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1" name="TextBox 30">
            <a:extLst>
              <a:ext uri="{FF2B5EF4-FFF2-40B4-BE49-F238E27FC236}">
                <a16:creationId xmlns:a16="http://schemas.microsoft.com/office/drawing/2014/main" id="{35A16C22-476A-495E-9AB7-9475C7F46B08}"/>
              </a:ext>
            </a:extLst>
          </p:cNvPr>
          <p:cNvSpPr txBox="1"/>
          <p:nvPr/>
        </p:nvSpPr>
        <p:spPr>
          <a:xfrm>
            <a:off x="452669" y="1958857"/>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2" name="TextBox 31">
            <a:extLst>
              <a:ext uri="{FF2B5EF4-FFF2-40B4-BE49-F238E27FC236}">
                <a16:creationId xmlns:a16="http://schemas.microsoft.com/office/drawing/2014/main" id="{38CA2F57-8CE0-42C7-9081-01ECB8D14133}"/>
              </a:ext>
            </a:extLst>
          </p:cNvPr>
          <p:cNvSpPr txBox="1"/>
          <p:nvPr/>
        </p:nvSpPr>
        <p:spPr>
          <a:xfrm>
            <a:off x="423255" y="2599162"/>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33" name="TextBox 32">
            <a:extLst>
              <a:ext uri="{FF2B5EF4-FFF2-40B4-BE49-F238E27FC236}">
                <a16:creationId xmlns:a16="http://schemas.microsoft.com/office/drawing/2014/main" id="{9B730D94-C403-4F4D-8BDE-F7A569A1C315}"/>
              </a:ext>
            </a:extLst>
          </p:cNvPr>
          <p:cNvSpPr txBox="1"/>
          <p:nvPr/>
        </p:nvSpPr>
        <p:spPr>
          <a:xfrm>
            <a:off x="455761" y="2952526"/>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34" name="TextBox 33">
            <a:extLst>
              <a:ext uri="{FF2B5EF4-FFF2-40B4-BE49-F238E27FC236}">
                <a16:creationId xmlns:a16="http://schemas.microsoft.com/office/drawing/2014/main" id="{DF5F681E-4EBB-42AE-8BF1-6DF7B8AB1C76}"/>
              </a:ext>
            </a:extLst>
          </p:cNvPr>
          <p:cNvSpPr txBox="1"/>
          <p:nvPr/>
        </p:nvSpPr>
        <p:spPr>
          <a:xfrm>
            <a:off x="390114" y="4580055"/>
            <a:ext cx="877192" cy="338554"/>
          </a:xfrm>
          <a:prstGeom prst="rect">
            <a:avLst/>
          </a:prstGeom>
          <a:noFill/>
        </p:spPr>
        <p:txBody>
          <a:bodyPr wrap="square" rtlCol="0">
            <a:spAutoFit/>
          </a:bodyPr>
          <a:lstStyle/>
          <a:p>
            <a:r>
              <a:rPr lang="en-US" sz="1600" i="1" dirty="0" err="1">
                <a:latin typeface="Century Gothic" panose="020B0502020202020204" pitchFamily="34" charset="0"/>
              </a:rPr>
              <a:t>npl</a:t>
            </a:r>
            <a:endParaRPr lang="en-GB" sz="1600" i="1" dirty="0">
              <a:latin typeface="Century Gothic" panose="020B0502020202020204" pitchFamily="34" charset="0"/>
            </a:endParaRPr>
          </a:p>
        </p:txBody>
      </p:sp>
      <p:sp>
        <p:nvSpPr>
          <p:cNvPr id="35" name="TextBox 34">
            <a:extLst>
              <a:ext uri="{FF2B5EF4-FFF2-40B4-BE49-F238E27FC236}">
                <a16:creationId xmlns:a16="http://schemas.microsoft.com/office/drawing/2014/main" id="{51F390EB-0DEA-4F52-8E0E-48096A1EFC42}"/>
              </a:ext>
            </a:extLst>
          </p:cNvPr>
          <p:cNvSpPr txBox="1"/>
          <p:nvPr/>
        </p:nvSpPr>
        <p:spPr>
          <a:xfrm>
            <a:off x="385944" y="4273677"/>
            <a:ext cx="624280"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pic>
        <p:nvPicPr>
          <p:cNvPr id="4" name="Picture 3" descr="QR code">
            <a:extLst>
              <a:ext uri="{FF2B5EF4-FFF2-40B4-BE49-F238E27FC236}">
                <a16:creationId xmlns:a16="http://schemas.microsoft.com/office/drawing/2014/main" id="{05CC12FB-8D49-4163-81B5-2077AE6AA53E}"/>
              </a:ext>
            </a:extLst>
          </p:cNvPr>
          <p:cNvPicPr>
            <a:picLocks noChangeAspect="1"/>
          </p:cNvPicPr>
          <p:nvPr/>
        </p:nvPicPr>
        <p:blipFill>
          <a:blip r:embed="rId3"/>
          <a:stretch>
            <a:fillRect/>
          </a:stretch>
        </p:blipFill>
        <p:spPr>
          <a:xfrm>
            <a:off x="2486978" y="6349387"/>
            <a:ext cx="1665560" cy="1636237"/>
          </a:xfrm>
          <a:prstGeom prst="rect">
            <a:avLst/>
          </a:prstGeom>
        </p:spPr>
      </p:pic>
      <p:pic>
        <p:nvPicPr>
          <p:cNvPr id="39" name="Picture 4" descr="Bank Robbery, Money Bag, Hand, Coins, Symbol, Icon">
            <a:extLst>
              <a:ext uri="{FF2B5EF4-FFF2-40B4-BE49-F238E27FC236}">
                <a16:creationId xmlns:a16="http://schemas.microsoft.com/office/drawing/2014/main" id="{B481FB5A-DE18-45AE-8CF8-1FDADBFCD9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6325" y="3603853"/>
            <a:ext cx="864124" cy="10083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Business, Forex, Stock, Chart, Trading, Finance, Candle">
            <a:extLst>
              <a:ext uri="{FF2B5EF4-FFF2-40B4-BE49-F238E27FC236}">
                <a16:creationId xmlns:a16="http://schemas.microsoft.com/office/drawing/2014/main" id="{405CAC70-600D-482C-9AA7-B0945FB428C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989" r="31201" b="17921"/>
          <a:stretch/>
        </p:blipFill>
        <p:spPr bwMode="auto">
          <a:xfrm>
            <a:off x="4667535" y="6301611"/>
            <a:ext cx="1592179" cy="155263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Shield, Security, Protection, Sure, Privacy Policy">
            <a:extLst>
              <a:ext uri="{FF2B5EF4-FFF2-40B4-BE49-F238E27FC236}">
                <a16:creationId xmlns:a16="http://schemas.microsoft.com/office/drawing/2014/main" id="{690F9AEC-913E-437A-ACB3-49751475B2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3918" y="2249232"/>
            <a:ext cx="864124" cy="97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7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Curved Down 14">
            <a:extLst>
              <a:ext uri="{FF2B5EF4-FFF2-40B4-BE49-F238E27FC236}">
                <a16:creationId xmlns:a16="http://schemas.microsoft.com/office/drawing/2014/main" id="{E1441BF1-E31F-4621-B0B3-0904018BF8E1}"/>
              </a:ext>
              <a:ext uri="{C183D7F6-B498-43B3-948B-1728B52AA6E4}">
                <adec:decorative xmlns:adec="http://schemas.microsoft.com/office/drawing/2017/decorative" val="1"/>
              </a:ext>
            </a:extLst>
          </p:cNvPr>
          <p:cNvSpPr/>
          <p:nvPr/>
        </p:nvSpPr>
        <p:spPr>
          <a:xfrm rot="12068039">
            <a:off x="1990670" y="7845604"/>
            <a:ext cx="1164633" cy="416849"/>
          </a:xfrm>
          <a:prstGeom prst="curvedDownArrow">
            <a:avLst>
              <a:gd name="adj1" fmla="val 19320"/>
              <a:gd name="adj2" fmla="val 7692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53</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24" name="TextBox 23">
            <a:extLst>
              <a:ext uri="{FF2B5EF4-FFF2-40B4-BE49-F238E27FC236}">
                <a16:creationId xmlns:a16="http://schemas.microsoft.com/office/drawing/2014/main" id="{FDAA1521-4E61-4AB1-9163-0EA7016A6FD1}"/>
              </a:ext>
            </a:extLst>
          </p:cNvPr>
          <p:cNvSpPr txBox="1"/>
          <p:nvPr/>
        </p:nvSpPr>
        <p:spPr>
          <a:xfrm>
            <a:off x="73075" y="724348"/>
            <a:ext cx="7279661" cy="369332"/>
          </a:xfrm>
          <a:prstGeom prst="rect">
            <a:avLst/>
          </a:prstGeom>
          <a:noFill/>
        </p:spPr>
        <p:txBody>
          <a:bodyPr wrap="square" rtlCol="0">
            <a:spAutoFit/>
          </a:bodyPr>
          <a:lstStyle/>
          <a:p>
            <a:pPr fontAlgn="base">
              <a:spcBef>
                <a:spcPct val="0"/>
              </a:spcBef>
              <a:spcAft>
                <a:spcPct val="0"/>
              </a:spcAft>
            </a:pPr>
            <a:r>
              <a:rPr lang="en-US" b="1" dirty="0">
                <a:latin typeface="Century Gothic" panose="020B0502020202020204" pitchFamily="34" charset="0"/>
              </a:rPr>
              <a:t>Adverbs of time </a:t>
            </a:r>
            <a:r>
              <a:rPr lang="en-US" dirty="0">
                <a:latin typeface="Century Gothic" panose="020B0502020202020204" pitchFamily="34" charset="0"/>
              </a:rPr>
              <a:t>give information about </a:t>
            </a:r>
            <a:r>
              <a:rPr lang="en-US" b="1" dirty="0">
                <a:latin typeface="Century Gothic" panose="020B0502020202020204" pitchFamily="34" charset="0"/>
              </a:rPr>
              <a:t>when </a:t>
            </a:r>
            <a:r>
              <a:rPr lang="en-US" dirty="0">
                <a:latin typeface="Century Gothic" panose="020B0502020202020204" pitchFamily="34" charset="0"/>
              </a:rPr>
              <a:t>we do things. </a:t>
            </a:r>
            <a:endParaRPr lang="en-GB" b="1" dirty="0">
              <a:latin typeface="Century Gothic" panose="020B0502020202020204" pitchFamily="34" charset="0"/>
            </a:endParaRPr>
          </a:p>
        </p:txBody>
      </p:sp>
      <p:sp>
        <p:nvSpPr>
          <p:cNvPr id="27" name="Rounded Rectangular Callout 6">
            <a:extLst>
              <a:ext uri="{FF2B5EF4-FFF2-40B4-BE49-F238E27FC236}">
                <a16:creationId xmlns:a16="http://schemas.microsoft.com/office/drawing/2014/main" id="{235FC266-4630-48E3-BBF4-43E9D80C6AA4}"/>
              </a:ext>
            </a:extLst>
          </p:cNvPr>
          <p:cNvSpPr/>
          <p:nvPr/>
        </p:nvSpPr>
        <p:spPr>
          <a:xfrm>
            <a:off x="177963" y="1251217"/>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F0302020204030204"/>
              </a:rPr>
              <a:t>Add</a:t>
            </a:r>
            <a:r>
              <a:rPr lang="en-GB" sz="1600" b="1" dirty="0">
                <a:solidFill>
                  <a:schemeClr val="tx1"/>
                </a:solidFill>
                <a:latin typeface="Century Gothic" panose="020F0302020204030204"/>
              </a:rPr>
              <a:t> </a:t>
            </a:r>
            <a:r>
              <a:rPr lang="en-GB" sz="1600" b="1" i="1" dirty="0">
                <a:solidFill>
                  <a:schemeClr val="tx1"/>
                </a:solidFill>
                <a:latin typeface="Century Gothic" panose="020F0302020204030204"/>
              </a:rPr>
              <a:t>am</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to </a:t>
            </a:r>
            <a:r>
              <a:rPr lang="en-GB" sz="1600" u="sng" dirty="0">
                <a:solidFill>
                  <a:schemeClr val="tx1"/>
                </a:solidFill>
                <a:latin typeface="Century Gothic" panose="020F0302020204030204"/>
              </a:rPr>
              <a:t>days of the week </a:t>
            </a:r>
            <a:r>
              <a:rPr lang="en-GB" sz="1600" dirty="0">
                <a:solidFill>
                  <a:schemeClr val="tx1"/>
                </a:solidFill>
                <a:latin typeface="Century Gothic" panose="020F0302020204030204"/>
              </a:rPr>
              <a:t>or </a:t>
            </a:r>
            <a:r>
              <a:rPr lang="en-GB" sz="1600" u="sng" dirty="0">
                <a:solidFill>
                  <a:schemeClr val="tx1"/>
                </a:solidFill>
                <a:latin typeface="Century Gothic" panose="020F0302020204030204"/>
              </a:rPr>
              <a:t>times of day </a:t>
            </a:r>
            <a:r>
              <a:rPr lang="en-GB" sz="1600" dirty="0">
                <a:solidFill>
                  <a:schemeClr val="tx1"/>
                </a:solidFill>
                <a:latin typeface="Century Gothic" panose="020F0302020204030204"/>
              </a:rPr>
              <a:t>to talk about a </a:t>
            </a:r>
            <a:r>
              <a:rPr lang="en-GB" sz="1600" b="1" dirty="0">
                <a:solidFill>
                  <a:schemeClr val="tx1"/>
                </a:solidFill>
                <a:latin typeface="Century Gothic" panose="020F0302020204030204"/>
              </a:rPr>
              <a:t>one-off</a:t>
            </a:r>
            <a:r>
              <a:rPr lang="en-GB" sz="1600" dirty="0">
                <a:solidFill>
                  <a:schemeClr val="tx1"/>
                </a:solidFill>
                <a:latin typeface="Century Gothic" panose="020F0302020204030204"/>
              </a:rPr>
              <a:t> event in the </a:t>
            </a:r>
            <a:r>
              <a:rPr lang="en-GB" sz="1600" b="1" dirty="0">
                <a:solidFill>
                  <a:schemeClr val="tx1"/>
                </a:solidFill>
                <a:latin typeface="Century Gothic" panose="020F0302020204030204"/>
              </a:rPr>
              <a:t>future:</a:t>
            </a:r>
            <a:endParaRPr lang="en-GB" sz="1600" dirty="0">
              <a:solidFill>
                <a:schemeClr val="tx1"/>
              </a:solidFill>
              <a:latin typeface="Century Gothic" panose="020B0502020202020204" pitchFamily="34" charset="0"/>
            </a:endParaRPr>
          </a:p>
        </p:txBody>
      </p:sp>
      <p:sp>
        <p:nvSpPr>
          <p:cNvPr id="58" name="TextBox 57">
            <a:extLst>
              <a:ext uri="{FF2B5EF4-FFF2-40B4-BE49-F238E27FC236}">
                <a16:creationId xmlns:a16="http://schemas.microsoft.com/office/drawing/2014/main" id="{56530F34-2F8F-49D0-9A71-DDA85EB6FCF5}"/>
              </a:ext>
            </a:extLst>
          </p:cNvPr>
          <p:cNvSpPr txBox="1"/>
          <p:nvPr/>
        </p:nvSpPr>
        <p:spPr>
          <a:xfrm>
            <a:off x="252684" y="2085695"/>
            <a:ext cx="1127195"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62" name="TextBox 61">
            <a:extLst>
              <a:ext uri="{FF2B5EF4-FFF2-40B4-BE49-F238E27FC236}">
                <a16:creationId xmlns:a16="http://schemas.microsoft.com/office/drawing/2014/main" id="{B3CC52FF-8370-4DA4-8EAB-E3E9809D2347}"/>
              </a:ext>
            </a:extLst>
          </p:cNvPr>
          <p:cNvSpPr txBox="1"/>
          <p:nvPr/>
        </p:nvSpPr>
        <p:spPr>
          <a:xfrm>
            <a:off x="1481441" y="2077256"/>
            <a:ext cx="1269612"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liest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DD7991DD-292F-4216-B984-E6987E5B34AA}"/>
              </a:ext>
            </a:extLst>
          </p:cNvPr>
          <p:cNvSpPr txBox="1"/>
          <p:nvPr/>
        </p:nvSpPr>
        <p:spPr>
          <a:xfrm>
            <a:off x="2938189" y="2082261"/>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6F777E35-1EB6-4571-83AE-5204C2592341}"/>
              </a:ext>
            </a:extLst>
          </p:cNvPr>
          <p:cNvSpPr txBox="1"/>
          <p:nvPr/>
        </p:nvSpPr>
        <p:spPr>
          <a:xfrm>
            <a:off x="4891671" y="2082261"/>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die Zeitung.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79E6B6B2-F478-48B4-95D0-70BD6A5933AE}"/>
              </a:ext>
            </a:extLst>
          </p:cNvPr>
          <p:cNvSpPr txBox="1"/>
          <p:nvPr/>
        </p:nvSpPr>
        <p:spPr>
          <a:xfrm>
            <a:off x="259157" y="3598008"/>
            <a:ext cx="1127195"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88" name="TextBox 87">
            <a:extLst>
              <a:ext uri="{FF2B5EF4-FFF2-40B4-BE49-F238E27FC236}">
                <a16:creationId xmlns:a16="http://schemas.microsoft.com/office/drawing/2014/main" id="{F441B14A-71D2-4963-AB4C-4666D0B1625E}"/>
              </a:ext>
            </a:extLst>
          </p:cNvPr>
          <p:cNvSpPr txBox="1"/>
          <p:nvPr/>
        </p:nvSpPr>
        <p:spPr>
          <a:xfrm>
            <a:off x="1498655" y="3585195"/>
            <a:ext cx="1269612"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fährt</a:t>
            </a:r>
            <a:r>
              <a:rPr lang="en-US" sz="2000" b="1" dirty="0">
                <a:solidFill>
                  <a:srgbClr val="4472C4">
                    <a:lumMod val="50000"/>
                  </a:srgbClr>
                </a:solidFill>
                <a:latin typeface="Century Gothic" panose="020F0302020204030204"/>
              </a:rPr>
              <a:t>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76AA47D7-8226-45C3-8010-09B377D7206B}"/>
              </a:ext>
            </a:extLst>
          </p:cNvPr>
          <p:cNvSpPr txBox="1"/>
          <p:nvPr/>
        </p:nvSpPr>
        <p:spPr>
          <a:xfrm>
            <a:off x="4890379" y="354740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Fahrrad</a:t>
            </a:r>
            <a:r>
              <a:rPr lang="en-US" sz="2000" b="1" dirty="0">
                <a:solidFill>
                  <a:srgbClr val="4472C4">
                    <a:lumMod val="50000"/>
                  </a:srgbClr>
                </a:solidFill>
                <a:latin typeface="Century Gothic" panose="020F0302020204030204"/>
              </a:rPr>
              <a: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Arrow: Curved Up 62">
            <a:extLst>
              <a:ext uri="{FF2B5EF4-FFF2-40B4-BE49-F238E27FC236}">
                <a16:creationId xmlns:a16="http://schemas.microsoft.com/office/drawing/2014/main" id="{0C231420-F8AE-4DE9-A8C9-E1399447F071}"/>
              </a:ext>
              <a:ext uri="{C183D7F6-B498-43B3-948B-1728B52AA6E4}">
                <adec:decorative xmlns:adec="http://schemas.microsoft.com/office/drawing/2017/decorative" val="1"/>
              </a:ext>
            </a:extLst>
          </p:cNvPr>
          <p:cNvSpPr/>
          <p:nvPr/>
        </p:nvSpPr>
        <p:spPr>
          <a:xfrm rot="19328672">
            <a:off x="1518108" y="3141305"/>
            <a:ext cx="3053959" cy="1062270"/>
          </a:xfrm>
          <a:prstGeom prst="curvedUpArrow">
            <a:avLst>
              <a:gd name="adj1" fmla="val 11290"/>
              <a:gd name="adj2" fmla="val 40070"/>
              <a:gd name="adj3" fmla="val 207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6" descr="A picture containing text&#10;&#10;Description automatically generated">
            <a:extLst>
              <a:ext uri="{FF2B5EF4-FFF2-40B4-BE49-F238E27FC236}">
                <a16:creationId xmlns:a16="http://schemas.microsoft.com/office/drawing/2014/main" id="{5FA0E47C-F280-427A-A5CB-6098C6EAA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51" y="3985412"/>
            <a:ext cx="1209808" cy="1293759"/>
          </a:xfrm>
          <a:prstGeom prst="rect">
            <a:avLst/>
          </a:prstGeom>
        </p:spPr>
      </p:pic>
      <p:sp>
        <p:nvSpPr>
          <p:cNvPr id="89" name="TextBox 88">
            <a:extLst>
              <a:ext uri="{FF2B5EF4-FFF2-40B4-BE49-F238E27FC236}">
                <a16:creationId xmlns:a16="http://schemas.microsoft.com/office/drawing/2014/main" id="{44B4CBDC-8BCA-4073-B331-E6760C3A1210}"/>
              </a:ext>
            </a:extLst>
          </p:cNvPr>
          <p:cNvSpPr txBox="1"/>
          <p:nvPr/>
        </p:nvSpPr>
        <p:spPr>
          <a:xfrm>
            <a:off x="2933336" y="3558093"/>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Arrow: Curved Left 9">
            <a:extLst>
              <a:ext uri="{FF2B5EF4-FFF2-40B4-BE49-F238E27FC236}">
                <a16:creationId xmlns:a16="http://schemas.microsoft.com/office/drawing/2014/main" id="{018FAA2D-8402-4BD4-A6B0-4D64391C4BDC}"/>
              </a:ext>
              <a:ext uri="{C183D7F6-B498-43B3-948B-1728B52AA6E4}">
                <adec:decorative xmlns:adec="http://schemas.microsoft.com/office/drawing/2017/decorative" val="1"/>
              </a:ext>
            </a:extLst>
          </p:cNvPr>
          <p:cNvSpPr/>
          <p:nvPr/>
        </p:nvSpPr>
        <p:spPr>
          <a:xfrm rot="7707855">
            <a:off x="4327807" y="3718228"/>
            <a:ext cx="666627" cy="171287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1" name="Rounded Rectangular Callout 24">
            <a:extLst>
              <a:ext uri="{FF2B5EF4-FFF2-40B4-BE49-F238E27FC236}">
                <a16:creationId xmlns:a16="http://schemas.microsoft.com/office/drawing/2014/main" id="{3BF77D0E-1414-4E06-9660-90DD71DE0142}"/>
              </a:ext>
            </a:extLst>
          </p:cNvPr>
          <p:cNvSpPr/>
          <p:nvPr/>
        </p:nvSpPr>
        <p:spPr>
          <a:xfrm>
            <a:off x="4661120" y="5453257"/>
            <a:ext cx="1955248" cy="761985"/>
          </a:xfrm>
          <a:prstGeom prst="wedgeRoundRectCallout">
            <a:avLst>
              <a:gd name="adj1" fmla="val -20465"/>
              <a:gd name="adj2" fmla="val -173962"/>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mache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immer</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id="{CE4F4AD0-D33B-4B4B-B2BF-3153FE409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6139" y="4105924"/>
            <a:ext cx="1812898" cy="1284700"/>
          </a:xfrm>
          <a:prstGeom prst="rect">
            <a:avLst/>
          </a:prstGeom>
        </p:spPr>
      </p:pic>
      <p:sp>
        <p:nvSpPr>
          <p:cNvPr id="71" name="Rounded Rectangular Callout 6">
            <a:extLst>
              <a:ext uri="{FF2B5EF4-FFF2-40B4-BE49-F238E27FC236}">
                <a16:creationId xmlns:a16="http://schemas.microsoft.com/office/drawing/2014/main" id="{02DE1555-15F1-4FD7-951F-405F20B695D8}"/>
              </a:ext>
            </a:extLst>
          </p:cNvPr>
          <p:cNvSpPr/>
          <p:nvPr/>
        </p:nvSpPr>
        <p:spPr>
          <a:xfrm>
            <a:off x="281141" y="2848786"/>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F0302020204030204"/>
              </a:rPr>
              <a:t>Add</a:t>
            </a:r>
            <a:r>
              <a:rPr lang="en-GB" sz="1600" b="1" dirty="0">
                <a:solidFill>
                  <a:schemeClr val="tx1"/>
                </a:solidFill>
                <a:latin typeface="Century Gothic" panose="020F0302020204030204"/>
              </a:rPr>
              <a:t> </a:t>
            </a:r>
            <a:r>
              <a:rPr lang="en-GB" sz="1600" b="1" i="1" dirty="0">
                <a:solidFill>
                  <a:schemeClr val="tx1"/>
                </a:solidFill>
                <a:latin typeface="Century Gothic" panose="020F0302020204030204"/>
              </a:rPr>
              <a:t>-s</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to </a:t>
            </a:r>
            <a:r>
              <a:rPr lang="en-GB" sz="1600" u="sng" dirty="0">
                <a:solidFill>
                  <a:schemeClr val="tx1"/>
                </a:solidFill>
                <a:latin typeface="Century Gothic" panose="020F0302020204030204"/>
              </a:rPr>
              <a:t>days of the week </a:t>
            </a:r>
            <a:r>
              <a:rPr lang="en-GB" sz="1600" dirty="0">
                <a:solidFill>
                  <a:schemeClr val="tx1"/>
                </a:solidFill>
                <a:latin typeface="Century Gothic" panose="020F0302020204030204"/>
              </a:rPr>
              <a:t>or </a:t>
            </a:r>
            <a:r>
              <a:rPr lang="en-GB" sz="1600" u="sng" dirty="0">
                <a:solidFill>
                  <a:schemeClr val="tx1"/>
                </a:solidFill>
                <a:latin typeface="Century Gothic" panose="020F0302020204030204"/>
              </a:rPr>
              <a:t>times of day </a:t>
            </a:r>
            <a:r>
              <a:rPr lang="en-GB" sz="1600" dirty="0">
                <a:solidFill>
                  <a:schemeClr val="tx1"/>
                </a:solidFill>
                <a:latin typeface="Century Gothic" panose="020F0302020204030204"/>
              </a:rPr>
              <a:t>to talk about </a:t>
            </a:r>
            <a:r>
              <a:rPr lang="en-GB" sz="1600" b="1" dirty="0">
                <a:solidFill>
                  <a:schemeClr val="tx1"/>
                </a:solidFill>
                <a:latin typeface="Century Gothic" panose="020F0302020204030204"/>
              </a:rPr>
              <a:t>regular </a:t>
            </a:r>
            <a:r>
              <a:rPr lang="en-GB" sz="1600" dirty="0">
                <a:solidFill>
                  <a:schemeClr val="tx1"/>
                </a:solidFill>
                <a:latin typeface="Century Gothic" panose="020F0302020204030204"/>
              </a:rPr>
              <a:t>events in the present:</a:t>
            </a:r>
            <a:endParaRPr lang="en-GB" sz="1600" dirty="0">
              <a:solidFill>
                <a:schemeClr val="tx1"/>
              </a:solidFill>
              <a:latin typeface="Century Gothic" panose="020B0502020202020204" pitchFamily="34" charset="0"/>
            </a:endParaRPr>
          </a:p>
        </p:txBody>
      </p:sp>
      <p:sp>
        <p:nvSpPr>
          <p:cNvPr id="66" name="Rounded Rectangular Callout 24">
            <a:extLst>
              <a:ext uri="{FF2B5EF4-FFF2-40B4-BE49-F238E27FC236}">
                <a16:creationId xmlns:a16="http://schemas.microsoft.com/office/drawing/2014/main" id="{89872D1A-8257-4C2C-8EDA-92EB1246E111}"/>
              </a:ext>
            </a:extLst>
          </p:cNvPr>
          <p:cNvSpPr/>
          <p:nvPr/>
        </p:nvSpPr>
        <p:spPr>
          <a:xfrm>
            <a:off x="2190310" y="4867541"/>
            <a:ext cx="1955248" cy="761985"/>
          </a:xfrm>
          <a:prstGeom prst="wedgeRoundRectCallout">
            <a:avLst>
              <a:gd name="adj1" fmla="val -91230"/>
              <a:gd name="adj2" fmla="val -98171"/>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Das </a:t>
            </a:r>
            <a:r>
              <a:rPr lang="en-US" sz="1600" dirty="0" err="1">
                <a:solidFill>
                  <a:schemeClr val="tx1"/>
                </a:solidFill>
                <a:latin typeface="Century Gothic" panose="020B0502020202020204" pitchFamily="34" charset="0"/>
              </a:rPr>
              <a:t>mache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nur</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einmal</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sp>
        <p:nvSpPr>
          <p:cNvPr id="92" name="Rounded Rectangular Callout 6">
            <a:extLst>
              <a:ext uri="{FF2B5EF4-FFF2-40B4-BE49-F238E27FC236}">
                <a16:creationId xmlns:a16="http://schemas.microsoft.com/office/drawing/2014/main" id="{3D4C82B2-D6D1-4933-AF4D-BD2A75F1747B}"/>
              </a:ext>
            </a:extLst>
          </p:cNvPr>
          <p:cNvSpPr/>
          <p:nvPr/>
        </p:nvSpPr>
        <p:spPr>
          <a:xfrm>
            <a:off x="282145" y="6422622"/>
            <a:ext cx="6295718" cy="540200"/>
          </a:xfrm>
          <a:prstGeom prst="wedgeRoundRectCallout">
            <a:avLst>
              <a:gd name="adj1" fmla="val 5935"/>
              <a:gd name="adj2" fmla="val -4011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600" dirty="0">
                <a:solidFill>
                  <a:schemeClr val="tx1"/>
                </a:solidFill>
                <a:latin typeface="Century Gothic" panose="020F0302020204030204"/>
              </a:rPr>
              <a:t>If the sentence </a:t>
            </a:r>
            <a:r>
              <a:rPr lang="en-GB" sz="1600" b="1" dirty="0">
                <a:solidFill>
                  <a:schemeClr val="tx1"/>
                </a:solidFill>
                <a:latin typeface="Century Gothic" panose="020F0302020204030204"/>
              </a:rPr>
              <a:t>starts with a time adverb</a:t>
            </a:r>
            <a:r>
              <a:rPr lang="en-GB" sz="1600" dirty="0">
                <a:solidFill>
                  <a:schemeClr val="tx1"/>
                </a:solidFill>
                <a:latin typeface="Century Gothic" panose="020F0302020204030204"/>
              </a:rPr>
              <a:t>, the </a:t>
            </a:r>
            <a:r>
              <a:rPr lang="en-GB" sz="1600" b="1" dirty="0">
                <a:solidFill>
                  <a:schemeClr val="tx1"/>
                </a:solidFill>
                <a:latin typeface="Century Gothic" panose="020F0302020204030204"/>
              </a:rPr>
              <a:t>subject comes after the verb </a:t>
            </a:r>
            <a:r>
              <a:rPr lang="en-GB" sz="1600" dirty="0">
                <a:solidFill>
                  <a:schemeClr val="tx1"/>
                </a:solidFill>
                <a:latin typeface="Century Gothic" panose="020F0302020204030204"/>
              </a:rPr>
              <a:t>(WO2):</a:t>
            </a:r>
          </a:p>
        </p:txBody>
      </p:sp>
      <p:sp>
        <p:nvSpPr>
          <p:cNvPr id="93" name="TextBox 92">
            <a:extLst>
              <a:ext uri="{FF2B5EF4-FFF2-40B4-BE49-F238E27FC236}">
                <a16:creationId xmlns:a16="http://schemas.microsoft.com/office/drawing/2014/main" id="{5293DC36-2224-427A-998C-2887DC566DE1}"/>
              </a:ext>
            </a:extLst>
          </p:cNvPr>
          <p:cNvSpPr txBox="1"/>
          <p:nvPr/>
        </p:nvSpPr>
        <p:spPr>
          <a:xfrm>
            <a:off x="157339" y="7252614"/>
            <a:ext cx="122254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Abends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7EE1F091-AB04-4B91-9A1D-DAE17831572F}"/>
              </a:ext>
            </a:extLst>
          </p:cNvPr>
          <p:cNvSpPr txBox="1"/>
          <p:nvPr/>
        </p:nvSpPr>
        <p:spPr>
          <a:xfrm>
            <a:off x="1591011" y="7252614"/>
            <a:ext cx="1269612"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macht</a:t>
            </a:r>
            <a:r>
              <a:rPr lang="en-US" sz="2000" b="1" dirty="0">
                <a:solidFill>
                  <a:srgbClr val="4472C4">
                    <a:lumMod val="50000"/>
                  </a:srgbClr>
                </a:solidFill>
                <a:latin typeface="Century Gothic" panose="020F0302020204030204"/>
              </a:rPr>
              <a:t>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BB2FE090-0F50-4BBB-80AD-FA8F3AA77427}"/>
              </a:ext>
            </a:extLst>
          </p:cNvPr>
          <p:cNvSpPr txBox="1"/>
          <p:nvPr/>
        </p:nvSpPr>
        <p:spPr>
          <a:xfrm>
            <a:off x="3146168" y="7247758"/>
            <a:ext cx="1127195"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96" name="TextBox 95">
            <a:extLst>
              <a:ext uri="{FF2B5EF4-FFF2-40B4-BE49-F238E27FC236}">
                <a16:creationId xmlns:a16="http://schemas.microsoft.com/office/drawing/2014/main" id="{84B01C3D-17C2-4179-95F6-0FE42711235E}"/>
              </a:ext>
            </a:extLst>
          </p:cNvPr>
          <p:cNvSpPr txBox="1"/>
          <p:nvPr/>
        </p:nvSpPr>
        <p:spPr>
          <a:xfrm>
            <a:off x="4479329" y="7247758"/>
            <a:ext cx="2238922"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Hausaufgaben</a:t>
            </a:r>
            <a:r>
              <a:rPr lang="en-US" sz="2000" b="1" dirty="0">
                <a:solidFill>
                  <a:srgbClr val="4472C4">
                    <a:lumMod val="50000"/>
                  </a:srgbClr>
                </a:solidFill>
                <a:latin typeface="Century Gothic" panose="020F0302020204030204"/>
              </a:rPr>
              <a: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Rounded Rectangular Callout 24">
            <a:extLst>
              <a:ext uri="{FF2B5EF4-FFF2-40B4-BE49-F238E27FC236}">
                <a16:creationId xmlns:a16="http://schemas.microsoft.com/office/drawing/2014/main" id="{3D23E8D3-81AD-45C6-9D50-E9E9FF5E9797}"/>
              </a:ext>
            </a:extLst>
          </p:cNvPr>
          <p:cNvSpPr/>
          <p:nvPr/>
        </p:nvSpPr>
        <p:spPr>
          <a:xfrm>
            <a:off x="1317577" y="7982968"/>
            <a:ext cx="2597775" cy="942178"/>
          </a:xfrm>
          <a:prstGeom prst="wedgeRoundRectCallout">
            <a:avLst>
              <a:gd name="adj1" fmla="val 88406"/>
              <a:gd name="adj2" fmla="val -46738"/>
              <a:gd name="adj3" fmla="val 16667"/>
            </a:avLst>
          </a:prstGeom>
          <a:solidFill>
            <a:srgbClr val="FEF5D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Remember: the verb is always the second idea in a sentence. </a:t>
            </a:r>
            <a:endParaRPr lang="en-GB" sz="1600" dirty="0">
              <a:solidFill>
                <a:schemeClr val="tx1"/>
              </a:solidFill>
              <a:latin typeface="Century Gothic" panose="020B0502020202020204" pitchFamily="34" charset="0"/>
            </a:endParaRPr>
          </a:p>
        </p:txBody>
      </p:sp>
      <p:pic>
        <p:nvPicPr>
          <p:cNvPr id="12" name="Picture 11" descr="A picture containing text, vector graphics&#10;&#10;Description automatically generated">
            <a:extLst>
              <a:ext uri="{FF2B5EF4-FFF2-40B4-BE49-F238E27FC236}">
                <a16:creationId xmlns:a16="http://schemas.microsoft.com/office/drawing/2014/main" id="{ABD335DE-E8A7-450B-B4F3-0F9E988B9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3405" y="7567178"/>
            <a:ext cx="995633" cy="1357968"/>
          </a:xfrm>
          <a:prstGeom prst="rect">
            <a:avLst/>
          </a:prstGeom>
        </p:spPr>
      </p:pic>
    </p:spTree>
    <p:extLst>
      <p:ext uri="{BB962C8B-B14F-4D97-AF65-F5344CB8AC3E}">
        <p14:creationId xmlns:p14="http://schemas.microsoft.com/office/powerpoint/2010/main" val="2466850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313070" y="272725"/>
            <a:ext cx="1756361" cy="4876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313071" y="274201"/>
            <a:ext cx="3478472" cy="487622"/>
          </a:xfrm>
        </p:spPr>
        <p:txBody>
          <a:bodyPr/>
          <a:lstStyle/>
          <a:p>
            <a:pPr lvl="0" algn="l" eaLnBrk="1" hangingPunct="1"/>
            <a:r>
              <a:rPr lang="en-GB" sz="2000" b="1" kern="1200" dirty="0" err="1">
                <a:solidFill>
                  <a:srgbClr val="FFFFFF"/>
                </a:solidFill>
                <a:latin typeface="Century Gothic" panose="020B0502020202020204" pitchFamily="34" charset="0"/>
                <a:ea typeface="+mn-ea"/>
                <a:cs typeface="+mn-cs"/>
              </a:rPr>
              <a:t>zu</a:t>
            </a:r>
            <a:r>
              <a:rPr lang="en-GB" sz="2000" b="1" kern="1200" dirty="0">
                <a:solidFill>
                  <a:srgbClr val="FFFFFF"/>
                </a:solidFill>
                <a:latin typeface="Century Gothic" panose="020B0502020202020204" pitchFamily="34" charset="0"/>
                <a:ea typeface="+mn-ea"/>
                <a:cs typeface="+mn-cs"/>
              </a:rPr>
              <a:t> + infinitive</a:t>
            </a:r>
            <a:endParaRPr lang="en-US" dirty="0"/>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77145" y="8802437"/>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54</a:t>
            </a:r>
          </a:p>
        </p:txBody>
      </p:sp>
      <p:sp>
        <p:nvSpPr>
          <p:cNvPr id="22" name="Rounded Rectangle 21"/>
          <p:cNvSpPr/>
          <p:nvPr/>
        </p:nvSpPr>
        <p:spPr>
          <a:xfrm>
            <a:off x="4951214" y="7625234"/>
            <a:ext cx="1382786" cy="12031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from year 7</a:t>
            </a:r>
          </a:p>
        </p:txBody>
      </p:sp>
      <p:grpSp>
        <p:nvGrpSpPr>
          <p:cNvPr id="27" name="Group 26">
            <a:extLst>
              <a:ext uri="{FF2B5EF4-FFF2-40B4-BE49-F238E27FC236}">
                <a16:creationId xmlns:a16="http://schemas.microsoft.com/office/drawing/2014/main" id="{80BA13EA-3ADC-4C73-B342-714320A6EC8C}"/>
              </a:ext>
              <a:ext uri="{C183D7F6-B498-43B3-948B-1728B52AA6E4}">
                <adec:decorative xmlns:adec="http://schemas.microsoft.com/office/drawing/2017/decorative" val="1"/>
              </a:ext>
            </a:extLst>
          </p:cNvPr>
          <p:cNvGrpSpPr/>
          <p:nvPr/>
        </p:nvGrpSpPr>
        <p:grpSpPr>
          <a:xfrm>
            <a:off x="209920" y="917203"/>
            <a:ext cx="6961012" cy="993467"/>
            <a:chOff x="3384076" y="1898274"/>
            <a:chExt cx="2829572" cy="510880"/>
          </a:xfrm>
        </p:grpSpPr>
        <p:sp>
          <p:nvSpPr>
            <p:cNvPr id="28" name="Rectangle: Rounded Corners 1">
              <a:extLst>
                <a:ext uri="{FF2B5EF4-FFF2-40B4-BE49-F238E27FC236}">
                  <a16:creationId xmlns:a16="http://schemas.microsoft.com/office/drawing/2014/main" id="{B25E0B0F-35ED-4BA2-AD9A-FCB7930B2BEC}"/>
                </a:ext>
              </a:extLst>
            </p:cNvPr>
            <p:cNvSpPr/>
            <p:nvPr/>
          </p:nvSpPr>
          <p:spPr>
            <a:xfrm>
              <a:off x="3384076" y="1898274"/>
              <a:ext cx="2670189" cy="36825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850E02B-71FD-45D8-88D0-05F4378213D8}"/>
                </a:ext>
              </a:extLst>
            </p:cNvPr>
            <p:cNvSpPr txBox="1"/>
            <p:nvPr/>
          </p:nvSpPr>
          <p:spPr>
            <a:xfrm>
              <a:off x="3426005" y="1918515"/>
              <a:ext cx="2787643" cy="490639"/>
            </a:xfrm>
            <a:prstGeom prst="rect">
              <a:avLst/>
            </a:prstGeom>
            <a:noFill/>
          </p:spPr>
          <p:txBody>
            <a:bodyPr wrap="square" rtlCol="0">
              <a:spAutoFit/>
            </a:bodyPr>
            <a:lstStyle/>
            <a:p>
              <a:r>
                <a:rPr lang="en-GB" sz="2000" dirty="0">
                  <a:solidFill>
                    <a:srgbClr val="000000"/>
                  </a:solidFill>
                  <a:latin typeface="Century Gothic" panose="020B0502020202020204" pitchFamily="34" charset="0"/>
                  <a:cs typeface="Calibri" panose="020F0502020204030204" pitchFamily="34" charset="0"/>
                </a:rPr>
                <a:t>Add</a:t>
              </a:r>
              <a:r>
                <a:rPr lang="en-GB" sz="2000" b="1" dirty="0">
                  <a:solidFill>
                    <a:srgbClr val="000000"/>
                  </a:solidFill>
                  <a:latin typeface="Century Gothic" panose="020B0502020202020204" pitchFamily="34" charset="0"/>
                  <a:cs typeface="Calibri" panose="020F0502020204030204" pitchFamily="34" charset="0"/>
                </a:rPr>
                <a:t> </a:t>
              </a:r>
              <a:r>
                <a:rPr lang="en-GB" sz="2000" b="1" i="1" dirty="0" err="1">
                  <a:solidFill>
                    <a:srgbClr val="000000"/>
                  </a:solidFill>
                  <a:latin typeface="Century Gothic" panose="020B0502020202020204" pitchFamily="34" charset="0"/>
                  <a:cs typeface="Calibri" panose="020F0502020204030204" pitchFamily="34" charset="0"/>
                </a:rPr>
                <a:t>zu</a:t>
              </a:r>
              <a:r>
                <a:rPr lang="en-GB" sz="2000" b="1" dirty="0">
                  <a:solidFill>
                    <a:srgbClr val="000000"/>
                  </a:solidFill>
                  <a:latin typeface="Century Gothic" panose="020B0502020202020204" pitchFamily="34" charset="0"/>
                  <a:cs typeface="Calibri" panose="020F0502020204030204" pitchFamily="34" charset="0"/>
                </a:rPr>
                <a:t> </a:t>
              </a:r>
              <a:r>
                <a:rPr lang="en-GB" sz="2000" dirty="0">
                  <a:solidFill>
                    <a:srgbClr val="000000"/>
                  </a:solidFill>
                  <a:latin typeface="Century Gothic" panose="020B0502020202020204" pitchFamily="34" charset="0"/>
                  <a:cs typeface="Calibri" panose="020F0502020204030204" pitchFamily="34" charset="0"/>
                </a:rPr>
                <a:t>to use a second verb in the infinitive in a 			sentence.</a:t>
              </a:r>
            </a:p>
            <a:p>
              <a:endParaRPr lang="en-GB" sz="1600" dirty="0">
                <a:latin typeface="Century Gothic" panose="020B0502020202020204" pitchFamily="34" charset="0"/>
              </a:endParaRPr>
            </a:p>
          </p:txBody>
        </p:sp>
      </p:grpSp>
      <p:sp>
        <p:nvSpPr>
          <p:cNvPr id="36" name="Rounded Rectangular Callout 17">
            <a:extLst>
              <a:ext uri="{FF2B5EF4-FFF2-40B4-BE49-F238E27FC236}">
                <a16:creationId xmlns:a16="http://schemas.microsoft.com/office/drawing/2014/main" id="{ECB5161D-1696-467C-B31C-FDB44C622708}"/>
              </a:ext>
            </a:extLst>
          </p:cNvPr>
          <p:cNvSpPr/>
          <p:nvPr/>
        </p:nvSpPr>
        <p:spPr>
          <a:xfrm>
            <a:off x="100916" y="2113818"/>
            <a:ext cx="6154784" cy="692255"/>
          </a:xfrm>
          <a:prstGeom prst="wedgeRoundRectCallout">
            <a:avLst>
              <a:gd name="adj1" fmla="val -32545"/>
              <a:gd name="adj2" fmla="val -168191"/>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tx1"/>
                </a:solidFill>
                <a:highlight>
                  <a:srgbClr val="FFE285"/>
                </a:highlight>
                <a:latin typeface="Century Gothic" panose="020B0502020202020204" pitchFamily="34" charset="0"/>
              </a:rPr>
              <a:t>Top tip: </a:t>
            </a:r>
            <a:r>
              <a:rPr lang="en-US" sz="2000" b="1" dirty="0">
                <a:solidFill>
                  <a:schemeClr val="tx1"/>
                </a:solidFill>
                <a:latin typeface="Century Gothic" panose="020B0502020202020204" pitchFamily="34" charset="0"/>
              </a:rPr>
              <a:t>no need </a:t>
            </a:r>
            <a:r>
              <a:rPr lang="en-US" sz="2000" dirty="0">
                <a:solidFill>
                  <a:schemeClr val="tx1"/>
                </a:solidFill>
                <a:latin typeface="Century Gothic" panose="020B0502020202020204" pitchFamily="34" charset="0"/>
              </a:rPr>
              <a:t>to add </a:t>
            </a:r>
            <a:r>
              <a:rPr lang="en-US" sz="2000" i="1" dirty="0" err="1">
                <a:solidFill>
                  <a:schemeClr val="tx1"/>
                </a:solidFill>
                <a:latin typeface="Century Gothic" panose="020B0502020202020204" pitchFamily="34" charset="0"/>
              </a:rPr>
              <a:t>zu</a:t>
            </a:r>
            <a:r>
              <a:rPr lang="en-US" sz="2000" i="1" dirty="0">
                <a:solidFill>
                  <a:schemeClr val="tx1"/>
                </a:solidFill>
                <a:latin typeface="Century Gothic" panose="020B0502020202020204" pitchFamily="34" charset="0"/>
              </a:rPr>
              <a:t> with </a:t>
            </a:r>
            <a:r>
              <a:rPr lang="en-US" sz="2000" b="1" i="1" dirty="0">
                <a:solidFill>
                  <a:schemeClr val="tx1"/>
                </a:solidFill>
                <a:latin typeface="Century Gothic" panose="020B0502020202020204" pitchFamily="34" charset="0"/>
              </a:rPr>
              <a:t>modal verbs</a:t>
            </a:r>
            <a:r>
              <a:rPr lang="en-US" sz="2000" i="1" dirty="0">
                <a:solidFill>
                  <a:schemeClr val="tx1"/>
                </a:solidFill>
                <a:latin typeface="Century Gothic" panose="020B0502020202020204" pitchFamily="34" charset="0"/>
              </a:rPr>
              <a:t>! </a:t>
            </a:r>
            <a:r>
              <a:rPr lang="en-US" sz="2000" dirty="0">
                <a:solidFill>
                  <a:schemeClr val="tx1"/>
                </a:solidFill>
                <a:latin typeface="Century Gothic" panose="020B0502020202020204" pitchFamily="34" charset="0"/>
              </a:rPr>
              <a:t>E.g. Ich will </a:t>
            </a:r>
            <a:r>
              <a:rPr lang="en-US" sz="2000" dirty="0" err="1">
                <a:solidFill>
                  <a:schemeClr val="tx1"/>
                </a:solidFill>
                <a:latin typeface="Century Gothic" panose="020B0502020202020204" pitchFamily="34" charset="0"/>
              </a:rPr>
              <a:t>lesen</a:t>
            </a:r>
            <a:r>
              <a:rPr lang="en-US" sz="2000" dirty="0">
                <a:solidFill>
                  <a:schemeClr val="tx1"/>
                </a:solidFill>
                <a:latin typeface="Century Gothic" panose="020B0502020202020204" pitchFamily="34" charset="0"/>
              </a:rPr>
              <a:t> - </a:t>
            </a:r>
            <a:r>
              <a:rPr lang="en-US" sz="2000" i="1" dirty="0">
                <a:solidFill>
                  <a:schemeClr val="tx1"/>
                </a:solidFill>
                <a:latin typeface="Century Gothic" panose="020B0502020202020204" pitchFamily="34" charset="0"/>
              </a:rPr>
              <a:t>I want to read</a:t>
            </a:r>
            <a:r>
              <a:rPr lang="en-US" sz="2000" dirty="0">
                <a:solidFill>
                  <a:schemeClr val="tx1"/>
                </a:solidFill>
                <a:latin typeface="Century Gothic" panose="020B0502020202020204" pitchFamily="34" charset="0"/>
              </a:rPr>
              <a:t>. </a:t>
            </a:r>
            <a:endParaRPr lang="en-GB" sz="2000" b="1" dirty="0">
              <a:solidFill>
                <a:schemeClr val="tx1"/>
              </a:solidFill>
              <a:latin typeface="Century Gothic" panose="020B0502020202020204" pitchFamily="34" charset="0"/>
            </a:endParaRPr>
          </a:p>
        </p:txBody>
      </p:sp>
      <p:sp>
        <p:nvSpPr>
          <p:cNvPr id="42" name="Rectangle 41">
            <a:extLst>
              <a:ext uri="{FF2B5EF4-FFF2-40B4-BE49-F238E27FC236}">
                <a16:creationId xmlns:a16="http://schemas.microsoft.com/office/drawing/2014/main" id="{E3E67B39-0E1C-4ABF-A4DD-62D9F019E53E}"/>
              </a:ext>
            </a:extLst>
          </p:cNvPr>
          <p:cNvSpPr/>
          <p:nvPr/>
        </p:nvSpPr>
        <p:spPr>
          <a:xfrm>
            <a:off x="209920" y="3218691"/>
            <a:ext cx="39453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Lust,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singen</a:t>
            </a:r>
            <a:r>
              <a:rPr kumimoji="0" lang="en-US"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0D8C2255-8D48-4787-9216-E67E5FFCFE25}"/>
              </a:ext>
            </a:extLst>
          </p:cNvPr>
          <p:cNvSpPr/>
          <p:nvPr/>
        </p:nvSpPr>
        <p:spPr>
          <a:xfrm>
            <a:off x="2332584" y="3695475"/>
            <a:ext cx="40014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don’t </a:t>
            </a:r>
            <a:r>
              <a:rPr kumimoji="0" lang="en-US" sz="20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any desire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sing</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6FCDA4F7-5E6E-47BA-B22B-F7D025426BAF}"/>
              </a:ext>
            </a:extLst>
          </p:cNvPr>
          <p:cNvSpPr/>
          <p:nvPr/>
        </p:nvSpPr>
        <p:spPr>
          <a:xfrm>
            <a:off x="209920" y="5575084"/>
            <a:ext cx="41312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0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lernen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9638AB8-83E6-4ED9-BCE5-784D26E14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299" y="7624200"/>
            <a:ext cx="2836002" cy="1430984"/>
          </a:xfrm>
          <a:prstGeom prst="rect">
            <a:avLst/>
          </a:prstGeom>
        </p:spPr>
      </p:pic>
      <p:sp>
        <p:nvSpPr>
          <p:cNvPr id="46" name="Rectangle 45">
            <a:extLst>
              <a:ext uri="{FF2B5EF4-FFF2-40B4-BE49-F238E27FC236}">
                <a16:creationId xmlns:a16="http://schemas.microsoft.com/office/drawing/2014/main" id="{BCFCECB9-F42C-4727-A9DE-D80D5A917A41}"/>
              </a:ext>
            </a:extLst>
          </p:cNvPr>
          <p:cNvSpPr/>
          <p:nvPr/>
        </p:nvSpPr>
        <p:spPr>
          <a:xfrm>
            <a:off x="209920" y="4335315"/>
            <a:ext cx="572464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Zimmer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putzen</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56951041-E217-4A46-935A-95128563393C}"/>
              </a:ext>
            </a:extLst>
          </p:cNvPr>
          <p:cNvSpPr/>
          <p:nvPr/>
        </p:nvSpPr>
        <p:spPr>
          <a:xfrm>
            <a:off x="1647355" y="4847603"/>
            <a:ext cx="572464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always forgets </a:t>
            </a:r>
            <a:r>
              <a:rPr lang="en-US" sz="2100" b="1" i="1" dirty="0">
                <a:solidFill>
                  <a:srgbClr val="4472C4">
                    <a:lumMod val="50000"/>
                  </a:srgbClr>
                </a:solidFill>
                <a:latin typeface="Century Gothic" panose="020F0302020204030204"/>
              </a:rPr>
              <a:t>to clean </a:t>
            </a:r>
            <a:r>
              <a:rPr lang="en-US" sz="2100" i="1" dirty="0">
                <a:solidFill>
                  <a:srgbClr val="4472C4">
                    <a:lumMod val="50000"/>
                  </a:srgbClr>
                </a:solidFill>
                <a:latin typeface="Century Gothic" panose="020F0302020204030204"/>
              </a:rPr>
              <a:t>his room</a:t>
            </a:r>
            <a:r>
              <a:rPr kumimoji="0" lang="en-US" sz="21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Rounded Rectangular Callout 17">
            <a:extLst>
              <a:ext uri="{FF2B5EF4-FFF2-40B4-BE49-F238E27FC236}">
                <a16:creationId xmlns:a16="http://schemas.microsoft.com/office/drawing/2014/main" id="{612668A1-A0FF-4807-85A4-F8877A835D93}"/>
              </a:ext>
            </a:extLst>
          </p:cNvPr>
          <p:cNvSpPr/>
          <p:nvPr/>
        </p:nvSpPr>
        <p:spPr>
          <a:xfrm>
            <a:off x="214338" y="6774512"/>
            <a:ext cx="6154784" cy="692255"/>
          </a:xfrm>
          <a:prstGeom prst="wedgeRoundRectCallout">
            <a:avLst>
              <a:gd name="adj1" fmla="val 6552"/>
              <a:gd name="adj2" fmla="val -169929"/>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tx1"/>
                </a:solidFill>
                <a:highlight>
                  <a:srgbClr val="FFE285"/>
                </a:highlight>
                <a:latin typeface="Century Gothic" panose="020B0502020202020204" pitchFamily="34" charset="0"/>
              </a:rPr>
              <a:t>Of course: </a:t>
            </a:r>
            <a:r>
              <a:rPr lang="en-US" sz="2000" dirty="0">
                <a:solidFill>
                  <a:schemeClr val="tx1"/>
                </a:solidFill>
                <a:latin typeface="Century Gothic" panose="020B0502020202020204" pitchFamily="34" charset="0"/>
              </a:rPr>
              <a:t>the second verb (with </a:t>
            </a:r>
            <a:r>
              <a:rPr lang="en-US" sz="2000" dirty="0" err="1">
                <a:solidFill>
                  <a:schemeClr val="tx1"/>
                </a:solidFill>
                <a:latin typeface="Century Gothic" panose="020B0502020202020204" pitchFamily="34" charset="0"/>
              </a:rPr>
              <a:t>zu</a:t>
            </a:r>
            <a:r>
              <a:rPr lang="en-US" sz="2000" dirty="0">
                <a:solidFill>
                  <a:schemeClr val="tx1"/>
                </a:solidFill>
                <a:latin typeface="Century Gothic" panose="020B0502020202020204" pitchFamily="34" charset="0"/>
              </a:rPr>
              <a:t>, in the infinitive) is at the end of the sentence.</a:t>
            </a:r>
            <a:endParaRPr lang="en-GB" sz="2000" dirty="0">
              <a:solidFill>
                <a:schemeClr val="tx1"/>
              </a:solidFill>
              <a:latin typeface="Century Gothic" panose="020B0502020202020204" pitchFamily="34" charset="0"/>
            </a:endParaRPr>
          </a:p>
        </p:txBody>
      </p:sp>
      <p:sp>
        <p:nvSpPr>
          <p:cNvPr id="45" name="Rectangle 44">
            <a:extLst>
              <a:ext uri="{FF2B5EF4-FFF2-40B4-BE49-F238E27FC236}">
                <a16:creationId xmlns:a16="http://schemas.microsoft.com/office/drawing/2014/main" id="{B4B6F35A-BC95-4B1E-8A75-EB320A1BFAEE}"/>
              </a:ext>
            </a:extLst>
          </p:cNvPr>
          <p:cNvSpPr/>
          <p:nvPr/>
        </p:nvSpPr>
        <p:spPr>
          <a:xfrm>
            <a:off x="2545300" y="6133661"/>
            <a:ext cx="4038285"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It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000" b="0" i="1" u="sng" strike="noStrike" kern="1200" cap="none" spc="0" normalizeH="0" baseline="0" noProof="0" dirty="0">
                <a:ln>
                  <a:noFill/>
                </a:ln>
                <a:solidFill>
                  <a:srgbClr val="4472C4">
                    <a:lumMod val="50000"/>
                  </a:srgbClr>
                </a:solidFill>
                <a:effectLst/>
                <a:uLnTx/>
                <a:uFillTx/>
                <a:latin typeface="Century Gothic" panose="020F0302020204030204"/>
              </a:rPr>
              <a:t>is</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rPr>
              <a:t> important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rPr>
              <a:t>to learn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rPr>
              <a:t>German!</a:t>
            </a:r>
            <a:endParaRPr kumimoji="0" lang="en-GB" sz="2000" b="0" i="0" u="none" strike="noStrike" kern="1200" cap="none" spc="0" normalizeH="0" baseline="0" noProof="0" dirty="0">
              <a:ln>
                <a:noFill/>
              </a:ln>
              <a:solidFill>
                <a:prstClr val="black"/>
              </a:solidFill>
              <a:effectLst/>
              <a:uLnTx/>
              <a:uFillTx/>
              <a:latin typeface="Century Gothic" panose="020F0302020204030204"/>
            </a:endParaRPr>
          </a:p>
        </p:txBody>
      </p:sp>
    </p:spTree>
    <p:extLst>
      <p:ext uri="{BB962C8B-B14F-4D97-AF65-F5344CB8AC3E}">
        <p14:creationId xmlns:p14="http://schemas.microsoft.com/office/powerpoint/2010/main" val="3579302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85443" y="658632"/>
            <a:ext cx="6496979" cy="646331"/>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The modal verb </a:t>
            </a:r>
            <a:r>
              <a:rPr lang="en-GB" b="1" i="1" dirty="0" err="1">
                <a:solidFill>
                  <a:srgbClr val="000000"/>
                </a:solidFill>
                <a:latin typeface="Century Gothic" panose="020B0502020202020204" pitchFamily="34" charset="0"/>
              </a:rPr>
              <a:t>sollen</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is used for expectations/ obligations, and to express probability. </a:t>
            </a: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a:t>
            </a:r>
            <a:r>
              <a:rPr lang="en-GB" altLang="en-US" b="1" dirty="0">
                <a:solidFill>
                  <a:srgbClr val="000000"/>
                </a:solidFill>
                <a:latin typeface="Century Gothic" panose="020B0502020202020204" pitchFamily="34" charset="0"/>
              </a:rPr>
              <a:t>5</a:t>
            </a:r>
          </a:p>
        </p:txBody>
      </p:sp>
      <p:sp>
        <p:nvSpPr>
          <p:cNvPr id="31" name="TextBox 30">
            <a:extLst>
              <a:ext uri="{FF2B5EF4-FFF2-40B4-BE49-F238E27FC236}">
                <a16:creationId xmlns:a16="http://schemas.microsoft.com/office/drawing/2014/main" id="{F881A5C1-4B95-4B9C-90E6-EEC3DBF566A5}"/>
              </a:ext>
            </a:extLst>
          </p:cNvPr>
          <p:cNvSpPr txBox="1"/>
          <p:nvPr/>
        </p:nvSpPr>
        <p:spPr>
          <a:xfrm>
            <a:off x="32036" y="1851447"/>
            <a:ext cx="5244625" cy="461665"/>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Ich </a:t>
            </a:r>
            <a:r>
              <a:rPr lang="en-US" sz="2000" b="1" dirty="0" err="1">
                <a:solidFill>
                  <a:srgbClr val="203864"/>
                </a:solidFill>
                <a:latin typeface="Century Gothic" panose="020B0502020202020204" pitchFamily="34" charset="0"/>
              </a:rPr>
              <a:t>soll</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eine</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Geschichte</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erzählen</a:t>
            </a:r>
            <a:r>
              <a:rPr lang="en-US" sz="2400" dirty="0">
                <a:solidFill>
                  <a:srgbClr val="203864"/>
                </a:solidFill>
                <a:latin typeface="Century Gothic" panose="020B0502020202020204" pitchFamily="34" charset="0"/>
              </a:rPr>
              <a:t>.</a:t>
            </a:r>
          </a:p>
        </p:txBody>
      </p:sp>
      <p:sp>
        <p:nvSpPr>
          <p:cNvPr id="32" name="TextBox 31">
            <a:extLst>
              <a:ext uri="{FF2B5EF4-FFF2-40B4-BE49-F238E27FC236}">
                <a16:creationId xmlns:a16="http://schemas.microsoft.com/office/drawing/2014/main" id="{B20C256C-F514-4822-9F60-A9AF859ED7BD}"/>
              </a:ext>
            </a:extLst>
          </p:cNvPr>
          <p:cNvSpPr txBox="1"/>
          <p:nvPr/>
        </p:nvSpPr>
        <p:spPr>
          <a:xfrm>
            <a:off x="4235687" y="1892432"/>
            <a:ext cx="5244625"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I should tell a story.</a:t>
            </a:r>
          </a:p>
        </p:txBody>
      </p:sp>
      <p:sp>
        <p:nvSpPr>
          <p:cNvPr id="33" name="TextBox 32">
            <a:extLst>
              <a:ext uri="{FF2B5EF4-FFF2-40B4-BE49-F238E27FC236}">
                <a16:creationId xmlns:a16="http://schemas.microsoft.com/office/drawing/2014/main" id="{0C54054A-3FE6-4C99-AB56-FE8AEFF7AB38}"/>
              </a:ext>
            </a:extLst>
          </p:cNvPr>
          <p:cNvSpPr txBox="1"/>
          <p:nvPr/>
        </p:nvSpPr>
        <p:spPr>
          <a:xfrm>
            <a:off x="29692" y="2317814"/>
            <a:ext cx="3044764" cy="400110"/>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Du</a:t>
            </a:r>
            <a:r>
              <a:rPr lang="en-US" sz="2000" b="1" dirty="0">
                <a:solidFill>
                  <a:srgbClr val="203864"/>
                </a:solidFill>
                <a:latin typeface="Century Gothic" panose="020B0502020202020204" pitchFamily="34" charset="0"/>
              </a:rPr>
              <a:t> </a:t>
            </a:r>
            <a:r>
              <a:rPr lang="en-US" sz="2000" b="1" dirty="0" err="1">
                <a:solidFill>
                  <a:srgbClr val="203864"/>
                </a:solidFill>
                <a:latin typeface="Century Gothic" panose="020B0502020202020204" pitchFamily="34" charset="0"/>
              </a:rPr>
              <a:t>sollst</a:t>
            </a:r>
            <a:r>
              <a:rPr lang="en-US" sz="2000" b="1"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nicht</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lachen</a:t>
            </a:r>
            <a:r>
              <a:rPr lang="en-US" sz="2000" dirty="0">
                <a:solidFill>
                  <a:srgbClr val="203864"/>
                </a:solidFill>
                <a:latin typeface="Century Gothic" panose="020B0502020202020204" pitchFamily="34" charset="0"/>
              </a:rPr>
              <a:t>.</a:t>
            </a:r>
          </a:p>
        </p:txBody>
      </p:sp>
      <p:sp>
        <p:nvSpPr>
          <p:cNvPr id="35" name="TextBox 34">
            <a:extLst>
              <a:ext uri="{FF2B5EF4-FFF2-40B4-BE49-F238E27FC236}">
                <a16:creationId xmlns:a16="http://schemas.microsoft.com/office/drawing/2014/main" id="{5ABBD114-3AFE-4659-A784-2BD0861833EA}"/>
              </a:ext>
            </a:extLst>
          </p:cNvPr>
          <p:cNvSpPr txBox="1"/>
          <p:nvPr/>
        </p:nvSpPr>
        <p:spPr>
          <a:xfrm>
            <a:off x="2926440" y="2334289"/>
            <a:ext cx="5244625"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You shouldn’t laugh.</a:t>
            </a:r>
          </a:p>
        </p:txBody>
      </p:sp>
      <p:sp>
        <p:nvSpPr>
          <p:cNvPr id="36" name="TextBox 35">
            <a:extLst>
              <a:ext uri="{FF2B5EF4-FFF2-40B4-BE49-F238E27FC236}">
                <a16:creationId xmlns:a16="http://schemas.microsoft.com/office/drawing/2014/main" id="{DB0FEA18-1DE4-4332-A652-45DB7F65A364}"/>
              </a:ext>
            </a:extLst>
          </p:cNvPr>
          <p:cNvSpPr txBox="1"/>
          <p:nvPr/>
        </p:nvSpPr>
        <p:spPr>
          <a:xfrm>
            <a:off x="28624" y="2689320"/>
            <a:ext cx="3522020" cy="461665"/>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Sie </a:t>
            </a:r>
            <a:r>
              <a:rPr lang="en-US" sz="2000" b="1" dirty="0" err="1">
                <a:solidFill>
                  <a:srgbClr val="203864"/>
                </a:solidFill>
                <a:latin typeface="Century Gothic" panose="020B0502020202020204" pitchFamily="34" charset="0"/>
              </a:rPr>
              <a:t>soll</a:t>
            </a:r>
            <a:r>
              <a:rPr lang="en-US" sz="2000" b="1"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mir</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ein</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Glas</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geben</a:t>
            </a:r>
            <a:r>
              <a:rPr lang="en-US" sz="2400" dirty="0">
                <a:solidFill>
                  <a:srgbClr val="203864"/>
                </a:solidFill>
                <a:latin typeface="Century Gothic" panose="020B0502020202020204" pitchFamily="34" charset="0"/>
              </a:rPr>
              <a:t>.</a:t>
            </a:r>
          </a:p>
        </p:txBody>
      </p:sp>
      <p:sp>
        <p:nvSpPr>
          <p:cNvPr id="37" name="TextBox 36">
            <a:extLst>
              <a:ext uri="{FF2B5EF4-FFF2-40B4-BE49-F238E27FC236}">
                <a16:creationId xmlns:a16="http://schemas.microsoft.com/office/drawing/2014/main" id="{B6508DF1-D7AA-4984-BB33-7985CFE7F04D}"/>
              </a:ext>
            </a:extLst>
          </p:cNvPr>
          <p:cNvSpPr txBox="1"/>
          <p:nvPr/>
        </p:nvSpPr>
        <p:spPr>
          <a:xfrm>
            <a:off x="3368927" y="2763437"/>
            <a:ext cx="5244625"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She should give me a glass.</a:t>
            </a:r>
          </a:p>
        </p:txBody>
      </p:sp>
      <p:sp>
        <p:nvSpPr>
          <p:cNvPr id="39" name="Speech Bubble: Rectangle with Corners Rounded 19">
            <a:extLst>
              <a:ext uri="{FF2B5EF4-FFF2-40B4-BE49-F238E27FC236}">
                <a16:creationId xmlns:a16="http://schemas.microsoft.com/office/drawing/2014/main" id="{41B257F2-2AFA-49A5-B880-B768675E8138}"/>
              </a:ext>
            </a:extLst>
          </p:cNvPr>
          <p:cNvSpPr/>
          <p:nvPr/>
        </p:nvSpPr>
        <p:spPr>
          <a:xfrm>
            <a:off x="105572" y="1397229"/>
            <a:ext cx="3623844" cy="457743"/>
          </a:xfrm>
          <a:prstGeom prst="wedgeRoundRectCallout">
            <a:avLst>
              <a:gd name="adj1" fmla="val 16424"/>
              <a:gd name="adj2" fmla="val 4926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b="1" dirty="0">
                <a:solidFill>
                  <a:schemeClr val="tx1"/>
                </a:solidFill>
                <a:latin typeface="Century Gothic" panose="020B0502020202020204" pitchFamily="34" charset="0"/>
              </a:rPr>
              <a:t>Expectation/obligation:</a:t>
            </a:r>
            <a:endParaRPr lang="en-US" b="1" dirty="0">
              <a:solidFill>
                <a:schemeClr val="tx1"/>
              </a:solidFill>
              <a:latin typeface="Century Gothic" panose="020B0502020202020204" pitchFamily="34" charset="0"/>
            </a:endParaRPr>
          </a:p>
        </p:txBody>
      </p:sp>
      <p:sp>
        <p:nvSpPr>
          <p:cNvPr id="40" name="Speech Bubble: Rectangle with Corners Rounded 19">
            <a:extLst>
              <a:ext uri="{FF2B5EF4-FFF2-40B4-BE49-F238E27FC236}">
                <a16:creationId xmlns:a16="http://schemas.microsoft.com/office/drawing/2014/main" id="{3E358DD9-8483-4557-93E8-B30F4E433317}"/>
              </a:ext>
            </a:extLst>
          </p:cNvPr>
          <p:cNvSpPr/>
          <p:nvPr/>
        </p:nvSpPr>
        <p:spPr>
          <a:xfrm>
            <a:off x="60766" y="3209661"/>
            <a:ext cx="1491308" cy="457743"/>
          </a:xfrm>
          <a:prstGeom prst="wedgeRoundRectCallout">
            <a:avLst>
              <a:gd name="adj1" fmla="val 16424"/>
              <a:gd name="adj2" fmla="val 49266"/>
              <a:gd name="adj3" fmla="val 16667"/>
            </a:avLst>
          </a:prstGeom>
          <a:solidFill>
            <a:schemeClr val="bg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b="1" dirty="0" err="1">
                <a:solidFill>
                  <a:schemeClr val="tx1"/>
                </a:solidFill>
                <a:latin typeface="Century Gothic" panose="020B0502020202020204" pitchFamily="34" charset="0"/>
              </a:rPr>
              <a:t>Probability</a:t>
            </a:r>
            <a:r>
              <a:rPr lang="de-DE" b="1" dirty="0">
                <a:solidFill>
                  <a:schemeClr val="tx1"/>
                </a:solidFill>
                <a:latin typeface="Century Gothic" panose="020B0502020202020204" pitchFamily="34" charset="0"/>
              </a:rPr>
              <a:t>:</a:t>
            </a:r>
            <a:endParaRPr lang="en-US" b="1" dirty="0">
              <a:solidFill>
                <a:schemeClr val="tx1"/>
              </a:solidFill>
              <a:latin typeface="Century Gothic" panose="020B0502020202020204" pitchFamily="34" charset="0"/>
            </a:endParaRPr>
          </a:p>
        </p:txBody>
      </p:sp>
      <p:sp>
        <p:nvSpPr>
          <p:cNvPr id="41" name="TextBox 40">
            <a:extLst>
              <a:ext uri="{FF2B5EF4-FFF2-40B4-BE49-F238E27FC236}">
                <a16:creationId xmlns:a16="http://schemas.microsoft.com/office/drawing/2014/main" id="{8DDA4761-3341-474D-AE9A-CBC182923001}"/>
              </a:ext>
            </a:extLst>
          </p:cNvPr>
          <p:cNvSpPr txBox="1"/>
          <p:nvPr/>
        </p:nvSpPr>
        <p:spPr>
          <a:xfrm>
            <a:off x="-35043" y="3733528"/>
            <a:ext cx="4164273" cy="400110"/>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Die Party </a:t>
            </a:r>
            <a:r>
              <a:rPr lang="en-US" sz="2000" b="1" dirty="0" err="1">
                <a:solidFill>
                  <a:srgbClr val="203864"/>
                </a:solidFill>
                <a:latin typeface="Century Gothic" panose="020B0502020202020204" pitchFamily="34" charset="0"/>
              </a:rPr>
              <a:t>soll</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jetzt</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anfangen</a:t>
            </a:r>
            <a:r>
              <a:rPr lang="en-US" sz="2000" dirty="0">
                <a:solidFill>
                  <a:srgbClr val="203864"/>
                </a:solidFill>
                <a:latin typeface="Century Gothic" panose="020B0502020202020204" pitchFamily="34" charset="0"/>
              </a:rPr>
              <a:t>.</a:t>
            </a:r>
            <a:endParaRPr lang="en-US" sz="2400" dirty="0">
              <a:solidFill>
                <a:srgbClr val="203864"/>
              </a:solidFill>
              <a:latin typeface="Century Gothic" panose="020B0502020202020204" pitchFamily="34" charset="0"/>
            </a:endParaRPr>
          </a:p>
        </p:txBody>
      </p:sp>
      <p:sp>
        <p:nvSpPr>
          <p:cNvPr id="42" name="TextBox 41">
            <a:extLst>
              <a:ext uri="{FF2B5EF4-FFF2-40B4-BE49-F238E27FC236}">
                <a16:creationId xmlns:a16="http://schemas.microsoft.com/office/drawing/2014/main" id="{F713B673-ED23-4FD8-81ED-4C25F269B949}"/>
              </a:ext>
            </a:extLst>
          </p:cNvPr>
          <p:cNvSpPr txBox="1"/>
          <p:nvPr/>
        </p:nvSpPr>
        <p:spPr>
          <a:xfrm>
            <a:off x="3494644" y="3728649"/>
            <a:ext cx="3520386" cy="400110"/>
          </a:xfrm>
          <a:prstGeom prst="rect">
            <a:avLst/>
          </a:prstGeom>
          <a:noFill/>
        </p:spPr>
        <p:txBody>
          <a:bodyPr wrap="square" rtlCol="0">
            <a:spAutoFit/>
          </a:bodyPr>
          <a:lstStyle/>
          <a:p>
            <a:r>
              <a:rPr lang="en-US" sz="2000" b="1" i="1" dirty="0">
                <a:solidFill>
                  <a:srgbClr val="FA6500"/>
                </a:solidFill>
                <a:latin typeface="Century Gothic" panose="020B0502020202020204" pitchFamily="34" charset="0"/>
              </a:rPr>
              <a:t>The party should start now.</a:t>
            </a:r>
          </a:p>
        </p:txBody>
      </p:sp>
      <p:graphicFrame>
        <p:nvGraphicFramePr>
          <p:cNvPr id="43" name="Table 42">
            <a:extLst>
              <a:ext uri="{FF2B5EF4-FFF2-40B4-BE49-F238E27FC236}">
                <a16:creationId xmlns:a16="http://schemas.microsoft.com/office/drawing/2014/main" id="{D17E51E8-2656-4FA5-BAB5-62451F21B5B2}"/>
              </a:ext>
            </a:extLst>
          </p:cNvPr>
          <p:cNvGraphicFramePr>
            <a:graphicFrameLocks noGrp="1"/>
          </p:cNvGraphicFramePr>
          <p:nvPr>
            <p:extLst>
              <p:ext uri="{D42A27DB-BD31-4B8C-83A1-F6EECF244321}">
                <p14:modId xmlns:p14="http://schemas.microsoft.com/office/powerpoint/2010/main" val="2549554571"/>
              </p:ext>
            </p:extLst>
          </p:nvPr>
        </p:nvGraphicFramePr>
        <p:xfrm>
          <a:off x="623484" y="4952644"/>
          <a:ext cx="4631353" cy="3895980"/>
        </p:xfrm>
        <a:graphic>
          <a:graphicData uri="http://schemas.openxmlformats.org/drawingml/2006/table">
            <a:tbl>
              <a:tblPr lastRow="1">
                <a:tableStyleId>{5940675A-B579-460E-94D1-54222C63F5DA}</a:tableStyleId>
              </a:tblPr>
              <a:tblGrid>
                <a:gridCol w="2176106">
                  <a:extLst>
                    <a:ext uri="{9D8B030D-6E8A-4147-A177-3AD203B41FA5}">
                      <a16:colId xmlns:a16="http://schemas.microsoft.com/office/drawing/2014/main" val="2576834893"/>
                    </a:ext>
                  </a:extLst>
                </a:gridCol>
                <a:gridCol w="2455247">
                  <a:extLst>
                    <a:ext uri="{9D8B030D-6E8A-4147-A177-3AD203B41FA5}">
                      <a16:colId xmlns:a16="http://schemas.microsoft.com/office/drawing/2014/main" val="3222018720"/>
                    </a:ext>
                  </a:extLst>
                </a:gridCol>
              </a:tblGrid>
              <a:tr h="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lachen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laugh, laughing</a:t>
                      </a:r>
                    </a:p>
                  </a:txBody>
                  <a:tcPr marL="0" marR="0" marT="0" marB="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sollen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should, to ought to</a:t>
                      </a:r>
                    </a:p>
                  </a:txBody>
                  <a:tcPr marL="0" marR="0" marT="0" marB="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teilen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share, divide</a:t>
                      </a:r>
                    </a:p>
                  </a:txBody>
                  <a:tcPr marL="0" marR="0" marT="0" marB="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verlassen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leave, leaving</a:t>
                      </a:r>
                    </a:p>
                  </a:txBody>
                  <a:tcPr marL="0" marR="0" marT="0" marB="0" anchor="ctr"/>
                </a:tc>
                <a:extLst>
                  <a:ext uri="{0D108BD9-81ED-4DB2-BD59-A6C34878D82A}">
                    <a16:rowId xmlns:a16="http://schemas.microsoft.com/office/drawing/2014/main" val="2567389677"/>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verstecken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hide, hiding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versuchen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try, trying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06987163"/>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etwa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about, approximately</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Fehler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mistake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Stunde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hour, lesson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210942">
                <a:tc>
                  <a:txBody>
                    <a:bodyPr/>
                    <a:lstStyle/>
                    <a:p>
                      <a:pPr algn="l" fontAlgn="b"/>
                      <a:r>
                        <a:rPr lang="en-US" sz="1600" b="0" i="0" u="none" strike="noStrike" baseline="0" dirty="0">
                          <a:solidFill>
                            <a:srgbClr val="000000"/>
                          </a:solidFill>
                          <a:effectLst/>
                          <a:latin typeface="Century Gothic" panose="020B0502020202020204" pitchFamily="34" charset="0"/>
                        </a:rPr>
                        <a:t>das </a:t>
                      </a:r>
                      <a:r>
                        <a:rPr lang="en-US" sz="1600" b="0" i="0" u="none" strike="noStrike" baseline="0" dirty="0" err="1">
                          <a:solidFill>
                            <a:srgbClr val="000000"/>
                          </a:solidFill>
                          <a:effectLst/>
                          <a:latin typeface="Century Gothic" panose="020B0502020202020204" pitchFamily="34" charset="0"/>
                        </a:rPr>
                        <a:t>Gefühl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feeling</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das </a:t>
                      </a:r>
                      <a:r>
                        <a:rPr lang="en-US" sz="1600" b="0" i="0" u="none" strike="noStrike" dirty="0" err="1">
                          <a:solidFill>
                            <a:srgbClr val="000000"/>
                          </a:solidFill>
                          <a:effectLst/>
                          <a:latin typeface="Century Gothic" panose="020B0502020202020204" pitchFamily="34" charset="0"/>
                        </a:rPr>
                        <a:t>Glas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glass</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210942">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Kosten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cost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80289704"/>
                  </a:ext>
                </a:extLst>
              </a:tr>
            </a:tbl>
          </a:graphicData>
        </a:graphic>
      </p:graphicFrame>
      <p:sp>
        <p:nvSpPr>
          <p:cNvPr id="44" name="Rectangle 43">
            <a:extLst>
              <a:ext uri="{FF2B5EF4-FFF2-40B4-BE49-F238E27FC236}">
                <a16:creationId xmlns:a16="http://schemas.microsoft.com/office/drawing/2014/main" id="{69532CD9-4725-4AF4-A97D-B4C363882E39}"/>
              </a:ext>
            </a:extLst>
          </p:cNvPr>
          <p:cNvSpPr/>
          <p:nvPr/>
        </p:nvSpPr>
        <p:spPr>
          <a:xfrm>
            <a:off x="5343728" y="5316195"/>
            <a:ext cx="1383110"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5403016" y="7107636"/>
            <a:ext cx="1382786" cy="12031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8.2.2.4. &amp; 8.2.1.2.</a:t>
            </a:r>
          </a:p>
        </p:txBody>
      </p:sp>
      <p:pic>
        <p:nvPicPr>
          <p:cNvPr id="6" name="Picture 5" descr="QR code">
            <a:extLst>
              <a:ext uri="{FF2B5EF4-FFF2-40B4-BE49-F238E27FC236}">
                <a16:creationId xmlns:a16="http://schemas.microsoft.com/office/drawing/2014/main" id="{39361AB8-9390-4DD4-B132-3E63CDE16761}"/>
              </a:ext>
            </a:extLst>
          </p:cNvPr>
          <p:cNvPicPr>
            <a:picLocks noChangeAspect="1"/>
          </p:cNvPicPr>
          <p:nvPr/>
        </p:nvPicPr>
        <p:blipFill>
          <a:blip r:embed="rId3"/>
          <a:stretch>
            <a:fillRect/>
          </a:stretch>
        </p:blipFill>
        <p:spPr>
          <a:xfrm>
            <a:off x="5471276" y="5831242"/>
            <a:ext cx="1211940" cy="1203125"/>
          </a:xfrm>
          <a:prstGeom prst="rect">
            <a:avLst/>
          </a:prstGeom>
        </p:spPr>
      </p:pic>
      <p:grpSp>
        <p:nvGrpSpPr>
          <p:cNvPr id="4" name="Group 3">
            <a:extLst>
              <a:ext uri="{FF2B5EF4-FFF2-40B4-BE49-F238E27FC236}">
                <a16:creationId xmlns:a16="http://schemas.microsoft.com/office/drawing/2014/main" id="{EDB7B77E-E3EB-43C8-B956-A1DB77391249}"/>
              </a:ext>
              <a:ext uri="{C183D7F6-B498-43B3-948B-1728B52AA6E4}">
                <adec:decorative xmlns:adec="http://schemas.microsoft.com/office/drawing/2017/decorative" val="1"/>
              </a:ext>
            </a:extLst>
          </p:cNvPr>
          <p:cNvGrpSpPr/>
          <p:nvPr/>
        </p:nvGrpSpPr>
        <p:grpSpPr>
          <a:xfrm>
            <a:off x="43224" y="4903911"/>
            <a:ext cx="934617" cy="3993446"/>
            <a:chOff x="-12831" y="4267983"/>
            <a:chExt cx="934617" cy="3993446"/>
          </a:xfrm>
        </p:grpSpPr>
        <p:sp>
          <p:nvSpPr>
            <p:cNvPr id="47" name="TextBox 46">
              <a:extLst>
                <a:ext uri="{FF2B5EF4-FFF2-40B4-BE49-F238E27FC236}">
                  <a16:creationId xmlns:a16="http://schemas.microsoft.com/office/drawing/2014/main" id="{B8E10558-13CA-4B36-A19E-8B110334AE29}"/>
                </a:ext>
              </a:extLst>
            </p:cNvPr>
            <p:cNvSpPr txBox="1"/>
            <p:nvPr/>
          </p:nvSpPr>
          <p:spPr>
            <a:xfrm>
              <a:off x="0" y="4267983"/>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8" name="TextBox 47">
              <a:extLst>
                <a:ext uri="{FF2B5EF4-FFF2-40B4-BE49-F238E27FC236}">
                  <a16:creationId xmlns:a16="http://schemas.microsoft.com/office/drawing/2014/main" id="{E64FE335-EE17-4F48-AC60-0F472EF41302}"/>
                </a:ext>
              </a:extLst>
            </p:cNvPr>
            <p:cNvSpPr txBox="1"/>
            <p:nvPr/>
          </p:nvSpPr>
          <p:spPr>
            <a:xfrm>
              <a:off x="-12831" y="454690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9" name="TextBox 48">
              <a:extLst>
                <a:ext uri="{FF2B5EF4-FFF2-40B4-BE49-F238E27FC236}">
                  <a16:creationId xmlns:a16="http://schemas.microsoft.com/office/drawing/2014/main" id="{BD18CFD5-D3F5-4929-8586-EBEF2B109A97}"/>
                </a:ext>
              </a:extLst>
            </p:cNvPr>
            <p:cNvSpPr txBox="1"/>
            <p:nvPr/>
          </p:nvSpPr>
          <p:spPr>
            <a:xfrm>
              <a:off x="0" y="4885458"/>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0" name="TextBox 49">
              <a:extLst>
                <a:ext uri="{FF2B5EF4-FFF2-40B4-BE49-F238E27FC236}">
                  <a16:creationId xmlns:a16="http://schemas.microsoft.com/office/drawing/2014/main" id="{0EC22CB7-6CFB-47C6-9795-DA1CA78931C4}"/>
                </a:ext>
              </a:extLst>
            </p:cNvPr>
            <p:cNvSpPr txBox="1"/>
            <p:nvPr/>
          </p:nvSpPr>
          <p:spPr>
            <a:xfrm>
              <a:off x="12831" y="5224012"/>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54E1AE6E-33B7-4E04-A772-5C57F85AED27}"/>
                </a:ext>
              </a:extLst>
            </p:cNvPr>
            <p:cNvSpPr txBox="1"/>
            <p:nvPr/>
          </p:nvSpPr>
          <p:spPr>
            <a:xfrm>
              <a:off x="12831" y="555385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B527F9A-BA7B-4E90-A5AE-2080F8DE4763}"/>
                </a:ext>
              </a:extLst>
            </p:cNvPr>
            <p:cNvSpPr txBox="1"/>
            <p:nvPr/>
          </p:nvSpPr>
          <p:spPr>
            <a:xfrm>
              <a:off x="28624" y="5895268"/>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63FDB7EF-1936-48A5-B21D-25D7D0EEB8F2}"/>
                </a:ext>
              </a:extLst>
            </p:cNvPr>
            <p:cNvSpPr txBox="1"/>
            <p:nvPr/>
          </p:nvSpPr>
          <p:spPr>
            <a:xfrm>
              <a:off x="0" y="6571651"/>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4" name="TextBox 53">
              <a:extLst>
                <a:ext uri="{FF2B5EF4-FFF2-40B4-BE49-F238E27FC236}">
                  <a16:creationId xmlns:a16="http://schemas.microsoft.com/office/drawing/2014/main" id="{B58E0767-DDF1-443E-B7D3-C29D35BAA24D}"/>
                </a:ext>
              </a:extLst>
            </p:cNvPr>
            <p:cNvSpPr txBox="1"/>
            <p:nvPr/>
          </p:nvSpPr>
          <p:spPr>
            <a:xfrm>
              <a:off x="44594" y="6236682"/>
              <a:ext cx="877192" cy="338554"/>
            </a:xfrm>
            <a:prstGeom prst="rect">
              <a:avLst/>
            </a:prstGeom>
            <a:noFill/>
          </p:spPr>
          <p:txBody>
            <a:bodyPr wrap="square" rtlCol="0">
              <a:spAutoFit/>
            </a:bodyPr>
            <a:lstStyle/>
            <a:p>
              <a:r>
                <a:rPr lang="en-US" sz="1600" i="1" dirty="0" err="1">
                  <a:latin typeface="Century Gothic" panose="020B0502020202020204" pitchFamily="34" charset="0"/>
                </a:rPr>
                <a:t>pn</a:t>
              </a:r>
              <a:endParaRPr lang="en-GB" sz="1600" i="1" dirty="0">
                <a:latin typeface="Century Gothic" panose="020B0502020202020204" pitchFamily="34" charset="0"/>
              </a:endParaRPr>
            </a:p>
          </p:txBody>
        </p:sp>
        <p:sp>
          <p:nvSpPr>
            <p:cNvPr id="55" name="TextBox 54">
              <a:extLst>
                <a:ext uri="{FF2B5EF4-FFF2-40B4-BE49-F238E27FC236}">
                  <a16:creationId xmlns:a16="http://schemas.microsoft.com/office/drawing/2014/main" id="{B7F0FB2B-65D4-4752-9380-8DBFD544D3F7}"/>
                </a:ext>
              </a:extLst>
            </p:cNvPr>
            <p:cNvSpPr txBox="1"/>
            <p:nvPr/>
          </p:nvSpPr>
          <p:spPr>
            <a:xfrm>
              <a:off x="0" y="6901493"/>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6" name="TextBox 55">
              <a:extLst>
                <a:ext uri="{FF2B5EF4-FFF2-40B4-BE49-F238E27FC236}">
                  <a16:creationId xmlns:a16="http://schemas.microsoft.com/office/drawing/2014/main" id="{8BF7FD0E-5D77-4554-9F87-36C6529EC127}"/>
                </a:ext>
              </a:extLst>
            </p:cNvPr>
            <p:cNvSpPr txBox="1"/>
            <p:nvPr/>
          </p:nvSpPr>
          <p:spPr>
            <a:xfrm>
              <a:off x="0" y="7205115"/>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82B218D5-D726-4978-B618-7636D65DCC49}"/>
                </a:ext>
              </a:extLst>
            </p:cNvPr>
            <p:cNvSpPr txBox="1"/>
            <p:nvPr/>
          </p:nvSpPr>
          <p:spPr>
            <a:xfrm>
              <a:off x="28610" y="7563995"/>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CA450B75-2E14-4D02-971B-4C2AA6ED7BDC}"/>
                </a:ext>
              </a:extLst>
            </p:cNvPr>
            <p:cNvSpPr txBox="1"/>
            <p:nvPr/>
          </p:nvSpPr>
          <p:spPr>
            <a:xfrm>
              <a:off x="12831" y="7922875"/>
              <a:ext cx="877192" cy="338554"/>
            </a:xfrm>
            <a:prstGeom prst="rect">
              <a:avLst/>
            </a:prstGeom>
            <a:noFill/>
          </p:spPr>
          <p:txBody>
            <a:bodyPr wrap="square" rtlCol="0">
              <a:spAutoFit/>
            </a:bodyPr>
            <a:lstStyle/>
            <a:p>
              <a:r>
                <a:rPr lang="en-US" sz="1600" i="1" dirty="0" err="1">
                  <a:latin typeface="Century Gothic" panose="020B0502020202020204" pitchFamily="34" charset="0"/>
                </a:rPr>
                <a:t>npl</a:t>
              </a:r>
              <a:endParaRPr lang="en-GB" sz="1600" i="1" dirty="0">
                <a:latin typeface="Century Gothic" panose="020B0502020202020204" pitchFamily="34" charset="0"/>
              </a:endParaRPr>
            </a:p>
          </p:txBody>
        </p:sp>
      </p:grpSp>
      <p:pic>
        <p:nvPicPr>
          <p:cNvPr id="81" name="Picture 80" descr="Background pattern&#10;&#10;Description automatically generated">
            <a:extLst>
              <a:ext uri="{FF2B5EF4-FFF2-40B4-BE49-F238E27FC236}">
                <a16:creationId xmlns:a16="http://schemas.microsoft.com/office/drawing/2014/main" id="{ACA63D79-DAE3-4999-AA2C-4512709E1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82" y="4271229"/>
            <a:ext cx="1031222" cy="800808"/>
          </a:xfrm>
          <a:prstGeom prst="rect">
            <a:avLst/>
          </a:prstGeom>
        </p:spPr>
      </p:pic>
      <p:sp>
        <p:nvSpPr>
          <p:cNvPr id="38" name="Rectangle 37">
            <a:extLst>
              <a:ext uri="{FF2B5EF4-FFF2-40B4-BE49-F238E27FC236}">
                <a16:creationId xmlns:a16="http://schemas.microsoft.com/office/drawing/2014/main" id="{F1F2ED5A-9AD2-4687-8B92-B161BABD461A}"/>
              </a:ext>
            </a:extLst>
          </p:cNvPr>
          <p:cNvSpPr/>
          <p:nvPr/>
        </p:nvSpPr>
        <p:spPr>
          <a:xfrm>
            <a:off x="210808" y="4302391"/>
            <a:ext cx="3413372" cy="4998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err="1">
                <a:solidFill>
                  <a:srgbClr val="FFFFFF"/>
                </a:solidFill>
                <a:latin typeface="Century Gothic" panose="020B0502020202020204" pitchFamily="34" charset="0"/>
              </a:rPr>
              <a:t>Wer</a:t>
            </a:r>
            <a:r>
              <a:rPr lang="en-GB" sz="2000" b="1" dirty="0">
                <a:solidFill>
                  <a:srgbClr val="FFFFFF"/>
                </a:solidFill>
                <a:latin typeface="Century Gothic" panose="020B0502020202020204" pitchFamily="34" charset="0"/>
              </a:rPr>
              <a:t> </a:t>
            </a:r>
            <a:r>
              <a:rPr lang="en-GB" sz="2000" b="1" dirty="0" err="1">
                <a:solidFill>
                  <a:srgbClr val="FFFFFF"/>
                </a:solidFill>
                <a:latin typeface="Century Gothic" panose="020B0502020202020204" pitchFamily="34" charset="0"/>
              </a:rPr>
              <a:t>soll</a:t>
            </a:r>
            <a:r>
              <a:rPr lang="en-GB" sz="2000" b="1" dirty="0">
                <a:solidFill>
                  <a:srgbClr val="FFFFFF"/>
                </a:solidFill>
                <a:latin typeface="Century Gothic" panose="020B0502020202020204" pitchFamily="34" charset="0"/>
              </a:rPr>
              <a:t> was </a:t>
            </a:r>
            <a:r>
              <a:rPr lang="en-GB" sz="2000" b="1" dirty="0" err="1">
                <a:solidFill>
                  <a:srgbClr val="FFFFFF"/>
                </a:solidFill>
                <a:latin typeface="Century Gothic" panose="020B0502020202020204" pitchFamily="34" charset="0"/>
              </a:rPr>
              <a:t>machen</a:t>
            </a:r>
            <a:r>
              <a:rPr lang="en-GB" sz="2000" b="1" dirty="0">
                <a:solidFill>
                  <a:srgbClr val="FFFFFF"/>
                </a:solidFill>
                <a:latin typeface="Century Gothic" panose="020B0502020202020204" pitchFamily="34" charset="0"/>
              </a:rPr>
              <a:t>?</a:t>
            </a:r>
          </a:p>
        </p:txBody>
      </p:sp>
    </p:spTree>
    <p:extLst>
      <p:ext uri="{BB962C8B-B14F-4D97-AF65-F5344CB8AC3E}">
        <p14:creationId xmlns:p14="http://schemas.microsoft.com/office/powerpoint/2010/main" val="3627817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CE0F3200-7778-467E-8AC4-152C755DB2EB}"/>
              </a:ext>
            </a:extLst>
          </p:cNvPr>
          <p:cNvGraphicFramePr>
            <a:graphicFrameLocks noGrp="1"/>
          </p:cNvGraphicFramePr>
          <p:nvPr>
            <p:extLst>
              <p:ext uri="{D42A27DB-BD31-4B8C-83A1-F6EECF244321}">
                <p14:modId xmlns:p14="http://schemas.microsoft.com/office/powerpoint/2010/main" val="4027852815"/>
              </p:ext>
            </p:extLst>
          </p:nvPr>
        </p:nvGraphicFramePr>
        <p:xfrm>
          <a:off x="105626" y="1431529"/>
          <a:ext cx="6646748" cy="7339890"/>
        </p:xfrm>
        <a:graphic>
          <a:graphicData uri="http://schemas.openxmlformats.org/drawingml/2006/table">
            <a:tbl>
              <a:tblPr firstRow="1" bandRow="1">
                <a:tableStyleId>{5940675A-B579-460E-94D1-54222C63F5DA}</a:tableStyleId>
              </a:tblPr>
              <a:tblGrid>
                <a:gridCol w="1661687">
                  <a:extLst>
                    <a:ext uri="{9D8B030D-6E8A-4147-A177-3AD203B41FA5}">
                      <a16:colId xmlns:a16="http://schemas.microsoft.com/office/drawing/2014/main" val="412457597"/>
                    </a:ext>
                  </a:extLst>
                </a:gridCol>
                <a:gridCol w="1661687">
                  <a:extLst>
                    <a:ext uri="{9D8B030D-6E8A-4147-A177-3AD203B41FA5}">
                      <a16:colId xmlns:a16="http://schemas.microsoft.com/office/drawing/2014/main" val="1936743963"/>
                    </a:ext>
                  </a:extLst>
                </a:gridCol>
                <a:gridCol w="1661687">
                  <a:extLst>
                    <a:ext uri="{9D8B030D-6E8A-4147-A177-3AD203B41FA5}">
                      <a16:colId xmlns:a16="http://schemas.microsoft.com/office/drawing/2014/main" val="1912733872"/>
                    </a:ext>
                  </a:extLst>
                </a:gridCol>
                <a:gridCol w="1661687">
                  <a:extLst>
                    <a:ext uri="{9D8B030D-6E8A-4147-A177-3AD203B41FA5}">
                      <a16:colId xmlns:a16="http://schemas.microsoft.com/office/drawing/2014/main" val="983449932"/>
                    </a:ext>
                  </a:extLst>
                </a:gridCol>
              </a:tblGrid>
              <a:tr h="1223315">
                <a:tc>
                  <a:txBody>
                    <a:bodyPr/>
                    <a:lstStyle/>
                    <a:p>
                      <a:r>
                        <a:rPr lang="en-GB" sz="2400" b="0" dirty="0">
                          <a:solidFill>
                            <a:schemeClr val="tx1"/>
                          </a:solidFill>
                          <a:latin typeface="Century Gothic" panose="020B0502020202020204" pitchFamily="34" charset="0"/>
                        </a:rPr>
                        <a:t>[</a:t>
                      </a:r>
                      <a:r>
                        <a:rPr lang="en-GB" sz="2400" b="0" dirty="0" err="1">
                          <a:solidFill>
                            <a:schemeClr val="tx1"/>
                          </a:solidFill>
                          <a:latin typeface="Century Gothic" panose="020B0502020202020204" pitchFamily="34" charset="0"/>
                        </a:rPr>
                        <a:t>ei</a:t>
                      </a:r>
                      <a:r>
                        <a:rPr lang="en-GB" sz="2400" b="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ie</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200797"/>
                  </a:ext>
                </a:extLst>
              </a:tr>
              <a:tr h="1223315">
                <a:tc>
                  <a:txBody>
                    <a:bodyPr/>
                    <a:lstStyle/>
                    <a:p>
                      <a:r>
                        <a:rPr lang="en-GB" sz="2400" dirty="0">
                          <a:solidFill>
                            <a:schemeClr val="tx1"/>
                          </a:solidFill>
                          <a:latin typeface="Century Gothic" panose="020B0502020202020204" pitchFamily="34" charset="0"/>
                        </a:rPr>
                        <a:t>[s]     [ß]</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sch</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sp</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st</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3018047"/>
                  </a:ext>
                </a:extLst>
              </a:tr>
              <a:tr h="1223315">
                <a:tc>
                  <a:txBody>
                    <a:bodyPr/>
                    <a:lstStyle/>
                    <a:p>
                      <a:r>
                        <a:rPr lang="en-GB" sz="2400" dirty="0">
                          <a:solidFill>
                            <a:schemeClr val="tx1"/>
                          </a:solidFill>
                          <a:latin typeface="Century Gothic" panose="020B0502020202020204" pitchFamily="34" charset="0"/>
                        </a:rPr>
                        <a:t>[u]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[ü]</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tx1"/>
                        </a:solidFill>
                        <a:latin typeface="Century Gothic" panose="020B0502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0498956"/>
                  </a:ext>
                </a:extLst>
              </a:tr>
              <a:tr h="1223315">
                <a:tc>
                  <a:txBody>
                    <a:bodyPr/>
                    <a:lstStyle/>
                    <a:p>
                      <a:r>
                        <a:rPr lang="en-GB" sz="2400" dirty="0">
                          <a:solidFill>
                            <a:schemeClr val="tx1"/>
                          </a:solidFill>
                          <a:latin typeface="Century Gothic" panose="020B0502020202020204" pitchFamily="34" charset="0"/>
                        </a:rPr>
                        <a:t>[ai]</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chemeClr val="tx1"/>
                          </a:solidFill>
                          <a:latin typeface="Century Gothic" panose="020B0502020202020204" pitchFamily="34" charset="0"/>
                        </a:rPr>
                        <a:t>This is the same sound as [</a:t>
                      </a:r>
                      <a:r>
                        <a:rPr lang="en-GB" sz="1800" dirty="0" err="1">
                          <a:solidFill>
                            <a:schemeClr val="tx1"/>
                          </a:solidFill>
                          <a:latin typeface="Century Gothic" panose="020B0502020202020204" pitchFamily="34" charset="0"/>
                        </a:rPr>
                        <a:t>ei</a:t>
                      </a:r>
                      <a:r>
                        <a:rPr lang="en-GB" sz="1800" dirty="0">
                          <a:solidFill>
                            <a:schemeClr val="tx1"/>
                          </a:solidFill>
                          <a:latin typeface="Century Gothic" panose="020B0502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030225"/>
                  </a:ext>
                </a:extLst>
              </a:tr>
              <a:tr h="1223315">
                <a:tc>
                  <a:txBody>
                    <a:bodyPr/>
                    <a:lstStyle/>
                    <a:p>
                      <a:r>
                        <a:rPr lang="en-GB" sz="2400" dirty="0">
                          <a:solidFill>
                            <a:schemeClr val="tx1"/>
                          </a:solidFill>
                          <a:latin typeface="Century Gothic" panose="020B0502020202020204" pitchFamily="34" charset="0"/>
                        </a:rPr>
                        <a:t>[w]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[v]</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418050"/>
                  </a:ext>
                </a:extLst>
              </a:tr>
              <a:tr h="1223315">
                <a:tc>
                  <a:txBody>
                    <a:bodyPr/>
                    <a:lstStyle/>
                    <a:p>
                      <a:r>
                        <a:rPr lang="en-GB" sz="2400" dirty="0">
                          <a:solidFill>
                            <a:schemeClr val="tx1"/>
                          </a:solidFill>
                          <a:latin typeface="Century Gothic" panose="020B0502020202020204" pitchFamily="34" charset="0"/>
                        </a:rPr>
                        <a:t>[z]</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ch</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9683211"/>
                  </a:ext>
                </a:extLst>
              </a:tr>
            </a:tbl>
          </a:graphicData>
        </a:graphic>
      </p:graphicFrame>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8000" y="144000"/>
            <a:ext cx="4561056" cy="236824"/>
          </a:xfrm>
        </p:spPr>
        <p:txBody>
          <a:bodyPr>
            <a:noAutofit/>
          </a:bodyPr>
          <a:lstStyle/>
          <a:p>
            <a:r>
              <a:rPr lang="en-GB" altLang="en-US" sz="2400" b="1" dirty="0">
                <a:solidFill>
                  <a:prstClr val="black"/>
                </a:solidFill>
                <a:latin typeface="Century Gothic" panose="020B0502020202020204" pitchFamily="34" charset="0"/>
              </a:rPr>
              <a:t>Sounds of the language</a:t>
            </a:r>
            <a:endParaRPr lang="en-US" sz="2400" dirty="0"/>
          </a:p>
        </p:txBody>
      </p:sp>
      <p:sp>
        <p:nvSpPr>
          <p:cNvPr id="7" name="Rectangle 6"/>
          <p:cNvSpPr/>
          <p:nvPr/>
        </p:nvSpPr>
        <p:spPr>
          <a:xfrm>
            <a:off x="108000" y="422441"/>
            <a:ext cx="6738300" cy="954107"/>
          </a:xfrm>
          <a:prstGeom prst="rect">
            <a:avLst/>
          </a:prstGeom>
        </p:spPr>
        <p:txBody>
          <a:bodyPr wrap="square">
            <a:spAutoFit/>
          </a:bodyPr>
          <a:lstStyle/>
          <a:p>
            <a:pPr lvl="0"/>
            <a:r>
              <a:rPr lang="en-GB" sz="1400" dirty="0">
                <a:solidFill>
                  <a:prstClr val="black"/>
                </a:solidFill>
                <a:latin typeface="Century Gothic" panose="020B0502020202020204" pitchFamily="34" charset="0"/>
              </a:rPr>
              <a:t>In Y8, SSC knowledge is further developed by activities focused on two or more SSC. Often these are tricky pairs, such as EI/IE, V/W. In some weeks, several SSC are revisited. </a:t>
            </a:r>
            <a:br>
              <a:rPr lang="en-GB" sz="1400" dirty="0">
                <a:solidFill>
                  <a:prstClr val="black"/>
                </a:solidFill>
                <a:latin typeface="Century Gothic" panose="020B0502020202020204" pitchFamily="34" charset="0"/>
              </a:rPr>
            </a:br>
            <a:r>
              <a:rPr lang="en-GB" sz="1400" dirty="0">
                <a:solidFill>
                  <a:prstClr val="black"/>
                </a:solidFill>
                <a:latin typeface="Century Gothic" panose="020B0502020202020204" pitchFamily="34" charset="0"/>
              </a:rPr>
              <a:t>These are the SSC we focus on, in particular:</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sp>
        <p:nvSpPr>
          <p:cNvPr id="92" name="Rectangle 91">
            <a:extLst>
              <a:ext uri="{FF2B5EF4-FFF2-40B4-BE49-F238E27FC236}">
                <a16:creationId xmlns:a16="http://schemas.microsoft.com/office/drawing/2014/main" id="{C374CD02-3119-4871-AE66-4862CBAFEA2C}"/>
              </a:ext>
            </a:extLst>
          </p:cNvPr>
          <p:cNvSpPr/>
          <p:nvPr/>
        </p:nvSpPr>
        <p:spPr>
          <a:xfrm>
            <a:off x="1768587" y="7576502"/>
            <a:ext cx="1666858" cy="1169551"/>
          </a:xfrm>
          <a:prstGeom prst="rect">
            <a:avLst/>
          </a:prstGeom>
        </p:spPr>
        <p:txBody>
          <a:bodyPr wrap="square">
            <a:spAutoFit/>
          </a:bodyPr>
          <a:lstStyle/>
          <a:p>
            <a:pPr lvl="0"/>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Pronounce cognates ending in –</a:t>
            </a:r>
            <a:r>
              <a:rPr kumimoji="0" lang="en-GB" sz="1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tion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with a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German, like the German [z]</a:t>
            </a:r>
          </a:p>
        </p:txBody>
      </p:sp>
      <p:pic>
        <p:nvPicPr>
          <p:cNvPr id="23" name="Picture 22">
            <a:hlinkClick r:id="" action="ppaction://noaction">
              <a:snd r:embed="rId3" name="7. lieber.wav"/>
            </a:hlinkClick>
            <a:extLst>
              <a:ext uri="{FF2B5EF4-FFF2-40B4-BE49-F238E27FC236}">
                <a16:creationId xmlns:a16="http://schemas.microsoft.com/office/drawing/2014/main" id="{8D42D352-4884-4A39-8A2E-C8989609BBF6}"/>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95224" y="1528006"/>
            <a:ext cx="849275" cy="756499"/>
          </a:xfrm>
          <a:prstGeom prst="rect">
            <a:avLst/>
          </a:prstGeom>
        </p:spPr>
      </p:pic>
      <p:sp>
        <p:nvSpPr>
          <p:cNvPr id="24" name="TextBox 23">
            <a:hlinkClick r:id="" action="ppaction://noaction">
              <a:snd r:embed="rId3" name="7. lieber.wav"/>
            </a:hlinkClick>
            <a:extLst>
              <a:ext uri="{FF2B5EF4-FFF2-40B4-BE49-F238E27FC236}">
                <a16:creationId xmlns:a16="http://schemas.microsoft.com/office/drawing/2014/main" id="{0F3E59E6-6F46-498B-B5BA-5DD1C0B1FE9D}"/>
              </a:ext>
            </a:extLst>
          </p:cNvPr>
          <p:cNvSpPr txBox="1"/>
          <p:nvPr/>
        </p:nvSpPr>
        <p:spPr>
          <a:xfrm rot="10800000" flipV="1">
            <a:off x="1998383" y="2254412"/>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be</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25" name="Picture 24">
            <a:hlinkClick r:id="" action="ppaction://noaction">
              <a:snd r:embed="rId5" name="3. frei.wav"/>
            </a:hlinkClick>
            <a:extLst>
              <a:ext uri="{FF2B5EF4-FFF2-40B4-BE49-F238E27FC236}">
                <a16:creationId xmlns:a16="http://schemas.microsoft.com/office/drawing/2014/main" id="{2B8AF3C7-7949-4DCF-B91C-F6A67D865853}"/>
              </a:ext>
              <a:ext uri="{C183D7F6-B498-43B3-948B-1728B52AA6E4}">
                <adec:decorative xmlns:adec="http://schemas.microsoft.com/office/drawing/2017/decorative" val="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081" y="1455162"/>
            <a:ext cx="1082353" cy="953314"/>
          </a:xfrm>
          <a:prstGeom prst="rect">
            <a:avLst/>
          </a:prstGeom>
        </p:spPr>
      </p:pic>
      <p:sp>
        <p:nvSpPr>
          <p:cNvPr id="26" name="TextBox 25">
            <a:hlinkClick r:id="" action="ppaction://noaction">
              <a:snd r:embed="rId5" name="3. frei.wav"/>
            </a:hlinkClick>
            <a:extLst>
              <a:ext uri="{FF2B5EF4-FFF2-40B4-BE49-F238E27FC236}">
                <a16:creationId xmlns:a16="http://schemas.microsoft.com/office/drawing/2014/main" id="{9810F277-C533-4303-897E-FB54C0635C5E}"/>
              </a:ext>
            </a:extLst>
          </p:cNvPr>
          <p:cNvSpPr txBox="1"/>
          <p:nvPr/>
        </p:nvSpPr>
        <p:spPr>
          <a:xfrm rot="10800000" flipV="1">
            <a:off x="464913" y="2229386"/>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fr</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a:t>
            </a:r>
          </a:p>
        </p:txBody>
      </p:sp>
      <p:pic>
        <p:nvPicPr>
          <p:cNvPr id="27" name="Picture 26">
            <a:hlinkClick r:id="" action="ppaction://noaction">
              <a:snd r:embed="rId7" name="16. sollen.wav"/>
            </a:hlinkClick>
            <a:extLst>
              <a:ext uri="{FF2B5EF4-FFF2-40B4-BE49-F238E27FC236}">
                <a16:creationId xmlns:a16="http://schemas.microsoft.com/office/drawing/2014/main" id="{F34A49BE-8C0B-43F1-8F23-3D7BE04532E1}"/>
              </a:ext>
              <a:ext uri="{C183D7F6-B498-43B3-948B-1728B52AA6E4}">
                <adec:decorative xmlns:adec="http://schemas.microsoft.com/office/drawing/2017/decorative" val="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209410" y="2941572"/>
            <a:ext cx="589736" cy="663716"/>
          </a:xfrm>
          <a:prstGeom prst="rect">
            <a:avLst/>
          </a:prstGeom>
        </p:spPr>
      </p:pic>
      <p:sp>
        <p:nvSpPr>
          <p:cNvPr id="28" name="TextBox 27">
            <a:hlinkClick r:id="" action="ppaction://noaction">
              <a:snd r:embed="rId7" name="16. sollen.wav"/>
            </a:hlinkClick>
            <a:extLst>
              <a:ext uri="{FF2B5EF4-FFF2-40B4-BE49-F238E27FC236}">
                <a16:creationId xmlns:a16="http://schemas.microsoft.com/office/drawing/2014/main" id="{D2658C2E-4207-474C-972E-89AE8EB0B86B}"/>
              </a:ext>
            </a:extLst>
          </p:cNvPr>
          <p:cNvSpPr txBox="1"/>
          <p:nvPr/>
        </p:nvSpPr>
        <p:spPr>
          <a:xfrm rot="10800000" flipV="1">
            <a:off x="-87726" y="3508091"/>
            <a:ext cx="1185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ollen</a:t>
            </a:r>
          </a:p>
        </p:txBody>
      </p:sp>
      <p:pic>
        <p:nvPicPr>
          <p:cNvPr id="29" name="Picture 28">
            <a:hlinkClick r:id="" action="ppaction://noaction">
              <a:snd r:embed="rId9" name="17. groß.wav"/>
            </a:hlinkClick>
            <a:extLst>
              <a:ext uri="{FF2B5EF4-FFF2-40B4-BE49-F238E27FC236}">
                <a16:creationId xmlns:a16="http://schemas.microsoft.com/office/drawing/2014/main" id="{9C5BE731-F1F1-4F0D-A728-A3A4E0080593}"/>
              </a:ext>
              <a:ext uri="{C183D7F6-B498-43B3-948B-1728B52AA6E4}">
                <adec:decorative xmlns:adec="http://schemas.microsoft.com/office/drawing/2017/decorative" val="1"/>
              </a:ext>
            </a:extLst>
          </p:cNvPr>
          <p:cNvPicPr>
            <a:picLocks noChangeAspect="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285918" y="2681710"/>
            <a:ext cx="379387" cy="930974"/>
          </a:xfrm>
          <a:prstGeom prst="rect">
            <a:avLst/>
          </a:prstGeom>
        </p:spPr>
      </p:pic>
      <p:sp>
        <p:nvSpPr>
          <p:cNvPr id="30" name="TextBox 29">
            <a:hlinkClick r:id="" action="ppaction://noaction">
              <a:snd r:embed="rId9" name="17. groß.wav"/>
            </a:hlinkClick>
            <a:extLst>
              <a:ext uri="{FF2B5EF4-FFF2-40B4-BE49-F238E27FC236}">
                <a16:creationId xmlns:a16="http://schemas.microsoft.com/office/drawing/2014/main" id="{3B1F94F7-F07F-49C8-827A-969E06B00545}"/>
              </a:ext>
            </a:extLst>
          </p:cNvPr>
          <p:cNvSpPr txBox="1"/>
          <p:nvPr/>
        </p:nvSpPr>
        <p:spPr>
          <a:xfrm rot="10800000" flipV="1">
            <a:off x="841761" y="3508091"/>
            <a:ext cx="1298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gro</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ß</a:t>
            </a:r>
          </a:p>
        </p:txBody>
      </p:sp>
      <p:pic>
        <p:nvPicPr>
          <p:cNvPr id="31" name="Picture 30">
            <a:hlinkClick r:id="" action="ppaction://noaction">
              <a:snd r:embed="rId11" name="10. schreiben.wav"/>
            </a:hlinkClick>
            <a:extLst>
              <a:ext uri="{FF2B5EF4-FFF2-40B4-BE49-F238E27FC236}">
                <a16:creationId xmlns:a16="http://schemas.microsoft.com/office/drawing/2014/main" id="{1898F0B7-7C09-4009-AA79-253AE761C411}"/>
              </a:ext>
              <a:ext uri="{C183D7F6-B498-43B3-948B-1728B52AA6E4}">
                <adec:decorative xmlns:adec="http://schemas.microsoft.com/office/drawing/2017/decorative" val="1"/>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2684" y="2796706"/>
            <a:ext cx="742183" cy="774091"/>
          </a:xfrm>
          <a:prstGeom prst="rect">
            <a:avLst/>
          </a:prstGeom>
        </p:spPr>
      </p:pic>
      <p:sp>
        <p:nvSpPr>
          <p:cNvPr id="32" name="TextBox 31">
            <a:hlinkClick r:id="" action="ppaction://noaction">
              <a:snd r:embed="rId11" name="10. schreiben.wav"/>
            </a:hlinkClick>
            <a:extLst>
              <a:ext uri="{FF2B5EF4-FFF2-40B4-BE49-F238E27FC236}">
                <a16:creationId xmlns:a16="http://schemas.microsoft.com/office/drawing/2014/main" id="{08ABE464-B17B-4E7F-8056-FA945CF46CCD}"/>
              </a:ext>
            </a:extLst>
          </p:cNvPr>
          <p:cNvSpPr txBox="1"/>
          <p:nvPr/>
        </p:nvSpPr>
        <p:spPr>
          <a:xfrm rot="10800000" flipV="1">
            <a:off x="1675931" y="3481130"/>
            <a:ext cx="18714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sch</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reiben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33" name="TextBox 32">
            <a:hlinkClick r:id="" action="ppaction://noaction">
              <a:snd r:embed="rId13" name="27. spielen.wav"/>
            </a:hlinkClick>
            <a:extLst>
              <a:ext uri="{FF2B5EF4-FFF2-40B4-BE49-F238E27FC236}">
                <a16:creationId xmlns:a16="http://schemas.microsoft.com/office/drawing/2014/main" id="{B3AFC40D-157E-47D5-9698-5A26102F6712}"/>
              </a:ext>
            </a:extLst>
          </p:cNvPr>
          <p:cNvSpPr txBox="1"/>
          <p:nvPr/>
        </p:nvSpPr>
        <p:spPr>
          <a:xfrm rot="10800000" flipV="1">
            <a:off x="258720" y="5941995"/>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cs typeface="Calibri" panose="020F0502020204030204" pitchFamily="34" charset="0"/>
              </a:rPr>
              <a:t>H</a:t>
            </a:r>
            <a:r>
              <a:rPr lang="en-GB" sz="2400" dirty="0">
                <a:solidFill>
                  <a:srgbClr val="E65D00"/>
                </a:solidFill>
                <a:latin typeface="Century Gothic" panose="020B0502020202020204" pitchFamily="34" charset="0"/>
                <a:cs typeface="Calibri" panose="020F0502020204030204" pitchFamily="34" charset="0"/>
              </a:rPr>
              <a:t>ai</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fisch</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34" name="Picture 33">
            <a:hlinkClick r:id="" action="ppaction://noaction">
              <a:snd r:embed="rId13" name="27. spielen.wav"/>
            </a:hlinkClick>
            <a:extLst>
              <a:ext uri="{FF2B5EF4-FFF2-40B4-BE49-F238E27FC236}">
                <a16:creationId xmlns:a16="http://schemas.microsoft.com/office/drawing/2014/main" id="{81AF0DD3-8078-40FB-A8DC-7CE96688A9D8}"/>
              </a:ext>
              <a:ext uri="{C183D7F6-B498-43B3-948B-1728B52AA6E4}">
                <adec:decorative xmlns:adec="http://schemas.microsoft.com/office/drawing/2017/decorative" val="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9330" y="2868850"/>
            <a:ext cx="824733" cy="697201"/>
          </a:xfrm>
          <a:prstGeom prst="rect">
            <a:avLst/>
          </a:prstGeom>
        </p:spPr>
      </p:pic>
      <p:pic>
        <p:nvPicPr>
          <p:cNvPr id="35" name="Picture 34">
            <a:hlinkClick r:id="" action="ppaction://noaction">
              <a:snd r:embed="rId15" name="26. stark.wav"/>
            </a:hlinkClick>
            <a:extLst>
              <a:ext uri="{FF2B5EF4-FFF2-40B4-BE49-F238E27FC236}">
                <a16:creationId xmlns:a16="http://schemas.microsoft.com/office/drawing/2014/main" id="{1CD6C39F-8634-4C0C-9470-3F8994DCF85C}"/>
              </a:ext>
              <a:ext uri="{C183D7F6-B498-43B3-948B-1728B52AA6E4}">
                <adec:decorative xmlns:adec="http://schemas.microsoft.com/office/drawing/2017/decorative" val="1"/>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4201" y="2778206"/>
            <a:ext cx="624865" cy="729884"/>
          </a:xfrm>
          <a:prstGeom prst="rect">
            <a:avLst/>
          </a:prstGeom>
        </p:spPr>
      </p:pic>
      <p:sp>
        <p:nvSpPr>
          <p:cNvPr id="36" name="TextBox 35">
            <a:hlinkClick r:id="" action="ppaction://noaction">
              <a:snd r:embed="rId15" name="26. stark.wav"/>
            </a:hlinkClick>
            <a:extLst>
              <a:ext uri="{FF2B5EF4-FFF2-40B4-BE49-F238E27FC236}">
                <a16:creationId xmlns:a16="http://schemas.microsoft.com/office/drawing/2014/main" id="{59D27976-342F-433F-93A9-D1226CB805F8}"/>
              </a:ext>
            </a:extLst>
          </p:cNvPr>
          <p:cNvSpPr txBox="1"/>
          <p:nvPr/>
        </p:nvSpPr>
        <p:spPr>
          <a:xfrm rot="10800000" flipV="1">
            <a:off x="5353114" y="3465274"/>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st</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ark</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37" name="Picture 36">
            <a:hlinkClick r:id="" action="ppaction://noaction">
              <a:snd r:embed="rId17" name="12. du.wav"/>
            </a:hlinkClick>
            <a:extLst>
              <a:ext uri="{FF2B5EF4-FFF2-40B4-BE49-F238E27FC236}">
                <a16:creationId xmlns:a16="http://schemas.microsoft.com/office/drawing/2014/main" id="{6E379A34-27DB-4643-BD3E-F99D25F1C26C}"/>
              </a:ext>
              <a:ext uri="{C183D7F6-B498-43B3-948B-1728B52AA6E4}">
                <adec:decorative xmlns:adec="http://schemas.microsoft.com/office/drawing/2017/decorative" val="1"/>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857" y="4171808"/>
            <a:ext cx="961867" cy="649510"/>
          </a:xfrm>
          <a:prstGeom prst="rect">
            <a:avLst/>
          </a:prstGeom>
        </p:spPr>
      </p:pic>
      <p:sp>
        <p:nvSpPr>
          <p:cNvPr id="38" name="TextBox 37">
            <a:hlinkClick r:id="" action="ppaction://noaction">
              <a:snd r:embed="rId17" name="12. du.wav"/>
            </a:hlinkClick>
            <a:extLst>
              <a:ext uri="{FF2B5EF4-FFF2-40B4-BE49-F238E27FC236}">
                <a16:creationId xmlns:a16="http://schemas.microsoft.com/office/drawing/2014/main" id="{A5D9554A-FFF3-49F9-839B-61DD8C6739C7}"/>
              </a:ext>
            </a:extLst>
          </p:cNvPr>
          <p:cNvSpPr txBox="1"/>
          <p:nvPr/>
        </p:nvSpPr>
        <p:spPr>
          <a:xfrm rot="10800000" flipV="1">
            <a:off x="448464" y="4712299"/>
            <a:ext cx="915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p>
        </p:txBody>
      </p:sp>
      <p:pic>
        <p:nvPicPr>
          <p:cNvPr id="39" name="Picture 38">
            <a:hlinkClick r:id="" action="ppaction://noaction">
              <a:snd r:embed="rId19" name="34. punkt.wav"/>
            </a:hlinkClick>
            <a:extLst>
              <a:ext uri="{FF2B5EF4-FFF2-40B4-BE49-F238E27FC236}">
                <a16:creationId xmlns:a16="http://schemas.microsoft.com/office/drawing/2014/main" id="{A1A7C506-A5CC-44BC-ABB1-021D860B5AD9}"/>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92791" y="4401640"/>
            <a:ext cx="257311" cy="262582"/>
          </a:xfrm>
          <a:prstGeom prst="rect">
            <a:avLst/>
          </a:prstGeom>
        </p:spPr>
      </p:pic>
      <p:sp>
        <p:nvSpPr>
          <p:cNvPr id="40" name="TextBox 39">
            <a:hlinkClick r:id="" action="ppaction://noaction">
              <a:snd r:embed="rId19" name="34. punkt.wav"/>
            </a:hlinkClick>
            <a:extLst>
              <a:ext uri="{FF2B5EF4-FFF2-40B4-BE49-F238E27FC236}">
                <a16:creationId xmlns:a16="http://schemas.microsoft.com/office/drawing/2014/main" id="{0AC1503B-B4D9-4FA2-AA64-D09833E94C3D}"/>
              </a:ext>
            </a:extLst>
          </p:cNvPr>
          <p:cNvSpPr txBox="1"/>
          <p:nvPr/>
        </p:nvSpPr>
        <p:spPr>
          <a:xfrm rot="10800000" flipV="1">
            <a:off x="2058349" y="4685272"/>
            <a:ext cx="11261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P</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nkt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1" name="Picture 40">
            <a:hlinkClick r:id="" action="ppaction://noaction">
              <a:snd r:embed="rId21" name="18. Tür.wav"/>
            </a:hlinkClick>
            <a:extLst>
              <a:ext uri="{FF2B5EF4-FFF2-40B4-BE49-F238E27FC236}">
                <a16:creationId xmlns:a16="http://schemas.microsoft.com/office/drawing/2014/main" id="{C254AB41-7742-4317-A017-A88AC8658198}"/>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3828" y="4016957"/>
            <a:ext cx="484217" cy="775947"/>
          </a:xfrm>
          <a:prstGeom prst="rect">
            <a:avLst/>
          </a:prstGeom>
        </p:spPr>
      </p:pic>
      <p:sp>
        <p:nvSpPr>
          <p:cNvPr id="42" name="TextBox 41">
            <a:hlinkClick r:id="" action="ppaction://noaction">
              <a:snd r:embed="rId21" name="18. Tür.wav"/>
            </a:hlinkClick>
            <a:extLst>
              <a:ext uri="{FF2B5EF4-FFF2-40B4-BE49-F238E27FC236}">
                <a16:creationId xmlns:a16="http://schemas.microsoft.com/office/drawing/2014/main" id="{824FA1D6-7AC0-45F1-9775-49414AE405E4}"/>
              </a:ext>
            </a:extLst>
          </p:cNvPr>
          <p:cNvSpPr txBox="1"/>
          <p:nvPr/>
        </p:nvSpPr>
        <p:spPr>
          <a:xfrm rot="10800000" flipV="1">
            <a:off x="3617785" y="4726330"/>
            <a:ext cx="1228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T</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r</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23" name="37. fünf.wav"/>
            </a:hlinkClick>
            <a:extLst>
              <a:ext uri="{FF2B5EF4-FFF2-40B4-BE49-F238E27FC236}">
                <a16:creationId xmlns:a16="http://schemas.microsoft.com/office/drawing/2014/main" id="{0C2E5393-C136-4CC4-9BA9-BFEEF1F1E6DB}"/>
              </a:ext>
            </a:extLst>
          </p:cNvPr>
          <p:cNvSpPr txBox="1"/>
          <p:nvPr/>
        </p:nvSpPr>
        <p:spPr>
          <a:xfrm rot="10800000" flipV="1">
            <a:off x="5353113" y="4685271"/>
            <a:ext cx="12724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f</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nf</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5" name="Picture 44">
            <a:hlinkClick r:id="" action="ppaction://noaction">
              <a:snd r:embed="rId23" name="37. fünf.wav"/>
            </a:hlinkClick>
            <a:extLst>
              <a:ext uri="{FF2B5EF4-FFF2-40B4-BE49-F238E27FC236}">
                <a16:creationId xmlns:a16="http://schemas.microsoft.com/office/drawing/2014/main" id="{2D94BCF8-397A-4AC2-94B3-D85954BDF9B1}"/>
              </a:ext>
              <a:ext uri="{C183D7F6-B498-43B3-948B-1728B52AA6E4}">
                <adec:decorative xmlns:adec="http://schemas.microsoft.com/office/drawing/2017/decorative" val="1"/>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0209" y="3985213"/>
            <a:ext cx="558838" cy="678349"/>
          </a:xfrm>
          <a:prstGeom prst="rect">
            <a:avLst/>
          </a:prstGeom>
        </p:spPr>
      </p:pic>
      <p:grpSp>
        <p:nvGrpSpPr>
          <p:cNvPr id="46" name="Group 45">
            <a:extLst>
              <a:ext uri="{FF2B5EF4-FFF2-40B4-BE49-F238E27FC236}">
                <a16:creationId xmlns:a16="http://schemas.microsoft.com/office/drawing/2014/main" id="{33FFCB0E-FA07-49F2-B903-B6A5A33D1C4A}"/>
              </a:ext>
              <a:ext uri="{C183D7F6-B498-43B3-948B-1728B52AA6E4}">
                <adec:decorative xmlns:adec="http://schemas.microsoft.com/office/drawing/2017/decorative" val="1"/>
              </a:ext>
            </a:extLst>
          </p:cNvPr>
          <p:cNvGrpSpPr/>
          <p:nvPr/>
        </p:nvGrpSpPr>
        <p:grpSpPr>
          <a:xfrm>
            <a:off x="3804181" y="5326262"/>
            <a:ext cx="1159307" cy="741404"/>
            <a:chOff x="6278207" y="2873741"/>
            <a:chExt cx="805016" cy="545423"/>
          </a:xfrm>
        </p:grpSpPr>
        <p:pic>
          <p:nvPicPr>
            <p:cNvPr id="47" name="Picture 46">
              <a:hlinkClick r:id="" action="ppaction://noaction">
                <a:snd r:embed="rId25" name="14. reden.wav"/>
              </a:hlinkClick>
              <a:extLst>
                <a:ext uri="{FF2B5EF4-FFF2-40B4-BE49-F238E27FC236}">
                  <a16:creationId xmlns:a16="http://schemas.microsoft.com/office/drawing/2014/main" id="{164075E8-F97B-473F-BBCD-C9736925DD02}"/>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8207" y="2873741"/>
              <a:ext cx="641667" cy="452878"/>
            </a:xfrm>
            <a:prstGeom prst="rect">
              <a:avLst/>
            </a:prstGeom>
          </p:spPr>
        </p:pic>
        <p:pic>
          <p:nvPicPr>
            <p:cNvPr id="48" name="Picture 47">
              <a:hlinkClick r:id="" action="ppaction://noaction">
                <a:snd r:embed="rId25" name="14. reden.wav"/>
              </a:hlinkClick>
              <a:extLst>
                <a:ext uri="{FF2B5EF4-FFF2-40B4-BE49-F238E27FC236}">
                  <a16:creationId xmlns:a16="http://schemas.microsoft.com/office/drawing/2014/main" id="{3EA1DC3D-D3AC-419D-8531-56D21AE4321E}"/>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11857" y="3147981"/>
              <a:ext cx="471366" cy="271183"/>
            </a:xfrm>
            <a:prstGeom prst="rect">
              <a:avLst/>
            </a:prstGeom>
          </p:spPr>
        </p:pic>
      </p:grpSp>
      <p:sp>
        <p:nvSpPr>
          <p:cNvPr id="49" name="TextBox 48">
            <a:hlinkClick r:id="" action="ppaction://noaction">
              <a:snd r:embed="rId25" name="14. reden.wav"/>
            </a:hlinkClick>
            <a:extLst>
              <a:ext uri="{FF2B5EF4-FFF2-40B4-BE49-F238E27FC236}">
                <a16:creationId xmlns:a16="http://schemas.microsoft.com/office/drawing/2014/main" id="{F15CE958-A753-4C75-A5F1-3BC56A04FB9C}"/>
              </a:ext>
            </a:extLst>
          </p:cNvPr>
          <p:cNvSpPr txBox="1"/>
          <p:nvPr/>
        </p:nvSpPr>
        <p:spPr>
          <a:xfrm rot="10800000" flipV="1">
            <a:off x="3691683" y="5935715"/>
            <a:ext cx="1185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ed</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0" name="Picture 49">
            <a:hlinkClick r:id="" action="ppaction://noaction">
              <a:snd r:embed="rId28" name="36. uhr.wav"/>
            </a:hlinkClick>
            <a:extLst>
              <a:ext uri="{FF2B5EF4-FFF2-40B4-BE49-F238E27FC236}">
                <a16:creationId xmlns:a16="http://schemas.microsoft.com/office/drawing/2014/main" id="{A5244AC2-52D0-495C-9E64-BEF09682EA9C}"/>
              </a:ext>
              <a:ext uri="{C183D7F6-B498-43B3-948B-1728B52AA6E4}">
                <adec:decorative xmlns:adec="http://schemas.microsoft.com/office/drawing/2017/decorative" val="1"/>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0209" y="5198285"/>
            <a:ext cx="762560" cy="741404"/>
          </a:xfrm>
          <a:prstGeom prst="rect">
            <a:avLst/>
          </a:prstGeom>
        </p:spPr>
      </p:pic>
      <p:sp>
        <p:nvSpPr>
          <p:cNvPr id="51" name="TextBox 50">
            <a:hlinkClick r:id="" action="ppaction://noaction">
              <a:snd r:embed="rId28" name="36. uhr.wav"/>
            </a:hlinkClick>
            <a:extLst>
              <a:ext uri="{FF2B5EF4-FFF2-40B4-BE49-F238E27FC236}">
                <a16:creationId xmlns:a16="http://schemas.microsoft.com/office/drawing/2014/main" id="{D30B71C1-6230-400E-A862-B38DC70EFF05}"/>
              </a:ext>
            </a:extLst>
          </p:cNvPr>
          <p:cNvSpPr txBox="1"/>
          <p:nvPr/>
        </p:nvSpPr>
        <p:spPr>
          <a:xfrm rot="10800000" flipV="1">
            <a:off x="5594376" y="5919951"/>
            <a:ext cx="8143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Uh</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30" name="4. welt.wav"/>
            </a:hlinkClick>
            <a:extLst>
              <a:ext uri="{FF2B5EF4-FFF2-40B4-BE49-F238E27FC236}">
                <a16:creationId xmlns:a16="http://schemas.microsoft.com/office/drawing/2014/main" id="{663DF862-5ED0-4549-B745-3B85B2CD2672}"/>
              </a:ext>
            </a:extLst>
          </p:cNvPr>
          <p:cNvSpPr txBox="1"/>
          <p:nvPr/>
        </p:nvSpPr>
        <p:spPr>
          <a:xfrm rot="10800000" flipV="1">
            <a:off x="539359" y="7138075"/>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W</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elt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3" name="Picture 52">
            <a:hlinkClick r:id="" action="ppaction://noaction">
              <a:snd r:embed="rId30" name="4. welt.wav"/>
            </a:hlinkClick>
            <a:extLst>
              <a:ext uri="{FF2B5EF4-FFF2-40B4-BE49-F238E27FC236}">
                <a16:creationId xmlns:a16="http://schemas.microsoft.com/office/drawing/2014/main" id="{D4E204A1-E9CB-4AA3-BE2E-BFA7ADA068FE}"/>
              </a:ext>
              <a:ext uri="{C183D7F6-B498-43B3-948B-1728B52AA6E4}">
                <adec:decorative xmlns:adec="http://schemas.microsoft.com/office/drawing/2017/decorative" val="1"/>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962" y="6356146"/>
            <a:ext cx="1073704" cy="828378"/>
          </a:xfrm>
          <a:prstGeom prst="rect">
            <a:avLst/>
          </a:prstGeom>
        </p:spPr>
      </p:pic>
      <p:pic>
        <p:nvPicPr>
          <p:cNvPr id="54" name="Picture 53">
            <a:hlinkClick r:id="" action="ppaction://noaction">
              <a:snd r:embed="rId32" name="15. vor.wav"/>
            </a:hlinkClick>
            <a:extLst>
              <a:ext uri="{FF2B5EF4-FFF2-40B4-BE49-F238E27FC236}">
                <a16:creationId xmlns:a16="http://schemas.microsoft.com/office/drawing/2014/main" id="{12C72887-6E0C-4D87-84E8-67C8286DDA0F}"/>
              </a:ext>
              <a:ext uri="{C183D7F6-B498-43B3-948B-1728B52AA6E4}">
                <adec:decorative xmlns:adec="http://schemas.microsoft.com/office/drawing/2017/decorative" val="1"/>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0415" y="6507476"/>
            <a:ext cx="786124" cy="700957"/>
          </a:xfrm>
          <a:prstGeom prst="rect">
            <a:avLst/>
          </a:prstGeom>
        </p:spPr>
      </p:pic>
      <p:sp>
        <p:nvSpPr>
          <p:cNvPr id="55" name="TextBox 54">
            <a:hlinkClick r:id="" action="ppaction://noaction">
              <a:snd r:embed="rId32" name="15. vor.wav"/>
            </a:hlinkClick>
            <a:extLst>
              <a:ext uri="{FF2B5EF4-FFF2-40B4-BE49-F238E27FC236}">
                <a16:creationId xmlns:a16="http://schemas.microsoft.com/office/drawing/2014/main" id="{463361CD-16AD-4666-A4FC-47E7483ED32B}"/>
              </a:ext>
            </a:extLst>
          </p:cNvPr>
          <p:cNvSpPr txBox="1"/>
          <p:nvPr/>
        </p:nvSpPr>
        <p:spPr>
          <a:xfrm rot="10800000" flipV="1">
            <a:off x="2250142" y="7138075"/>
            <a:ext cx="8900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vo</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6" name="TextBox 55">
            <a:hlinkClick r:id="" action="ppaction://noaction">
              <a:snd r:embed="rId34" name="5. zug.wav"/>
            </a:hlinkClick>
            <a:extLst>
              <a:ext uri="{FF2B5EF4-FFF2-40B4-BE49-F238E27FC236}">
                <a16:creationId xmlns:a16="http://schemas.microsoft.com/office/drawing/2014/main" id="{F2509432-71B7-4820-864D-E7E7FC13C74C}"/>
              </a:ext>
            </a:extLst>
          </p:cNvPr>
          <p:cNvSpPr txBox="1"/>
          <p:nvPr/>
        </p:nvSpPr>
        <p:spPr>
          <a:xfrm rot="10800000" flipV="1">
            <a:off x="370386" y="8372426"/>
            <a:ext cx="11529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ug</a:t>
            </a:r>
          </a:p>
        </p:txBody>
      </p:sp>
      <p:pic>
        <p:nvPicPr>
          <p:cNvPr id="57" name="Picture 56">
            <a:hlinkClick r:id="" action="ppaction://noaction">
              <a:snd r:embed="rId34" name="5. zug.wav"/>
            </a:hlinkClick>
            <a:extLst>
              <a:ext uri="{FF2B5EF4-FFF2-40B4-BE49-F238E27FC236}">
                <a16:creationId xmlns:a16="http://schemas.microsoft.com/office/drawing/2014/main" id="{6B1BC59C-91FE-49E9-9747-6E225B51B649}"/>
              </a:ext>
              <a:ext uri="{C183D7F6-B498-43B3-948B-1728B52AA6E4}">
                <adec:decorative xmlns:adec="http://schemas.microsoft.com/office/drawing/2017/decorative" val="1"/>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066" y="7743791"/>
            <a:ext cx="1091348" cy="604889"/>
          </a:xfrm>
          <a:prstGeom prst="rect">
            <a:avLst/>
          </a:prstGeom>
        </p:spPr>
      </p:pic>
      <p:pic>
        <p:nvPicPr>
          <p:cNvPr id="58" name="Picture 57">
            <a:hlinkClick r:id="" action="ppaction://noaction">
              <a:snd r:embed="rId36" name="8. ich.wav"/>
            </a:hlinkClick>
            <a:extLst>
              <a:ext uri="{FF2B5EF4-FFF2-40B4-BE49-F238E27FC236}">
                <a16:creationId xmlns:a16="http://schemas.microsoft.com/office/drawing/2014/main" id="{3D52B46A-0685-4AF8-9867-EEB84CC75793}"/>
              </a:ext>
              <a:ext uri="{C183D7F6-B498-43B3-948B-1728B52AA6E4}">
                <adec:decorative xmlns:adec="http://schemas.microsoft.com/office/drawing/2017/decorative" val="1"/>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04182" y="7891546"/>
            <a:ext cx="930880" cy="628587"/>
          </a:xfrm>
          <a:prstGeom prst="rect">
            <a:avLst/>
          </a:prstGeom>
        </p:spPr>
      </p:pic>
      <p:sp>
        <p:nvSpPr>
          <p:cNvPr id="59" name="TextBox 58">
            <a:hlinkClick r:id="" action="ppaction://noaction">
              <a:snd r:embed="rId36" name="8. ich.wav"/>
            </a:hlinkClick>
            <a:extLst>
              <a:ext uri="{FF2B5EF4-FFF2-40B4-BE49-F238E27FC236}">
                <a16:creationId xmlns:a16="http://schemas.microsoft.com/office/drawing/2014/main" id="{36143E54-A0F7-487B-A7EB-61AD28CC6EAE}"/>
              </a:ext>
            </a:extLst>
          </p:cNvPr>
          <p:cNvSpPr txBox="1"/>
          <p:nvPr/>
        </p:nvSpPr>
        <p:spPr>
          <a:xfrm rot="10800000" flipV="1">
            <a:off x="3662827" y="8374627"/>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i</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60" name="Picture 59">
            <a:hlinkClick r:id="" action="ppaction://noaction">
              <a:snd r:embed="rId38" name="9. buch.wav"/>
            </a:hlinkClick>
            <a:extLst>
              <a:ext uri="{FF2B5EF4-FFF2-40B4-BE49-F238E27FC236}">
                <a16:creationId xmlns:a16="http://schemas.microsoft.com/office/drawing/2014/main" id="{A8E5042D-7BDF-474D-8395-4C860913A5A7}"/>
              </a:ext>
              <a:ext uri="{C183D7F6-B498-43B3-948B-1728B52AA6E4}">
                <adec:decorative xmlns:adec="http://schemas.microsoft.com/office/drawing/2017/decorative" val="1"/>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515404" y="7884093"/>
            <a:ext cx="603980" cy="554489"/>
          </a:xfrm>
          <a:prstGeom prst="rect">
            <a:avLst/>
          </a:prstGeom>
        </p:spPr>
      </p:pic>
      <p:sp>
        <p:nvSpPr>
          <p:cNvPr id="61" name="TextBox 60">
            <a:hlinkClick r:id="" action="ppaction://noaction">
              <a:snd r:embed="rId38" name="9. buch.wav"/>
            </a:hlinkClick>
            <a:extLst>
              <a:ext uri="{FF2B5EF4-FFF2-40B4-BE49-F238E27FC236}">
                <a16:creationId xmlns:a16="http://schemas.microsoft.com/office/drawing/2014/main" id="{95FD47EB-F7A6-4B1B-B732-05975FDE749D}"/>
              </a:ext>
            </a:extLst>
          </p:cNvPr>
          <p:cNvSpPr txBox="1"/>
          <p:nvPr/>
        </p:nvSpPr>
        <p:spPr>
          <a:xfrm rot="10800000" flipV="1">
            <a:off x="5187458" y="8374627"/>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Bu</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sp>
        <p:nvSpPr>
          <p:cNvPr id="62" name="TextBox 61">
            <a:hlinkClick r:id="" action="ppaction://noaction">
              <a:snd r:embed="rId13" name="27. spielen.wav"/>
            </a:hlinkClick>
            <a:extLst>
              <a:ext uri="{FF2B5EF4-FFF2-40B4-BE49-F238E27FC236}">
                <a16:creationId xmlns:a16="http://schemas.microsoft.com/office/drawing/2014/main" id="{27761B8F-CF9C-4896-860C-D3ABDADE06CF}"/>
              </a:ext>
            </a:extLst>
          </p:cNvPr>
          <p:cNvSpPr txBox="1"/>
          <p:nvPr/>
        </p:nvSpPr>
        <p:spPr>
          <a:xfrm rot="10800000" flipV="1">
            <a:off x="3638819" y="3500310"/>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sp</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ielen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206D9D42-52FC-4E4B-BF2A-07195C04E425}"/>
              </a:ext>
              <a:ext uri="{C183D7F6-B498-43B3-948B-1728B52AA6E4}">
                <adec:decorative xmlns:adec="http://schemas.microsoft.com/office/drawing/2017/decorative" val="1"/>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31849" y="5455269"/>
            <a:ext cx="1073704" cy="536852"/>
          </a:xfrm>
          <a:prstGeom prst="rect">
            <a:avLst/>
          </a:prstGeom>
        </p:spPr>
      </p:pic>
      <p:sp>
        <p:nvSpPr>
          <p:cNvPr id="9" name="Arrow: Left 8">
            <a:extLst>
              <a:ext uri="{FF2B5EF4-FFF2-40B4-BE49-F238E27FC236}">
                <a16:creationId xmlns:a16="http://schemas.microsoft.com/office/drawing/2014/main" id="{1A70E3DC-9B61-4AA6-85DA-DE6742D6E526}"/>
              </a:ext>
              <a:ext uri="{C183D7F6-B498-43B3-948B-1728B52AA6E4}">
                <adec:decorative xmlns:adec="http://schemas.microsoft.com/office/drawing/2017/decorative" val="1"/>
              </a:ext>
            </a:extLst>
          </p:cNvPr>
          <p:cNvSpPr/>
          <p:nvPr/>
        </p:nvSpPr>
        <p:spPr>
          <a:xfrm>
            <a:off x="1489237" y="5685534"/>
            <a:ext cx="331319" cy="71519"/>
          </a:xfrm>
          <a:prstGeom prst="leftArrow">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Left 65">
            <a:extLst>
              <a:ext uri="{FF2B5EF4-FFF2-40B4-BE49-F238E27FC236}">
                <a16:creationId xmlns:a16="http://schemas.microsoft.com/office/drawing/2014/main" id="{73A02F3B-4A7A-4C2C-B789-2ED523A99B1C}"/>
              </a:ext>
              <a:ext uri="{C183D7F6-B498-43B3-948B-1728B52AA6E4}">
                <adec:decorative xmlns:adec="http://schemas.microsoft.com/office/drawing/2017/decorative" val="1"/>
              </a:ext>
            </a:extLst>
          </p:cNvPr>
          <p:cNvSpPr/>
          <p:nvPr/>
        </p:nvSpPr>
        <p:spPr>
          <a:xfrm>
            <a:off x="1489237" y="8382710"/>
            <a:ext cx="331319" cy="71519"/>
          </a:xfrm>
          <a:prstGeom prst="leftArrow">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Picture 66">
            <a:hlinkClick r:id="" action="ppaction://noaction">
              <a:snd r:embed="rId5" name="3. frei.wav"/>
            </a:hlinkClick>
            <a:extLst>
              <a:ext uri="{FF2B5EF4-FFF2-40B4-BE49-F238E27FC236}">
                <a16:creationId xmlns:a16="http://schemas.microsoft.com/office/drawing/2014/main" id="{35949319-30EF-441B-983C-F62CD33614BA}"/>
              </a:ext>
              <a:ext uri="{C183D7F6-B498-43B3-948B-1728B52AA6E4}">
                <adec:decorative xmlns:adec="http://schemas.microsoft.com/office/drawing/2017/decorative" val="1"/>
              </a:ext>
            </a:extLst>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5067" y="5772045"/>
            <a:ext cx="623502" cy="549168"/>
          </a:xfrm>
          <a:prstGeom prst="rect">
            <a:avLst/>
          </a:prstGeom>
        </p:spPr>
      </p:pic>
    </p:spTree>
    <p:extLst>
      <p:ext uri="{BB962C8B-B14F-4D97-AF65-F5344CB8AC3E}">
        <p14:creationId xmlns:p14="http://schemas.microsoft.com/office/powerpoint/2010/main" val="3670518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56</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57339" y="694251"/>
            <a:ext cx="3487524"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Future Tense with </a:t>
            </a:r>
            <a:r>
              <a:rPr lang="en-GB" sz="2000" b="1" dirty="0" err="1">
                <a:solidFill>
                  <a:srgbClr val="FFFFFF"/>
                </a:solidFill>
                <a:latin typeface="Century Gothic" panose="020B0502020202020204" pitchFamily="34" charset="0"/>
              </a:rPr>
              <a:t>werden</a:t>
            </a:r>
            <a:endParaRPr lang="en-GB" sz="2000" b="1" dirty="0">
              <a:solidFill>
                <a:srgbClr val="FFFFFF"/>
              </a:solidFill>
              <a:latin typeface="Century Gothic" panose="020B0502020202020204" pitchFamily="34" charset="0"/>
            </a:endParaRPr>
          </a:p>
        </p:txBody>
      </p:sp>
      <p:sp>
        <p:nvSpPr>
          <p:cNvPr id="32" name="TextBox 31">
            <a:extLst>
              <a:ext uri="{FF2B5EF4-FFF2-40B4-BE49-F238E27FC236}">
                <a16:creationId xmlns:a16="http://schemas.microsoft.com/office/drawing/2014/main" id="{7E1059EC-2A4C-4DD5-8C8A-0C30E2A59AF0}"/>
              </a:ext>
            </a:extLst>
          </p:cNvPr>
          <p:cNvSpPr txBox="1"/>
          <p:nvPr/>
        </p:nvSpPr>
        <p:spPr>
          <a:xfrm>
            <a:off x="75436" y="1306137"/>
            <a:ext cx="6167318"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You know that you can use the present tense to talk about the future: </a:t>
            </a:r>
            <a:endParaRPr lang="en-GB" dirty="0">
              <a:latin typeface="Century Gothic" panose="020B0502020202020204" pitchFamily="34" charset="0"/>
            </a:endParaRPr>
          </a:p>
        </p:txBody>
      </p:sp>
      <p:sp>
        <p:nvSpPr>
          <p:cNvPr id="34" name="Speech Bubble: Rectangle with Corners Rounded 19">
            <a:extLst>
              <a:ext uri="{FF2B5EF4-FFF2-40B4-BE49-F238E27FC236}">
                <a16:creationId xmlns:a16="http://schemas.microsoft.com/office/drawing/2014/main" id="{DD6BE829-FE21-486D-B972-DED379712E34}"/>
              </a:ext>
            </a:extLst>
          </p:cNvPr>
          <p:cNvSpPr/>
          <p:nvPr/>
        </p:nvSpPr>
        <p:spPr>
          <a:xfrm>
            <a:off x="218757" y="1993432"/>
            <a:ext cx="2689776" cy="612731"/>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mache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a:t>
            </a:r>
            <a:endParaRPr lang="en-GB" sz="1600" dirty="0">
              <a:solidFill>
                <a:schemeClr val="tx1"/>
              </a:solidFill>
              <a:latin typeface="Century Gothic" panose="020B0502020202020204" pitchFamily="34" charset="0"/>
            </a:endParaRPr>
          </a:p>
        </p:txBody>
      </p:sp>
      <p:sp>
        <p:nvSpPr>
          <p:cNvPr id="35" name="Speech Bubble: Rectangle with Corners Rounded 19">
            <a:extLst>
              <a:ext uri="{FF2B5EF4-FFF2-40B4-BE49-F238E27FC236}">
                <a16:creationId xmlns:a16="http://schemas.microsoft.com/office/drawing/2014/main" id="{6F3E701E-0F2C-4EC6-B34D-A75C6445AB49}"/>
              </a:ext>
            </a:extLst>
          </p:cNvPr>
          <p:cNvSpPr/>
          <p:nvPr/>
        </p:nvSpPr>
        <p:spPr>
          <a:xfrm>
            <a:off x="3312789" y="1982166"/>
            <a:ext cx="2689775" cy="57986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I’m going on a boat trip next week. </a:t>
            </a:r>
            <a:endParaRPr lang="en-GB" sz="1600" dirty="0">
              <a:solidFill>
                <a:schemeClr val="tx1"/>
              </a:solidFill>
              <a:latin typeface="Century Gothic" panose="020B0502020202020204" pitchFamily="34" charset="0"/>
            </a:endParaRPr>
          </a:p>
        </p:txBody>
      </p:sp>
      <p:sp>
        <p:nvSpPr>
          <p:cNvPr id="36" name="TextBox 35">
            <a:extLst>
              <a:ext uri="{FF2B5EF4-FFF2-40B4-BE49-F238E27FC236}">
                <a16:creationId xmlns:a16="http://schemas.microsoft.com/office/drawing/2014/main" id="{873A6FFF-D293-4974-B603-EF159EDAB7BB}"/>
              </a:ext>
            </a:extLst>
          </p:cNvPr>
          <p:cNvSpPr txBox="1"/>
          <p:nvPr/>
        </p:nvSpPr>
        <p:spPr>
          <a:xfrm>
            <a:off x="68947" y="3000375"/>
            <a:ext cx="6720105"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You can also use the future tense: use the present tense of </a:t>
            </a:r>
            <a:r>
              <a:rPr lang="en-US" b="1" dirty="0" err="1">
                <a:latin typeface="Century Gothic" panose="020B0502020202020204" pitchFamily="34" charset="0"/>
              </a:rPr>
              <a:t>werden</a:t>
            </a:r>
            <a:r>
              <a:rPr lang="en-US" dirty="0">
                <a:latin typeface="Century Gothic" panose="020B0502020202020204" pitchFamily="34" charset="0"/>
              </a:rPr>
              <a:t> to mean ‘will’, and an </a:t>
            </a:r>
            <a:r>
              <a:rPr lang="en-US" b="1" dirty="0">
                <a:latin typeface="Century Gothic" panose="020B0502020202020204" pitchFamily="34" charset="0"/>
              </a:rPr>
              <a:t>infinitive verb </a:t>
            </a:r>
            <a:r>
              <a:rPr lang="en-US" u="sng" dirty="0">
                <a:latin typeface="Century Gothic" panose="020B0502020202020204" pitchFamily="34" charset="0"/>
              </a:rPr>
              <a:t>at the end</a:t>
            </a:r>
            <a:r>
              <a:rPr lang="en-US" dirty="0">
                <a:latin typeface="Century Gothic" panose="020B0502020202020204" pitchFamily="34" charset="0"/>
              </a:rPr>
              <a:t>:</a:t>
            </a:r>
            <a:endParaRPr lang="en-GB" dirty="0">
              <a:latin typeface="Century Gothic" panose="020B0502020202020204" pitchFamily="34" charset="0"/>
            </a:endParaRPr>
          </a:p>
        </p:txBody>
      </p:sp>
      <p:sp>
        <p:nvSpPr>
          <p:cNvPr id="37" name="Speech Bubble: Rectangle with Corners Rounded 19">
            <a:extLst>
              <a:ext uri="{FF2B5EF4-FFF2-40B4-BE49-F238E27FC236}">
                <a16:creationId xmlns:a16="http://schemas.microsoft.com/office/drawing/2014/main" id="{34A72F00-9B01-4879-9AC0-5F28F035B12B}"/>
              </a:ext>
            </a:extLst>
          </p:cNvPr>
          <p:cNvSpPr/>
          <p:nvPr/>
        </p:nvSpPr>
        <p:spPr>
          <a:xfrm>
            <a:off x="157339" y="3773716"/>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werde</a:t>
            </a:r>
            <a:r>
              <a:rPr lang="en-US" sz="1600" dirty="0">
                <a:solidFill>
                  <a:schemeClr val="tx1"/>
                </a:solidFill>
                <a:latin typeface="Century Gothic" panose="020B0502020202020204" pitchFamily="34" charset="0"/>
              </a:rPr>
              <a:t> ich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38" name="Speech Bubble: Rectangle with Corners Rounded 19">
            <a:extLst>
              <a:ext uri="{FF2B5EF4-FFF2-40B4-BE49-F238E27FC236}">
                <a16:creationId xmlns:a16="http://schemas.microsoft.com/office/drawing/2014/main" id="{130D872E-1D52-4868-9899-EB973C4683D7}"/>
              </a:ext>
            </a:extLst>
          </p:cNvPr>
          <p:cNvSpPr/>
          <p:nvPr/>
        </p:nvSpPr>
        <p:spPr>
          <a:xfrm>
            <a:off x="3340146" y="3769715"/>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I </a:t>
            </a:r>
            <a:r>
              <a:rPr lang="en-US" sz="1600" b="1" dirty="0">
                <a:solidFill>
                  <a:schemeClr val="tx1"/>
                </a:solidFill>
                <a:latin typeface="Century Gothic" panose="020B0502020202020204" pitchFamily="34" charset="0"/>
              </a:rPr>
              <a:t>will go on </a:t>
            </a:r>
            <a:r>
              <a:rPr lang="en-US" sz="1600" dirty="0">
                <a:solidFill>
                  <a:schemeClr val="tx1"/>
                </a:solidFill>
                <a:latin typeface="Century Gothic" panose="020B0502020202020204" pitchFamily="34" charset="0"/>
              </a:rPr>
              <a:t>a boat trip.</a:t>
            </a:r>
            <a:endParaRPr lang="en-GB" sz="16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583DA57C-FFC4-4D30-83D9-B25BD8978B1D}"/>
              </a:ext>
            </a:extLst>
          </p:cNvPr>
          <p:cNvSpPr txBox="1"/>
          <p:nvPr/>
        </p:nvSpPr>
        <p:spPr>
          <a:xfrm>
            <a:off x="137895" y="4505216"/>
            <a:ext cx="6720105"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Use the second person of </a:t>
            </a:r>
            <a:r>
              <a:rPr lang="en-US" b="1" dirty="0" err="1">
                <a:latin typeface="Century Gothic" panose="020B0502020202020204" pitchFamily="34" charset="0"/>
              </a:rPr>
              <a:t>werden</a:t>
            </a:r>
            <a:r>
              <a:rPr lang="en-US" dirty="0">
                <a:latin typeface="Century Gothic" panose="020B0502020202020204" pitchFamily="34" charset="0"/>
              </a:rPr>
              <a:t> to say ‘you will’:</a:t>
            </a:r>
            <a:endParaRPr lang="en-GB" dirty="0">
              <a:latin typeface="Century Gothic" panose="020B0502020202020204" pitchFamily="34" charset="0"/>
            </a:endParaRPr>
          </a:p>
        </p:txBody>
      </p:sp>
      <p:sp>
        <p:nvSpPr>
          <p:cNvPr id="41" name="Speech Bubble: Rectangle with Corners Rounded 19">
            <a:extLst>
              <a:ext uri="{FF2B5EF4-FFF2-40B4-BE49-F238E27FC236}">
                <a16:creationId xmlns:a16="http://schemas.microsoft.com/office/drawing/2014/main" id="{54DE0D97-CD88-4AB7-9BE0-D62EB5426B89}"/>
              </a:ext>
            </a:extLst>
          </p:cNvPr>
          <p:cNvSpPr/>
          <p:nvPr/>
        </p:nvSpPr>
        <p:spPr>
          <a:xfrm>
            <a:off x="171023" y="4959718"/>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wirst</a:t>
            </a:r>
            <a:r>
              <a:rPr lang="en-US" sz="1600" b="1"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rPr>
              <a:t>du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42" name="Speech Bubble: Rectangle with Corners Rounded 19">
            <a:extLst>
              <a:ext uri="{FF2B5EF4-FFF2-40B4-BE49-F238E27FC236}">
                <a16:creationId xmlns:a16="http://schemas.microsoft.com/office/drawing/2014/main" id="{44717BFA-0F86-4823-8EBC-897E36EA256C}"/>
              </a:ext>
            </a:extLst>
          </p:cNvPr>
          <p:cNvSpPr/>
          <p:nvPr/>
        </p:nvSpPr>
        <p:spPr>
          <a:xfrm>
            <a:off x="3340146" y="4939999"/>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you </a:t>
            </a:r>
            <a:r>
              <a:rPr lang="en-US" sz="1600" b="1" dirty="0">
                <a:solidFill>
                  <a:schemeClr val="tx1"/>
                </a:solidFill>
                <a:latin typeface="Century Gothic" panose="020B0502020202020204" pitchFamily="34" charset="0"/>
              </a:rPr>
              <a:t>will go on </a:t>
            </a:r>
            <a:r>
              <a:rPr lang="en-US" sz="1600" dirty="0">
                <a:solidFill>
                  <a:schemeClr val="tx1"/>
                </a:solidFill>
                <a:latin typeface="Century Gothic" panose="020B0502020202020204" pitchFamily="34" charset="0"/>
              </a:rPr>
              <a:t>a boat trip. </a:t>
            </a:r>
            <a:endParaRPr lang="en-GB" sz="1600" dirty="0">
              <a:solidFill>
                <a:schemeClr val="tx1"/>
              </a:solidFill>
              <a:latin typeface="Century Gothic" panose="020B0502020202020204" pitchFamily="34" charset="0"/>
            </a:endParaRPr>
          </a:p>
        </p:txBody>
      </p:sp>
      <p:sp>
        <p:nvSpPr>
          <p:cNvPr id="43" name="TextBox 42">
            <a:extLst>
              <a:ext uri="{FF2B5EF4-FFF2-40B4-BE49-F238E27FC236}">
                <a16:creationId xmlns:a16="http://schemas.microsoft.com/office/drawing/2014/main" id="{762C70B0-5889-4240-88C2-C964913057D2}"/>
              </a:ext>
            </a:extLst>
          </p:cNvPr>
          <p:cNvSpPr txBox="1"/>
          <p:nvPr/>
        </p:nvSpPr>
        <p:spPr>
          <a:xfrm>
            <a:off x="218757" y="7379360"/>
            <a:ext cx="6295718"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Don’t confuse English ‘will’ with German </a:t>
            </a:r>
            <a:r>
              <a:rPr lang="en-US" b="1" dirty="0">
                <a:latin typeface="Century Gothic" panose="020B0502020202020204" pitchFamily="34" charset="0"/>
              </a:rPr>
              <a:t>will </a:t>
            </a:r>
            <a:r>
              <a:rPr lang="en-US" dirty="0">
                <a:latin typeface="Century Gothic" panose="020B0502020202020204" pitchFamily="34" charset="0"/>
              </a:rPr>
              <a:t>(want): </a:t>
            </a:r>
            <a:endParaRPr lang="en-GB" dirty="0">
              <a:latin typeface="Century Gothic" panose="020B0502020202020204" pitchFamily="34" charset="0"/>
            </a:endParaRPr>
          </a:p>
        </p:txBody>
      </p:sp>
      <p:sp>
        <p:nvSpPr>
          <p:cNvPr id="44" name="Speech Bubble: Rectangle with Corners Rounded 19">
            <a:extLst>
              <a:ext uri="{FF2B5EF4-FFF2-40B4-BE49-F238E27FC236}">
                <a16:creationId xmlns:a16="http://schemas.microsoft.com/office/drawing/2014/main" id="{EB8A8607-52A2-4040-88EE-E4150845E527}"/>
              </a:ext>
            </a:extLst>
          </p:cNvPr>
          <p:cNvSpPr/>
          <p:nvPr/>
        </p:nvSpPr>
        <p:spPr>
          <a:xfrm>
            <a:off x="199999" y="7837863"/>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a:solidFill>
                  <a:schemeClr val="tx1"/>
                </a:solidFill>
                <a:latin typeface="Century Gothic" panose="020B0502020202020204" pitchFamily="34" charset="0"/>
              </a:rPr>
              <a:t>will </a:t>
            </a:r>
            <a:r>
              <a:rPr lang="en-US" sz="1600" dirty="0" err="1">
                <a:solidFill>
                  <a:schemeClr val="tx1"/>
                </a:solidFill>
                <a:latin typeface="Century Gothic" panose="020B0502020202020204" pitchFamily="34" charset="0"/>
              </a:rPr>
              <a:t>sie</a:t>
            </a:r>
            <a:r>
              <a:rPr lang="en-US" sz="1600" b="1"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45" name="Speech Bubble: Rectangle with Corners Rounded 19">
            <a:extLst>
              <a:ext uri="{FF2B5EF4-FFF2-40B4-BE49-F238E27FC236}">
                <a16:creationId xmlns:a16="http://schemas.microsoft.com/office/drawing/2014/main" id="{7526546D-A169-4017-919A-C8124792946A}"/>
              </a:ext>
            </a:extLst>
          </p:cNvPr>
          <p:cNvSpPr/>
          <p:nvPr/>
        </p:nvSpPr>
        <p:spPr>
          <a:xfrm>
            <a:off x="3340146" y="7793702"/>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she </a:t>
            </a:r>
            <a:r>
              <a:rPr lang="en-US" sz="1600" b="1" dirty="0">
                <a:solidFill>
                  <a:schemeClr val="tx1"/>
                </a:solidFill>
                <a:latin typeface="Century Gothic" panose="020B0502020202020204" pitchFamily="34" charset="0"/>
              </a:rPr>
              <a:t>wants to go on </a:t>
            </a:r>
            <a:r>
              <a:rPr lang="en-US" sz="1600" dirty="0">
                <a:solidFill>
                  <a:schemeClr val="tx1"/>
                </a:solidFill>
                <a:latin typeface="Century Gothic" panose="020B0502020202020204" pitchFamily="34" charset="0"/>
              </a:rPr>
              <a:t>a boat trip.</a:t>
            </a:r>
            <a:endParaRPr lang="en-GB" sz="1600" dirty="0">
              <a:solidFill>
                <a:schemeClr val="tx1"/>
              </a:solidFill>
              <a:latin typeface="Century Gothic" panose="020B0502020202020204" pitchFamily="34" charset="0"/>
            </a:endParaRPr>
          </a:p>
        </p:txBody>
      </p:sp>
      <p:pic>
        <p:nvPicPr>
          <p:cNvPr id="1026" name="Picture 2" descr="Steamboat, Ship, Steamer, Seafaring, Sea, Travel, Boat">
            <a:extLst>
              <a:ext uri="{FF2B5EF4-FFF2-40B4-BE49-F238E27FC236}">
                <a16:creationId xmlns:a16="http://schemas.microsoft.com/office/drawing/2014/main" id="{2F3DB4F6-C271-4E1C-8A42-49B9FF37F5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261" y="143550"/>
            <a:ext cx="1498897" cy="1244917"/>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59729FC8-5437-4EF4-9F91-2524824A260C}"/>
              </a:ext>
            </a:extLst>
          </p:cNvPr>
          <p:cNvSpPr/>
          <p:nvPr/>
        </p:nvSpPr>
        <p:spPr>
          <a:xfrm>
            <a:off x="157339" y="6467077"/>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Century Gothic" panose="020B0502020202020204" pitchFamily="34" charset="0"/>
              </a:rPr>
              <a:t>Nächste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Woche</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wird</a:t>
            </a:r>
            <a:r>
              <a:rPr lang="en-US" sz="1600" b="1"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sie</a:t>
            </a:r>
            <a:r>
              <a:rPr lang="en-US" sz="1600" b="1"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eine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Bootsfahrt</a:t>
            </a:r>
            <a:r>
              <a:rPr lang="en-US" sz="1600" dirty="0">
                <a:solidFill>
                  <a:schemeClr val="tx1"/>
                </a:solidFill>
                <a:latin typeface="Century Gothic" panose="020B0502020202020204" pitchFamily="34" charset="0"/>
              </a:rPr>
              <a:t> </a:t>
            </a:r>
            <a:r>
              <a:rPr lang="en-US" sz="1600" b="1" dirty="0" err="1">
                <a:solidFill>
                  <a:schemeClr val="tx1"/>
                </a:solidFill>
                <a:latin typeface="Century Gothic" panose="020B0502020202020204" pitchFamily="34" charset="0"/>
              </a:rPr>
              <a:t>machen</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sp>
        <p:nvSpPr>
          <p:cNvPr id="21" name="TextBox 20">
            <a:extLst>
              <a:ext uri="{FF2B5EF4-FFF2-40B4-BE49-F238E27FC236}">
                <a16:creationId xmlns:a16="http://schemas.microsoft.com/office/drawing/2014/main" id="{6A7EAADB-03DE-4326-8820-AC0ACC10FB4B}"/>
              </a:ext>
            </a:extLst>
          </p:cNvPr>
          <p:cNvSpPr txBox="1"/>
          <p:nvPr/>
        </p:nvSpPr>
        <p:spPr>
          <a:xfrm>
            <a:off x="164930" y="5903749"/>
            <a:ext cx="6295718"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Use the 3</a:t>
            </a:r>
            <a:r>
              <a:rPr lang="en-US" baseline="30000" dirty="0">
                <a:latin typeface="Century Gothic" panose="020B0502020202020204" pitchFamily="34" charset="0"/>
              </a:rPr>
              <a:t>rd</a:t>
            </a:r>
            <a:r>
              <a:rPr lang="en-US" dirty="0">
                <a:latin typeface="Century Gothic" panose="020B0502020202020204" pitchFamily="34" charset="0"/>
              </a:rPr>
              <a:t> person singular to say ‘s/he, it will’: </a:t>
            </a:r>
            <a:endParaRPr lang="en-GB" dirty="0">
              <a:latin typeface="Century Gothic" panose="020B0502020202020204" pitchFamily="34" charset="0"/>
            </a:endParaRPr>
          </a:p>
        </p:txBody>
      </p:sp>
      <p:sp>
        <p:nvSpPr>
          <p:cNvPr id="22" name="Speech Bubble: Rectangle with Corners Rounded 21">
            <a:extLst>
              <a:ext uri="{FF2B5EF4-FFF2-40B4-BE49-F238E27FC236}">
                <a16:creationId xmlns:a16="http://schemas.microsoft.com/office/drawing/2014/main" id="{32D9FF27-124B-4AEE-BC77-E14F1D7E0845}"/>
              </a:ext>
            </a:extLst>
          </p:cNvPr>
          <p:cNvSpPr/>
          <p:nvPr/>
        </p:nvSpPr>
        <p:spPr>
          <a:xfrm>
            <a:off x="3428999" y="6427797"/>
            <a:ext cx="2902608" cy="646330"/>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Next week she </a:t>
            </a:r>
            <a:r>
              <a:rPr lang="en-US" sz="1600" b="1" dirty="0">
                <a:solidFill>
                  <a:schemeClr val="tx1"/>
                </a:solidFill>
                <a:latin typeface="Century Gothic" panose="020B0502020202020204" pitchFamily="34" charset="0"/>
              </a:rPr>
              <a:t>will go on </a:t>
            </a:r>
            <a:r>
              <a:rPr lang="en-US" sz="1600" dirty="0">
                <a:solidFill>
                  <a:schemeClr val="tx1"/>
                </a:solidFill>
                <a:latin typeface="Century Gothic" panose="020B0502020202020204" pitchFamily="34" charset="0"/>
              </a:rPr>
              <a:t>a boat trip. </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84106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z</a:t>
            </a:r>
            <a:r>
              <a:rPr lang="en-GB" sz="2000" b="1" kern="1200" dirty="0">
                <a:solidFill>
                  <a:srgbClr val="FFFFFF"/>
                </a:solidFill>
                <a:latin typeface="Century Gothic" panose="020B0502020202020204" pitchFamily="34" charset="0"/>
                <a:ea typeface="+mn-ea"/>
                <a:cs typeface="+mn-cs"/>
              </a:rPr>
              <a:t>u + infinitive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85443" y="658632"/>
            <a:ext cx="6496979" cy="646331"/>
          </a:xfrm>
          <a:prstGeom prst="rect">
            <a:avLst/>
          </a:prstGeom>
          <a:noFill/>
        </p:spPr>
        <p:txBody>
          <a:bodyPr wrap="square" rtlCol="0">
            <a:spAutoFit/>
          </a:bodyPr>
          <a:lstStyle/>
          <a:p>
            <a:pPr fontAlgn="base">
              <a:spcBef>
                <a:spcPct val="0"/>
              </a:spcBef>
              <a:spcAft>
                <a:spcPct val="0"/>
              </a:spcAft>
            </a:pPr>
            <a:r>
              <a:rPr lang="en-GB" b="1" i="1" dirty="0" err="1">
                <a:solidFill>
                  <a:srgbClr val="000000"/>
                </a:solidFill>
                <a:latin typeface="Century Gothic" panose="020B0502020202020204" pitchFamily="34" charset="0"/>
              </a:rPr>
              <a:t>Planen</a:t>
            </a:r>
            <a:r>
              <a:rPr lang="en-GB" dirty="0">
                <a:solidFill>
                  <a:srgbClr val="000000"/>
                </a:solidFill>
                <a:latin typeface="Century Gothic" panose="020B0502020202020204" pitchFamily="34" charset="0"/>
              </a:rPr>
              <a:t> (</a:t>
            </a:r>
            <a:r>
              <a:rPr lang="en-GB" i="1" dirty="0">
                <a:solidFill>
                  <a:srgbClr val="000000"/>
                </a:solidFill>
                <a:latin typeface="Century Gothic" panose="020B0502020202020204" pitchFamily="34" charset="0"/>
              </a:rPr>
              <a:t>to plan</a:t>
            </a:r>
            <a:r>
              <a:rPr lang="en-GB" dirty="0">
                <a:solidFill>
                  <a:srgbClr val="000000"/>
                </a:solidFill>
                <a:latin typeface="Century Gothic" panose="020B0502020202020204" pitchFamily="34" charset="0"/>
              </a:rPr>
              <a:t>), like many other verbs, uses </a:t>
            </a:r>
            <a:r>
              <a:rPr lang="en-GB" b="1" dirty="0" err="1">
                <a:solidFill>
                  <a:srgbClr val="000000"/>
                </a:solidFill>
                <a:latin typeface="Century Gothic" panose="020B0502020202020204" pitchFamily="34" charset="0"/>
              </a:rPr>
              <a:t>zu</a:t>
            </a:r>
            <a:r>
              <a:rPr lang="en-GB" dirty="0">
                <a:solidFill>
                  <a:srgbClr val="000000"/>
                </a:solidFill>
                <a:latin typeface="Century Gothic" panose="020B0502020202020204" pitchFamily="34" charset="0"/>
              </a:rPr>
              <a:t> and an infinitive at the end: </a:t>
            </a: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57</a:t>
            </a:r>
            <a:endParaRPr lang="en-GB" altLang="en-US" b="1" dirty="0">
              <a:solidFill>
                <a:srgbClr val="000000"/>
              </a:solidFill>
              <a:latin typeface="Century Gothic" panose="020B0502020202020204" pitchFamily="34" charset="0"/>
            </a:endParaRPr>
          </a:p>
        </p:txBody>
      </p:sp>
      <p:sp>
        <p:nvSpPr>
          <p:cNvPr id="31" name="TextBox 30">
            <a:extLst>
              <a:ext uri="{FF2B5EF4-FFF2-40B4-BE49-F238E27FC236}">
                <a16:creationId xmlns:a16="http://schemas.microsoft.com/office/drawing/2014/main" id="{F881A5C1-4B95-4B9C-90E6-EEC3DBF566A5}"/>
              </a:ext>
            </a:extLst>
          </p:cNvPr>
          <p:cNvSpPr txBox="1"/>
          <p:nvPr/>
        </p:nvSpPr>
        <p:spPr>
          <a:xfrm>
            <a:off x="28625" y="1311359"/>
            <a:ext cx="3975340" cy="461665"/>
          </a:xfrm>
          <a:prstGeom prst="rect">
            <a:avLst/>
          </a:prstGeom>
          <a:noFill/>
        </p:spPr>
        <p:txBody>
          <a:bodyPr wrap="square" rtlCol="0">
            <a:spAutoFit/>
          </a:bodyPr>
          <a:lstStyle/>
          <a:p>
            <a:r>
              <a:rPr lang="en-US" sz="2000" dirty="0">
                <a:solidFill>
                  <a:srgbClr val="203864"/>
                </a:solidFill>
                <a:latin typeface="Century Gothic" panose="020B0502020202020204" pitchFamily="34" charset="0"/>
              </a:rPr>
              <a:t>Ich </a:t>
            </a:r>
            <a:r>
              <a:rPr lang="en-US" sz="2000" b="1" dirty="0">
                <a:solidFill>
                  <a:srgbClr val="203864"/>
                </a:solidFill>
                <a:latin typeface="Century Gothic" panose="020B0502020202020204" pitchFamily="34" charset="0"/>
              </a:rPr>
              <a:t>plane ,</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Gemüse</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zu</a:t>
            </a:r>
            <a:r>
              <a:rPr lang="en-US" sz="2000" dirty="0">
                <a:solidFill>
                  <a:srgbClr val="203864"/>
                </a:solidFill>
                <a:latin typeface="Century Gothic" panose="020B0502020202020204" pitchFamily="34" charset="0"/>
              </a:rPr>
              <a:t> </a:t>
            </a:r>
            <a:r>
              <a:rPr lang="en-US" sz="2000" dirty="0" err="1">
                <a:solidFill>
                  <a:srgbClr val="203864"/>
                </a:solidFill>
                <a:latin typeface="Century Gothic" panose="020B0502020202020204" pitchFamily="34" charset="0"/>
              </a:rPr>
              <a:t>essen</a:t>
            </a:r>
            <a:r>
              <a:rPr lang="en-US" sz="2400" dirty="0">
                <a:solidFill>
                  <a:srgbClr val="203864"/>
                </a:solidFill>
                <a:latin typeface="Century Gothic" panose="020B0502020202020204" pitchFamily="34" charset="0"/>
              </a:rPr>
              <a:t>.</a:t>
            </a:r>
          </a:p>
        </p:txBody>
      </p:sp>
      <p:sp>
        <p:nvSpPr>
          <p:cNvPr id="32" name="TextBox 31">
            <a:extLst>
              <a:ext uri="{FF2B5EF4-FFF2-40B4-BE49-F238E27FC236}">
                <a16:creationId xmlns:a16="http://schemas.microsoft.com/office/drawing/2014/main" id="{B20C256C-F514-4822-9F60-A9AF859ED7BD}"/>
              </a:ext>
            </a:extLst>
          </p:cNvPr>
          <p:cNvSpPr txBox="1"/>
          <p:nvPr/>
        </p:nvSpPr>
        <p:spPr>
          <a:xfrm>
            <a:off x="2440271" y="1891043"/>
            <a:ext cx="5244625" cy="400110"/>
          </a:xfrm>
          <a:prstGeom prst="rect">
            <a:avLst/>
          </a:prstGeom>
          <a:noFill/>
        </p:spPr>
        <p:txBody>
          <a:bodyPr wrap="square" rtlCol="0">
            <a:spAutoFit/>
          </a:bodyPr>
          <a:lstStyle/>
          <a:p>
            <a:r>
              <a:rPr lang="en-US" sz="2000" i="1" dirty="0">
                <a:solidFill>
                  <a:srgbClr val="FA6500"/>
                </a:solidFill>
                <a:latin typeface="Century Gothic" panose="020B0502020202020204" pitchFamily="34" charset="0"/>
              </a:rPr>
              <a:t>I am planning to eat vegetables. </a:t>
            </a:r>
          </a:p>
        </p:txBody>
      </p:sp>
      <p:graphicFrame>
        <p:nvGraphicFramePr>
          <p:cNvPr id="43" name="Table 42">
            <a:extLst>
              <a:ext uri="{FF2B5EF4-FFF2-40B4-BE49-F238E27FC236}">
                <a16:creationId xmlns:a16="http://schemas.microsoft.com/office/drawing/2014/main" id="{D17E51E8-2656-4FA5-BAB5-62451F21B5B2}"/>
              </a:ext>
            </a:extLst>
          </p:cNvPr>
          <p:cNvGraphicFramePr>
            <a:graphicFrameLocks noGrp="1"/>
          </p:cNvGraphicFramePr>
          <p:nvPr>
            <p:extLst>
              <p:ext uri="{D42A27DB-BD31-4B8C-83A1-F6EECF244321}">
                <p14:modId xmlns:p14="http://schemas.microsoft.com/office/powerpoint/2010/main" val="3198087325"/>
              </p:ext>
            </p:extLst>
          </p:nvPr>
        </p:nvGraphicFramePr>
        <p:xfrm>
          <a:off x="677418" y="4134940"/>
          <a:ext cx="4896000" cy="4677383"/>
        </p:xfrm>
        <a:graphic>
          <a:graphicData uri="http://schemas.openxmlformats.org/drawingml/2006/table">
            <a:tbl>
              <a:tblPr lastRow="1">
                <a:tableStyleId>{5940675A-B579-460E-94D1-54222C63F5DA}</a:tableStyleId>
              </a:tblPr>
              <a:tblGrid>
                <a:gridCol w="2300454">
                  <a:extLst>
                    <a:ext uri="{9D8B030D-6E8A-4147-A177-3AD203B41FA5}">
                      <a16:colId xmlns:a16="http://schemas.microsoft.com/office/drawing/2014/main" val="2576834893"/>
                    </a:ext>
                  </a:extLst>
                </a:gridCol>
                <a:gridCol w="2595546">
                  <a:extLst>
                    <a:ext uri="{9D8B030D-6E8A-4147-A177-3AD203B41FA5}">
                      <a16:colId xmlns:a16="http://schemas.microsoft.com/office/drawing/2014/main" val="3222018720"/>
                    </a:ext>
                  </a:extLst>
                </a:gridCol>
              </a:tblGrid>
              <a:tr h="249523">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planen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plan, planning</a:t>
                      </a:r>
                    </a:p>
                  </a:txBody>
                  <a:tcPr marL="0" marR="0" marT="0" marB="0" anchor="ctr"/>
                </a:tc>
                <a:extLst>
                  <a:ext uri="{0D108BD9-81ED-4DB2-BD59-A6C34878D82A}">
                    <a16:rowId xmlns:a16="http://schemas.microsoft.com/office/drawing/2014/main" val="1635176696"/>
                  </a:ext>
                </a:extLst>
              </a:tr>
              <a:tr h="3249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werden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become, will</a:t>
                      </a:r>
                    </a:p>
                  </a:txBody>
                  <a:tcPr marL="0" marR="0" marT="0" marB="0" anchor="ctr"/>
                </a:tc>
                <a:extLst>
                  <a:ext uri="{0D108BD9-81ED-4DB2-BD59-A6C34878D82A}">
                    <a16:rowId xmlns:a16="http://schemas.microsoft.com/office/drawing/2014/main" val="3669922584"/>
                  </a:ext>
                </a:extLst>
              </a:tr>
              <a:tr h="3249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er</a:t>
                      </a:r>
                      <a:r>
                        <a:rPr lang="en-GB" sz="1600" b="0" i="0" u="none" strike="noStrike" dirty="0">
                          <a:solidFill>
                            <a:srgbClr val="000000"/>
                          </a:solidFill>
                          <a:effectLst/>
                          <a:latin typeface="Century Gothic" panose="020B0502020202020204" pitchFamily="34" charset="0"/>
                        </a:rPr>
                        <a:t>/</a:t>
                      </a:r>
                      <a:r>
                        <a:rPr lang="en-GB" sz="1600" b="0" i="0" u="none" strike="noStrike" dirty="0" err="1">
                          <a:solidFill>
                            <a:srgbClr val="000000"/>
                          </a:solidFill>
                          <a:effectLst/>
                          <a:latin typeface="Century Gothic" panose="020B0502020202020204" pitchFamily="34" charset="0"/>
                        </a:rPr>
                        <a:t>sie</a:t>
                      </a:r>
                      <a:r>
                        <a:rPr lang="en-GB" sz="1600" b="0" i="0" u="none" strike="noStrike" dirty="0">
                          <a:solidFill>
                            <a:srgbClr val="000000"/>
                          </a:solidFill>
                          <a:effectLst/>
                          <a:latin typeface="Century Gothic" panose="020B0502020202020204" pitchFamily="34" charset="0"/>
                        </a:rPr>
                        <a:t>/ es </a:t>
                      </a:r>
                      <a:r>
                        <a:rPr lang="en-GB" sz="1600" b="0" i="0" u="none" strike="noStrike" dirty="0" err="1">
                          <a:solidFill>
                            <a:srgbClr val="000000"/>
                          </a:solidFill>
                          <a:effectLst/>
                          <a:latin typeface="Century Gothic" panose="020B0502020202020204" pitchFamily="34" charset="0"/>
                        </a:rPr>
                        <a:t>wird</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he/she/it will</a:t>
                      </a:r>
                    </a:p>
                  </a:txBody>
                  <a:tcPr marL="0" marR="0" marT="0" marB="0" anchor="ctr"/>
                </a:tc>
                <a:extLst>
                  <a:ext uri="{0D108BD9-81ED-4DB2-BD59-A6C34878D82A}">
                    <a16:rowId xmlns:a16="http://schemas.microsoft.com/office/drawing/2014/main" val="919986142"/>
                  </a:ext>
                </a:extLst>
              </a:tr>
              <a:tr h="324940">
                <a:tc>
                  <a:txBody>
                    <a:bodyPr/>
                    <a:lstStyle/>
                    <a:p>
                      <a:pPr algn="l" fontAlgn="b"/>
                      <a:r>
                        <a:rPr lang="en-GB" sz="1600" b="0" i="0" u="none" strike="noStrike" dirty="0">
                          <a:solidFill>
                            <a:srgbClr val="000000"/>
                          </a:solidFill>
                          <a:effectLst/>
                          <a:latin typeface="Century Gothic" panose="020B0502020202020204" pitchFamily="34" charset="0"/>
                        </a:rPr>
                        <a:t> du </a:t>
                      </a:r>
                      <a:r>
                        <a:rPr lang="en-GB" sz="1600" b="0" i="0" u="none" strike="noStrike" dirty="0" err="1">
                          <a:solidFill>
                            <a:srgbClr val="000000"/>
                          </a:solidFill>
                          <a:effectLst/>
                          <a:latin typeface="Century Gothic" panose="020B0502020202020204" pitchFamily="34" charset="0"/>
                        </a:rPr>
                        <a:t>wirst</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you will</a:t>
                      </a:r>
                    </a:p>
                  </a:txBody>
                  <a:tcPr marL="0" marR="0" marT="0" marB="0" anchor="ctr"/>
                </a:tc>
                <a:extLst>
                  <a:ext uri="{0D108BD9-81ED-4DB2-BD59-A6C34878D82A}">
                    <a16:rowId xmlns:a16="http://schemas.microsoft.com/office/drawing/2014/main" val="2567389677"/>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Ausflug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outing, trip</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Eintritt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entry, admission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06987163"/>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Fehler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mistake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645303766"/>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Kurs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course, exchange rate</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376436627"/>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der </a:t>
                      </a:r>
                      <a:r>
                        <a:rPr lang="en-US" sz="1600" b="0" i="0" u="none" strike="noStrike" dirty="0" err="1">
                          <a:solidFill>
                            <a:srgbClr val="000000"/>
                          </a:solidFill>
                          <a:effectLst/>
                          <a:latin typeface="Century Gothic" panose="020B0502020202020204" pitchFamily="34" charset="0"/>
                        </a:rPr>
                        <a:t>Preis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prize, price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Karte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ticket, menu, card, map</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04780016"/>
                  </a:ext>
                </a:extLst>
              </a:tr>
              <a:tr h="345304">
                <a:tc>
                  <a:txBody>
                    <a:bodyPr/>
                    <a:lstStyle/>
                    <a:p>
                      <a:pPr algn="l" fontAlgn="b"/>
                      <a:r>
                        <a:rPr lang="en-US" sz="1600" b="0" i="0" u="none" strike="noStrike" baseline="0" dirty="0">
                          <a:solidFill>
                            <a:srgbClr val="000000"/>
                          </a:solidFill>
                          <a:effectLst/>
                          <a:latin typeface="Century Gothic" panose="020B0502020202020204" pitchFamily="34" charset="0"/>
                        </a:rPr>
                        <a:t>das Boot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boat</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das Essen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food, meal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06004068"/>
                  </a:ext>
                </a:extLst>
              </a:tr>
              <a:tr h="345304">
                <a:tc>
                  <a:txBody>
                    <a:bodyPr/>
                    <a:lstStyle/>
                    <a:p>
                      <a:pPr algn="l" fontAlgn="b"/>
                      <a:r>
                        <a:rPr lang="en-US" sz="1600" b="0" i="0" u="none" strike="noStrike" dirty="0">
                          <a:solidFill>
                            <a:srgbClr val="000000"/>
                          </a:solidFill>
                          <a:effectLst/>
                          <a:latin typeface="Century Gothic" panose="020B0502020202020204" pitchFamily="34" charset="0"/>
                        </a:rPr>
                        <a:t>bald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soon </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80289704"/>
                  </a:ext>
                </a:extLst>
              </a:tr>
              <a:tr h="345304">
                <a:tc>
                  <a:txBody>
                    <a:bodyPr/>
                    <a:lstStyle/>
                    <a:p>
                      <a:pPr algn="l" fontAlgn="b"/>
                      <a:r>
                        <a:rPr lang="en-US" sz="1600" b="0" i="0" u="none" strike="noStrike" dirty="0" err="1">
                          <a:solidFill>
                            <a:srgbClr val="000000"/>
                          </a:solidFill>
                          <a:effectLst/>
                          <a:latin typeface="Century Gothic" panose="020B0502020202020204" pitchFamily="34" charset="0"/>
                        </a:rPr>
                        <a:t>vielleicht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perhaps</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0078305"/>
                  </a:ext>
                </a:extLst>
              </a:tr>
            </a:tbl>
          </a:graphicData>
        </a:graphic>
      </p:graphicFrame>
      <p:sp>
        <p:nvSpPr>
          <p:cNvPr id="44" name="Rectangle 43">
            <a:extLst>
              <a:ext uri="{FF2B5EF4-FFF2-40B4-BE49-F238E27FC236}">
                <a16:creationId xmlns:a16="http://schemas.microsoft.com/office/drawing/2014/main" id="{69532CD9-4725-4AF4-A97D-B4C363882E39}"/>
              </a:ext>
            </a:extLst>
          </p:cNvPr>
          <p:cNvSpPr/>
          <p:nvPr/>
        </p:nvSpPr>
        <p:spPr>
          <a:xfrm>
            <a:off x="5062584" y="3389858"/>
            <a:ext cx="1615810" cy="562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5618012" y="5209040"/>
            <a:ext cx="1169855" cy="112984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8.2.2.5. &amp; 8.2.1.5.</a:t>
            </a:r>
          </a:p>
        </p:txBody>
      </p:sp>
      <p:sp>
        <p:nvSpPr>
          <p:cNvPr id="47" name="TextBox 46">
            <a:extLst>
              <a:ext uri="{FF2B5EF4-FFF2-40B4-BE49-F238E27FC236}">
                <a16:creationId xmlns:a16="http://schemas.microsoft.com/office/drawing/2014/main" id="{B8E10558-13CA-4B36-A19E-8B110334AE29}"/>
              </a:ext>
            </a:extLst>
          </p:cNvPr>
          <p:cNvSpPr txBox="1"/>
          <p:nvPr/>
        </p:nvSpPr>
        <p:spPr>
          <a:xfrm>
            <a:off x="138951" y="4119505"/>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8" name="TextBox 47">
            <a:extLst>
              <a:ext uri="{FF2B5EF4-FFF2-40B4-BE49-F238E27FC236}">
                <a16:creationId xmlns:a16="http://schemas.microsoft.com/office/drawing/2014/main" id="{E64FE335-EE17-4F48-AC60-0F472EF41302}"/>
              </a:ext>
            </a:extLst>
          </p:cNvPr>
          <p:cNvSpPr txBox="1"/>
          <p:nvPr/>
        </p:nvSpPr>
        <p:spPr>
          <a:xfrm>
            <a:off x="107188" y="4434041"/>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49" name="TextBox 48">
            <a:extLst>
              <a:ext uri="{FF2B5EF4-FFF2-40B4-BE49-F238E27FC236}">
                <a16:creationId xmlns:a16="http://schemas.microsoft.com/office/drawing/2014/main" id="{BD18CFD5-D3F5-4929-8586-EBEF2B109A97}"/>
              </a:ext>
            </a:extLst>
          </p:cNvPr>
          <p:cNvSpPr txBox="1"/>
          <p:nvPr/>
        </p:nvSpPr>
        <p:spPr>
          <a:xfrm>
            <a:off x="107188" y="4718961"/>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0" name="TextBox 49">
            <a:extLst>
              <a:ext uri="{FF2B5EF4-FFF2-40B4-BE49-F238E27FC236}">
                <a16:creationId xmlns:a16="http://schemas.microsoft.com/office/drawing/2014/main" id="{0EC22CB7-6CFB-47C6-9795-DA1CA78931C4}"/>
              </a:ext>
            </a:extLst>
          </p:cNvPr>
          <p:cNvSpPr txBox="1"/>
          <p:nvPr/>
        </p:nvSpPr>
        <p:spPr>
          <a:xfrm>
            <a:off x="122981" y="5029984"/>
            <a:ext cx="87719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51" name="TextBox 50">
            <a:extLst>
              <a:ext uri="{FF2B5EF4-FFF2-40B4-BE49-F238E27FC236}">
                <a16:creationId xmlns:a16="http://schemas.microsoft.com/office/drawing/2014/main" id="{54E1AE6E-33B7-4E04-A772-5C57F85AED27}"/>
              </a:ext>
            </a:extLst>
          </p:cNvPr>
          <p:cNvSpPr txBox="1"/>
          <p:nvPr/>
        </p:nvSpPr>
        <p:spPr>
          <a:xfrm>
            <a:off x="122981" y="5401472"/>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3B527F9A-BA7B-4E90-A5AE-2080F8DE4763}"/>
              </a:ext>
            </a:extLst>
          </p:cNvPr>
          <p:cNvSpPr txBox="1"/>
          <p:nvPr/>
        </p:nvSpPr>
        <p:spPr>
          <a:xfrm>
            <a:off x="138951" y="5729257"/>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63FDB7EF-1936-48A5-B21D-25D7D0EEB8F2}"/>
              </a:ext>
            </a:extLst>
          </p:cNvPr>
          <p:cNvSpPr txBox="1"/>
          <p:nvPr/>
        </p:nvSpPr>
        <p:spPr>
          <a:xfrm>
            <a:off x="107188" y="6428416"/>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4" name="TextBox 53">
            <a:extLst>
              <a:ext uri="{FF2B5EF4-FFF2-40B4-BE49-F238E27FC236}">
                <a16:creationId xmlns:a16="http://schemas.microsoft.com/office/drawing/2014/main" id="{B58E0767-DDF1-443E-B7D3-C29D35BAA24D}"/>
              </a:ext>
            </a:extLst>
          </p:cNvPr>
          <p:cNvSpPr txBox="1"/>
          <p:nvPr/>
        </p:nvSpPr>
        <p:spPr>
          <a:xfrm>
            <a:off x="138951" y="6068290"/>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sp>
        <p:nvSpPr>
          <p:cNvPr id="55" name="TextBox 54">
            <a:extLst>
              <a:ext uri="{FF2B5EF4-FFF2-40B4-BE49-F238E27FC236}">
                <a16:creationId xmlns:a16="http://schemas.microsoft.com/office/drawing/2014/main" id="{B7F0FB2B-65D4-4752-9380-8DBFD544D3F7}"/>
              </a:ext>
            </a:extLst>
          </p:cNvPr>
          <p:cNvSpPr txBox="1"/>
          <p:nvPr/>
        </p:nvSpPr>
        <p:spPr>
          <a:xfrm>
            <a:off x="172381" y="7105325"/>
            <a:ext cx="87719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56" name="TextBox 55">
            <a:extLst>
              <a:ext uri="{FF2B5EF4-FFF2-40B4-BE49-F238E27FC236}">
                <a16:creationId xmlns:a16="http://schemas.microsoft.com/office/drawing/2014/main" id="{8BF7FD0E-5D77-4554-9F87-36C6529EC127}"/>
              </a:ext>
            </a:extLst>
          </p:cNvPr>
          <p:cNvSpPr txBox="1"/>
          <p:nvPr/>
        </p:nvSpPr>
        <p:spPr>
          <a:xfrm>
            <a:off x="107188" y="7455360"/>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79" name="TextBox 78">
            <a:extLst>
              <a:ext uri="{FF2B5EF4-FFF2-40B4-BE49-F238E27FC236}">
                <a16:creationId xmlns:a16="http://schemas.microsoft.com/office/drawing/2014/main" id="{82B218D5-D726-4978-B618-7636D65DCC49}"/>
              </a:ext>
            </a:extLst>
          </p:cNvPr>
          <p:cNvSpPr txBox="1"/>
          <p:nvPr/>
        </p:nvSpPr>
        <p:spPr>
          <a:xfrm>
            <a:off x="107188" y="7785506"/>
            <a:ext cx="877192" cy="338554"/>
          </a:xfrm>
          <a:prstGeom prst="rect">
            <a:avLst/>
          </a:prstGeom>
          <a:noFill/>
        </p:spPr>
        <p:txBody>
          <a:bodyPr wrap="square" rtlCol="0">
            <a:spAutoFit/>
          </a:bodyPr>
          <a:lstStyle/>
          <a:p>
            <a:r>
              <a:rPr lang="en-US" sz="1600" i="1" dirty="0" err="1">
                <a:latin typeface="Century Gothic" panose="020B0502020202020204" pitchFamily="34" charset="0"/>
              </a:rPr>
              <a:t>nnt</a:t>
            </a:r>
            <a:endParaRPr lang="en-GB" sz="1600" i="1" dirty="0">
              <a:latin typeface="Century Gothic" panose="020B0502020202020204" pitchFamily="34" charset="0"/>
            </a:endParaRPr>
          </a:p>
        </p:txBody>
      </p:sp>
      <p:sp>
        <p:nvSpPr>
          <p:cNvPr id="80" name="TextBox 79">
            <a:extLst>
              <a:ext uri="{FF2B5EF4-FFF2-40B4-BE49-F238E27FC236}">
                <a16:creationId xmlns:a16="http://schemas.microsoft.com/office/drawing/2014/main" id="{CA450B75-2E14-4D02-971B-4C2AA6ED7BDC}"/>
              </a:ext>
            </a:extLst>
          </p:cNvPr>
          <p:cNvSpPr txBox="1"/>
          <p:nvPr/>
        </p:nvSpPr>
        <p:spPr>
          <a:xfrm>
            <a:off x="79399" y="8501108"/>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38" name="Rectangle 37">
            <a:extLst>
              <a:ext uri="{FF2B5EF4-FFF2-40B4-BE49-F238E27FC236}">
                <a16:creationId xmlns:a16="http://schemas.microsoft.com/office/drawing/2014/main" id="{F1F2ED5A-9AD2-4687-8B92-B161BABD461A}"/>
              </a:ext>
            </a:extLst>
          </p:cNvPr>
          <p:cNvSpPr/>
          <p:nvPr/>
        </p:nvSpPr>
        <p:spPr>
          <a:xfrm>
            <a:off x="987511" y="3389858"/>
            <a:ext cx="3413372" cy="4998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Was </a:t>
            </a:r>
            <a:r>
              <a:rPr lang="en-GB" sz="2000" b="1" dirty="0" err="1">
                <a:solidFill>
                  <a:srgbClr val="FFFFFF"/>
                </a:solidFill>
                <a:latin typeface="Century Gothic" panose="020B0502020202020204" pitchFamily="34" charset="0"/>
              </a:rPr>
              <a:t>wirst</a:t>
            </a:r>
            <a:r>
              <a:rPr lang="en-GB" sz="2000" b="1" dirty="0">
                <a:solidFill>
                  <a:srgbClr val="FFFFFF"/>
                </a:solidFill>
                <a:latin typeface="Century Gothic" panose="020B0502020202020204" pitchFamily="34" charset="0"/>
              </a:rPr>
              <a:t> du </a:t>
            </a:r>
            <a:r>
              <a:rPr lang="en-GB" sz="2000" b="1" dirty="0" err="1">
                <a:solidFill>
                  <a:srgbClr val="FFFFFF"/>
                </a:solidFill>
                <a:latin typeface="Century Gothic" panose="020B0502020202020204" pitchFamily="34" charset="0"/>
              </a:rPr>
              <a:t>machen</a:t>
            </a:r>
            <a:r>
              <a:rPr lang="en-GB" sz="2000" b="1" dirty="0">
                <a:solidFill>
                  <a:srgbClr val="FFFFFF"/>
                </a:solidFill>
                <a:latin typeface="Century Gothic" panose="020B0502020202020204" pitchFamily="34" charset="0"/>
              </a:rPr>
              <a:t>?</a:t>
            </a:r>
          </a:p>
        </p:txBody>
      </p:sp>
      <p:sp>
        <p:nvSpPr>
          <p:cNvPr id="46" name="TextBox 45">
            <a:extLst>
              <a:ext uri="{FF2B5EF4-FFF2-40B4-BE49-F238E27FC236}">
                <a16:creationId xmlns:a16="http://schemas.microsoft.com/office/drawing/2014/main" id="{38AE995A-42BF-4324-A686-29D852524192}"/>
              </a:ext>
            </a:extLst>
          </p:cNvPr>
          <p:cNvSpPr txBox="1"/>
          <p:nvPr/>
        </p:nvSpPr>
        <p:spPr>
          <a:xfrm>
            <a:off x="79399" y="8160058"/>
            <a:ext cx="877192" cy="338554"/>
          </a:xfrm>
          <a:prstGeom prst="rect">
            <a:avLst/>
          </a:prstGeom>
          <a:noFill/>
        </p:spPr>
        <p:txBody>
          <a:bodyPr wrap="square" rtlCol="0">
            <a:spAutoFit/>
          </a:bodyPr>
          <a:lstStyle/>
          <a:p>
            <a:r>
              <a:rPr lang="en-US" sz="1600" i="1" dirty="0">
                <a:latin typeface="Century Gothic" panose="020B0502020202020204" pitchFamily="34" charset="0"/>
              </a:rPr>
              <a:t>adv</a:t>
            </a:r>
            <a:endParaRPr lang="en-GB" sz="1600" i="1" dirty="0">
              <a:latin typeface="Century Gothic" panose="020B0502020202020204" pitchFamily="34" charset="0"/>
            </a:endParaRPr>
          </a:p>
        </p:txBody>
      </p:sp>
      <p:sp>
        <p:nvSpPr>
          <p:cNvPr id="57" name="TextBox 56">
            <a:extLst>
              <a:ext uri="{FF2B5EF4-FFF2-40B4-BE49-F238E27FC236}">
                <a16:creationId xmlns:a16="http://schemas.microsoft.com/office/drawing/2014/main" id="{DB77F796-8E99-4D2E-89A7-E6DF381453C7}"/>
              </a:ext>
            </a:extLst>
          </p:cNvPr>
          <p:cNvSpPr txBox="1"/>
          <p:nvPr/>
        </p:nvSpPr>
        <p:spPr>
          <a:xfrm>
            <a:off x="107188" y="6763102"/>
            <a:ext cx="877192" cy="338554"/>
          </a:xfrm>
          <a:prstGeom prst="rect">
            <a:avLst/>
          </a:prstGeom>
          <a:noFill/>
        </p:spPr>
        <p:txBody>
          <a:bodyPr wrap="square" rtlCol="0">
            <a:spAutoFit/>
          </a:bodyPr>
          <a:lstStyle/>
          <a:p>
            <a:r>
              <a:rPr lang="en-US" sz="1600" i="1" dirty="0">
                <a:latin typeface="Century Gothic" panose="020B0502020202020204" pitchFamily="34" charset="0"/>
              </a:rPr>
              <a:t>nm</a:t>
            </a:r>
            <a:endParaRPr lang="en-GB" sz="1600" i="1" dirty="0">
              <a:latin typeface="Century Gothic" panose="020B0502020202020204" pitchFamily="34" charset="0"/>
            </a:endParaRPr>
          </a:p>
        </p:txBody>
      </p:sp>
      <p:pic>
        <p:nvPicPr>
          <p:cNvPr id="58" name="Picture 57" descr="Logo&#10;&#10;Description automatically generated">
            <a:extLst>
              <a:ext uri="{FF2B5EF4-FFF2-40B4-BE49-F238E27FC236}">
                <a16:creationId xmlns:a16="http://schemas.microsoft.com/office/drawing/2014/main" id="{351A5160-5118-4594-9D81-0B423ED535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348" y="7436145"/>
            <a:ext cx="1514282" cy="893190"/>
          </a:xfrm>
          <a:prstGeom prst="rect">
            <a:avLst/>
          </a:prstGeom>
        </p:spPr>
      </p:pic>
      <p:sp>
        <p:nvSpPr>
          <p:cNvPr id="59" name="Rounded Rectangular Callout 17">
            <a:extLst>
              <a:ext uri="{FF2B5EF4-FFF2-40B4-BE49-F238E27FC236}">
                <a16:creationId xmlns:a16="http://schemas.microsoft.com/office/drawing/2014/main" id="{1CC8B4BB-9700-434A-A029-14629C36D4A4}"/>
              </a:ext>
            </a:extLst>
          </p:cNvPr>
          <p:cNvSpPr/>
          <p:nvPr/>
        </p:nvSpPr>
        <p:spPr>
          <a:xfrm>
            <a:off x="172381" y="2474156"/>
            <a:ext cx="5937474" cy="374152"/>
          </a:xfrm>
          <a:prstGeom prst="wedgeRoundRectCallout">
            <a:avLst>
              <a:gd name="adj1" fmla="val -24722"/>
              <a:gd name="adj2" fmla="val -44366"/>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dirty="0">
                <a:solidFill>
                  <a:schemeClr val="tx1"/>
                </a:solidFill>
                <a:latin typeface="Century Gothic" panose="020B0502020202020204" pitchFamily="34" charset="0"/>
              </a:rPr>
              <a:t>Don’t forget to add a comma before the </a:t>
            </a:r>
            <a:r>
              <a:rPr lang="en-US" sz="2000" dirty="0" err="1">
                <a:solidFill>
                  <a:schemeClr val="tx1"/>
                </a:solidFill>
                <a:latin typeface="Century Gothic" panose="020B0502020202020204" pitchFamily="34" charset="0"/>
              </a:rPr>
              <a:t>zu</a:t>
            </a:r>
            <a:r>
              <a:rPr lang="en-US" sz="2000" dirty="0">
                <a:solidFill>
                  <a:schemeClr val="tx1"/>
                </a:solidFill>
                <a:latin typeface="Century Gothic" panose="020B0502020202020204" pitchFamily="34" charset="0"/>
              </a:rPr>
              <a:t>! </a:t>
            </a:r>
            <a:endParaRPr lang="en-GB" sz="2000" b="1" dirty="0">
              <a:solidFill>
                <a:schemeClr val="tx1"/>
              </a:solidFill>
              <a:latin typeface="Century Gothic" panose="020B0502020202020204" pitchFamily="34" charset="0"/>
            </a:endParaRPr>
          </a:p>
        </p:txBody>
      </p:sp>
      <p:pic>
        <p:nvPicPr>
          <p:cNvPr id="2050" name="Picture 2" descr="Vegetables, Cartoon, Root Vegetables, Running, Waving">
            <a:extLst>
              <a:ext uri="{FF2B5EF4-FFF2-40B4-BE49-F238E27FC236}">
                <a16:creationId xmlns:a16="http://schemas.microsoft.com/office/drawing/2014/main" id="{3A324D72-852F-4FC3-8F15-5A9B9F84DC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901" y="1006034"/>
            <a:ext cx="1493403" cy="855596"/>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a:extLst>
              <a:ext uri="{FF2B5EF4-FFF2-40B4-BE49-F238E27FC236}">
                <a16:creationId xmlns:a16="http://schemas.microsoft.com/office/drawing/2014/main" id="{2ABF6426-1534-419A-A1BB-582386F336B2}"/>
              </a:ext>
              <a:ext uri="{C183D7F6-B498-43B3-948B-1728B52AA6E4}">
                <adec:decorative xmlns:adec="http://schemas.microsoft.com/office/drawing/2017/decorative" val="1"/>
              </a:ext>
            </a:extLst>
          </p:cNvPr>
          <p:cNvSpPr/>
          <p:nvPr/>
        </p:nvSpPr>
        <p:spPr>
          <a:xfrm>
            <a:off x="1321436" y="1516670"/>
            <a:ext cx="140677" cy="266487"/>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3" name="Straight Arrow Connector 32">
            <a:extLst>
              <a:ext uri="{FF2B5EF4-FFF2-40B4-BE49-F238E27FC236}">
                <a16:creationId xmlns:a16="http://schemas.microsoft.com/office/drawing/2014/main" id="{272CCABB-9EF2-4A14-BDCE-1ED972551CCF}"/>
              </a:ext>
              <a:ext uri="{C183D7F6-B498-43B3-948B-1728B52AA6E4}">
                <adec:decorative xmlns:adec="http://schemas.microsoft.com/office/drawing/2017/decorative" val="1"/>
              </a:ext>
            </a:extLst>
          </p:cNvPr>
          <p:cNvCxnSpPr>
            <a:cxnSpLocks/>
            <a:endCxn id="60" idx="4"/>
          </p:cNvCxnSpPr>
          <p:nvPr/>
        </p:nvCxnSpPr>
        <p:spPr>
          <a:xfrm flipV="1">
            <a:off x="1321436" y="1783157"/>
            <a:ext cx="70339" cy="682952"/>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66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58</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77963" y="646846"/>
            <a:ext cx="5703096"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Adjective endings after definite articles - R2 </a:t>
            </a:r>
          </a:p>
        </p:txBody>
      </p:sp>
      <p:sp>
        <p:nvSpPr>
          <p:cNvPr id="32" name="TextBox 31">
            <a:extLst>
              <a:ext uri="{FF2B5EF4-FFF2-40B4-BE49-F238E27FC236}">
                <a16:creationId xmlns:a16="http://schemas.microsoft.com/office/drawing/2014/main" id="{7E1059EC-2A4C-4DD5-8C8A-0C30E2A59AF0}"/>
              </a:ext>
            </a:extLst>
          </p:cNvPr>
          <p:cNvSpPr txBox="1"/>
          <p:nvPr/>
        </p:nvSpPr>
        <p:spPr>
          <a:xfrm>
            <a:off x="65386" y="1078578"/>
            <a:ext cx="6737278"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You already know the adjective endings before a definite article in R1 – now you can add the endings for </a:t>
            </a:r>
            <a:r>
              <a:rPr lang="en-US" b="1" dirty="0">
                <a:latin typeface="Century Gothic" panose="020B0502020202020204" pitchFamily="34" charset="0"/>
              </a:rPr>
              <a:t>R2</a:t>
            </a:r>
            <a:r>
              <a:rPr lang="en-US" dirty="0">
                <a:latin typeface="Century Gothic" panose="020B0502020202020204" pitchFamily="34" charset="0"/>
              </a:rPr>
              <a:t> (acc.):</a:t>
            </a:r>
            <a:endParaRPr lang="en-GB" dirty="0">
              <a:latin typeface="Century Gothic" panose="020B0502020202020204" pitchFamily="34" charset="0"/>
            </a:endParaRPr>
          </a:p>
        </p:txBody>
      </p:sp>
      <p:sp>
        <p:nvSpPr>
          <p:cNvPr id="43" name="TextBox 42">
            <a:extLst>
              <a:ext uri="{FF2B5EF4-FFF2-40B4-BE49-F238E27FC236}">
                <a16:creationId xmlns:a16="http://schemas.microsoft.com/office/drawing/2014/main" id="{762C70B0-5889-4240-88C2-C964913057D2}"/>
              </a:ext>
            </a:extLst>
          </p:cNvPr>
          <p:cNvSpPr txBox="1"/>
          <p:nvPr/>
        </p:nvSpPr>
        <p:spPr>
          <a:xfrm>
            <a:off x="105224" y="4283068"/>
            <a:ext cx="6697439" cy="830997"/>
          </a:xfrm>
          <a:prstGeom prst="rect">
            <a:avLst/>
          </a:prstGeom>
          <a:noFill/>
        </p:spPr>
        <p:txBody>
          <a:bodyPr wrap="square" rtlCol="0">
            <a:spAutoFit/>
          </a:bodyPr>
          <a:lstStyle/>
          <a:p>
            <a:pPr fontAlgn="base">
              <a:spcBef>
                <a:spcPct val="0"/>
              </a:spcBef>
              <a:spcAft>
                <a:spcPct val="0"/>
              </a:spcAft>
            </a:pPr>
            <a:r>
              <a:rPr lang="en-US" sz="1600" dirty="0">
                <a:latin typeface="Century Gothic" panose="020B0502020202020204" pitchFamily="34" charset="0"/>
              </a:rPr>
              <a:t>You can start a German sentence with a </a:t>
            </a:r>
            <a:r>
              <a:rPr lang="en-US" sz="1600" b="1" dirty="0">
                <a:latin typeface="Century Gothic" panose="020B0502020202020204" pitchFamily="34" charset="0"/>
              </a:rPr>
              <a:t>subject, time, manner, place or object</a:t>
            </a:r>
            <a:r>
              <a:rPr lang="en-US" sz="1600" dirty="0">
                <a:latin typeface="Century Gothic" panose="020B0502020202020204" pitchFamily="34" charset="0"/>
              </a:rPr>
              <a:t>. Start with the idea you want to </a:t>
            </a:r>
            <a:r>
              <a:rPr lang="en-US" sz="1600" dirty="0" err="1">
                <a:latin typeface="Century Gothic" panose="020B0502020202020204" pitchFamily="34" charset="0"/>
              </a:rPr>
              <a:t>emphasise</a:t>
            </a:r>
            <a:r>
              <a:rPr lang="en-US" sz="1600" dirty="0">
                <a:latin typeface="Century Gothic" panose="020B0502020202020204" pitchFamily="34" charset="0"/>
              </a:rPr>
              <a:t>. Whatever happens, the verb is always second.</a:t>
            </a:r>
          </a:p>
        </p:txBody>
      </p:sp>
      <p:graphicFrame>
        <p:nvGraphicFramePr>
          <p:cNvPr id="20" name="Table 4">
            <a:extLst>
              <a:ext uri="{FF2B5EF4-FFF2-40B4-BE49-F238E27FC236}">
                <a16:creationId xmlns:a16="http://schemas.microsoft.com/office/drawing/2014/main" id="{DA9A4AF0-6D2A-43E2-B037-E3919EB2E104}"/>
              </a:ext>
            </a:extLst>
          </p:cNvPr>
          <p:cNvGraphicFramePr>
            <a:graphicFrameLocks noGrp="1"/>
          </p:cNvGraphicFramePr>
          <p:nvPr>
            <p:extLst>
              <p:ext uri="{D42A27DB-BD31-4B8C-83A1-F6EECF244321}">
                <p14:modId xmlns:p14="http://schemas.microsoft.com/office/powerpoint/2010/main" val="1904610998"/>
              </p:ext>
            </p:extLst>
          </p:nvPr>
        </p:nvGraphicFramePr>
        <p:xfrm>
          <a:off x="132303" y="1795882"/>
          <a:ext cx="6537057" cy="1543087"/>
        </p:xfrm>
        <a:graphic>
          <a:graphicData uri="http://schemas.openxmlformats.org/drawingml/2006/table">
            <a:tbl>
              <a:tblPr firstRow="1" bandRow="1">
                <a:tableStyleId>{5940675A-B579-460E-94D1-54222C63F5DA}</a:tableStyleId>
              </a:tblPr>
              <a:tblGrid>
                <a:gridCol w="446431">
                  <a:extLst>
                    <a:ext uri="{9D8B030D-6E8A-4147-A177-3AD203B41FA5}">
                      <a16:colId xmlns:a16="http://schemas.microsoft.com/office/drawing/2014/main" val="2202900214"/>
                    </a:ext>
                  </a:extLst>
                </a:gridCol>
                <a:gridCol w="1655433">
                  <a:extLst>
                    <a:ext uri="{9D8B030D-6E8A-4147-A177-3AD203B41FA5}">
                      <a16:colId xmlns:a16="http://schemas.microsoft.com/office/drawing/2014/main" val="1521938933"/>
                    </a:ext>
                  </a:extLst>
                </a:gridCol>
                <a:gridCol w="1694577">
                  <a:extLst>
                    <a:ext uri="{9D8B030D-6E8A-4147-A177-3AD203B41FA5}">
                      <a16:colId xmlns:a16="http://schemas.microsoft.com/office/drawing/2014/main" val="1122299089"/>
                    </a:ext>
                  </a:extLst>
                </a:gridCol>
                <a:gridCol w="1596363">
                  <a:extLst>
                    <a:ext uri="{9D8B030D-6E8A-4147-A177-3AD203B41FA5}">
                      <a16:colId xmlns:a16="http://schemas.microsoft.com/office/drawing/2014/main" val="704447544"/>
                    </a:ext>
                  </a:extLst>
                </a:gridCol>
                <a:gridCol w="1144253">
                  <a:extLst>
                    <a:ext uri="{9D8B030D-6E8A-4147-A177-3AD203B41FA5}">
                      <a16:colId xmlns:a16="http://schemas.microsoft.com/office/drawing/2014/main" val="3420803270"/>
                    </a:ext>
                  </a:extLst>
                </a:gridCol>
              </a:tblGrid>
              <a:tr h="322559">
                <a:tc>
                  <a:txBody>
                    <a:bodyPr/>
                    <a:lstStyle/>
                    <a:p>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masculine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feminine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neuter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a:t>
                      </a:r>
                      <a:r>
                        <a:rPr lang="en-GB" sz="1600" b="1" dirty="0" err="1">
                          <a:latin typeface="Century Gothic" panose="020B0502020202020204" pitchFamily="34" charset="0"/>
                        </a:rPr>
                        <a:t>lural</a:t>
                      </a:r>
                      <a:endParaRPr lang="en-GB" sz="16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77206083"/>
                  </a:ext>
                </a:extLst>
              </a:tr>
              <a:tr h="557147">
                <a:tc>
                  <a:txBody>
                    <a:bodyPr/>
                    <a:lstStyle/>
                    <a:p>
                      <a:r>
                        <a:rPr lang="en-GB" sz="1600" dirty="0">
                          <a:latin typeface="Century Gothic" panose="020B0502020202020204" pitchFamily="34" charset="0"/>
                        </a:rPr>
                        <a:t>R1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der </a:t>
                      </a:r>
                      <a:r>
                        <a:rPr lang="en-GB" sz="1600" b="0" dirty="0" err="1">
                          <a:latin typeface="Century Gothic" panose="020B0502020202020204" pitchFamily="34" charset="0"/>
                        </a:rPr>
                        <a:t>lang</a:t>
                      </a:r>
                      <a:r>
                        <a:rPr lang="en-GB" sz="1600" b="1" dirty="0" err="1">
                          <a:latin typeface="Century Gothic" panose="020B0502020202020204" pitchFamily="34" charset="0"/>
                        </a:rPr>
                        <a:t>e</a:t>
                      </a:r>
                      <a:r>
                        <a:rPr lang="en-GB" sz="1600" b="0" dirty="0">
                          <a:latin typeface="Century Gothic" panose="020B0502020202020204" pitchFamily="34" charset="0"/>
                        </a:rPr>
                        <a:t> </a:t>
                      </a:r>
                      <a:r>
                        <a:rPr lang="en-GB" sz="1600" b="0" dirty="0" err="1">
                          <a:latin typeface="Century Gothic" panose="020B0502020202020204" pitchFamily="34" charset="0"/>
                        </a:rPr>
                        <a:t>Raum</a:t>
                      </a:r>
                      <a:r>
                        <a:rPr lang="en-GB" sz="1600" b="0" dirty="0">
                          <a:latin typeface="Century Gothic" panose="020B05020202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die </a:t>
                      </a:r>
                      <a:r>
                        <a:rPr lang="en-GB" sz="1600" b="0" dirty="0" err="1">
                          <a:latin typeface="Century Gothic" panose="020B0502020202020204" pitchFamily="34" charset="0"/>
                        </a:rPr>
                        <a:t>nett</a:t>
                      </a:r>
                      <a:r>
                        <a:rPr lang="en-GB" sz="1600" b="1" dirty="0" err="1">
                          <a:latin typeface="Century Gothic" panose="020B0502020202020204" pitchFamily="34" charset="0"/>
                        </a:rPr>
                        <a:t>e</a:t>
                      </a:r>
                      <a:r>
                        <a:rPr lang="en-GB" sz="1600" b="0" dirty="0">
                          <a:latin typeface="Century Gothic" panose="020B0502020202020204" pitchFamily="34" charset="0"/>
                        </a:rPr>
                        <a:t> Dame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das </a:t>
                      </a:r>
                      <a:r>
                        <a:rPr lang="en-GB" sz="1600" b="0" dirty="0" err="1">
                          <a:latin typeface="Century Gothic" panose="020B0502020202020204" pitchFamily="34" charset="0"/>
                        </a:rPr>
                        <a:t>neu</a:t>
                      </a:r>
                      <a:r>
                        <a:rPr lang="en-GB" sz="1600" b="1" dirty="0" err="1">
                          <a:latin typeface="Century Gothic" panose="020B0502020202020204" pitchFamily="34" charset="0"/>
                        </a:rPr>
                        <a:t>e</a:t>
                      </a:r>
                      <a:r>
                        <a:rPr lang="en-GB" sz="1600" b="0" dirty="0">
                          <a:latin typeface="Century Gothic" panose="020B0502020202020204" pitchFamily="34" charset="0"/>
                        </a:rPr>
                        <a:t> </a:t>
                      </a:r>
                      <a:r>
                        <a:rPr lang="en-GB" sz="1600" b="0" dirty="0" err="1">
                          <a:latin typeface="Century Gothic" panose="020B0502020202020204" pitchFamily="34" charset="0"/>
                        </a:rPr>
                        <a:t>Gesetz</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US" sz="1600" dirty="0">
                          <a:latin typeface="Century Gothic" panose="020B0502020202020204" pitchFamily="34" charset="0"/>
                        </a:rPr>
                        <a:t>die </a:t>
                      </a:r>
                      <a:r>
                        <a:rPr lang="en-US" sz="1600" dirty="0" err="1">
                          <a:latin typeface="Century Gothic" panose="020B0502020202020204" pitchFamily="34" charset="0"/>
                        </a:rPr>
                        <a:t>alt</a:t>
                      </a:r>
                      <a:r>
                        <a:rPr lang="en-US" sz="1600" b="1" dirty="0" err="1">
                          <a:latin typeface="Century Gothic" panose="020B0502020202020204" pitchFamily="34" charset="0"/>
                        </a:rPr>
                        <a:t>en</a:t>
                      </a:r>
                      <a:r>
                        <a:rPr lang="en-US" sz="1600" dirty="0">
                          <a:latin typeface="Century Gothic" panose="020B0502020202020204" pitchFamily="34" charset="0"/>
                        </a:rPr>
                        <a:t> </a:t>
                      </a:r>
                      <a:r>
                        <a:rPr lang="en-US" sz="1600" dirty="0" err="1">
                          <a:latin typeface="Century Gothic" panose="020B0502020202020204" pitchFamily="34" charset="0"/>
                        </a:rPr>
                        <a:t>Züge</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3268986590"/>
                  </a:ext>
                </a:extLst>
              </a:tr>
              <a:tr h="628687">
                <a:tc>
                  <a:txBody>
                    <a:bodyPr/>
                    <a:lstStyle/>
                    <a:p>
                      <a:r>
                        <a:rPr lang="en-US" sz="1600" dirty="0">
                          <a:latin typeface="Century Gothic" panose="020B0502020202020204" pitchFamily="34" charset="0"/>
                        </a:rPr>
                        <a:t>R2</a:t>
                      </a:r>
                      <a:endParaRPr lang="en-GB" sz="1600" dirty="0">
                        <a:latin typeface="Century Gothic" panose="020B0502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7"/>
                    </a:solidFill>
                  </a:tcPr>
                </a:tc>
                <a:tc>
                  <a:txBody>
                    <a:bodyPr/>
                    <a:lstStyle/>
                    <a:p>
                      <a:pPr algn="ctr"/>
                      <a:r>
                        <a:rPr lang="en-GB" sz="1600" dirty="0">
                          <a:latin typeface="Century Gothic" panose="020B0502020202020204" pitchFamily="34" charset="0"/>
                        </a:rPr>
                        <a:t>den </a:t>
                      </a:r>
                      <a:r>
                        <a:rPr lang="en-GB" sz="1600" dirty="0" err="1">
                          <a:latin typeface="Century Gothic" panose="020B0502020202020204" pitchFamily="34" charset="0"/>
                        </a:rPr>
                        <a:t>lang</a:t>
                      </a:r>
                      <a:r>
                        <a:rPr lang="en-GB" sz="1600" b="1"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Raum</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US" sz="1600" dirty="0">
                          <a:latin typeface="Century Gothic" panose="020B0502020202020204" pitchFamily="34" charset="0"/>
                        </a:rPr>
                        <a:t>d</a:t>
                      </a:r>
                      <a:r>
                        <a:rPr lang="en-GB" sz="1600" dirty="0" err="1">
                          <a:latin typeface="Century Gothic" panose="020B0502020202020204" pitchFamily="34" charset="0"/>
                        </a:rPr>
                        <a:t>ie</a:t>
                      </a:r>
                      <a:r>
                        <a:rPr lang="en-GB" sz="1600" dirty="0">
                          <a:latin typeface="Century Gothic" panose="020B0502020202020204" pitchFamily="34" charset="0"/>
                        </a:rPr>
                        <a:t> </a:t>
                      </a:r>
                      <a:r>
                        <a:rPr lang="en-GB" sz="1600" dirty="0" err="1">
                          <a:latin typeface="Century Gothic" panose="020B0502020202020204" pitchFamily="34" charset="0"/>
                        </a:rPr>
                        <a:t>nett</a:t>
                      </a:r>
                      <a:r>
                        <a:rPr lang="en-GB" sz="1600" b="1" dirty="0" err="1">
                          <a:latin typeface="Century Gothic" panose="020B0502020202020204" pitchFamily="34" charset="0"/>
                        </a:rPr>
                        <a:t>e</a:t>
                      </a:r>
                      <a:r>
                        <a:rPr lang="en-GB" sz="1600" dirty="0">
                          <a:latin typeface="Century Gothic" panose="020B0502020202020204" pitchFamily="34" charset="0"/>
                        </a:rPr>
                        <a:t> Dame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das </a:t>
                      </a:r>
                      <a:r>
                        <a:rPr lang="en-GB" sz="1600" b="0" dirty="0" err="1">
                          <a:latin typeface="Century Gothic" panose="020B0502020202020204" pitchFamily="34" charset="0"/>
                        </a:rPr>
                        <a:t>neu</a:t>
                      </a:r>
                      <a:r>
                        <a:rPr lang="en-GB" sz="1600" b="1" dirty="0" err="1">
                          <a:latin typeface="Century Gothic" panose="020B0502020202020204" pitchFamily="34" charset="0"/>
                        </a:rPr>
                        <a:t>e</a:t>
                      </a:r>
                      <a:r>
                        <a:rPr lang="en-GB" sz="1600" b="0" dirty="0">
                          <a:latin typeface="Century Gothic" panose="020B0502020202020204" pitchFamily="34" charset="0"/>
                        </a:rPr>
                        <a:t> </a:t>
                      </a:r>
                      <a:r>
                        <a:rPr lang="en-GB" sz="1600" b="0" dirty="0" err="1">
                          <a:latin typeface="Century Gothic" panose="020B0502020202020204" pitchFamily="34" charset="0"/>
                        </a:rPr>
                        <a:t>Gesetz</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die </a:t>
                      </a:r>
                      <a:r>
                        <a:rPr lang="en-US" sz="1600" dirty="0" err="1">
                          <a:latin typeface="Century Gothic" panose="020B0502020202020204" pitchFamily="34" charset="0"/>
                        </a:rPr>
                        <a:t>alt</a:t>
                      </a:r>
                      <a:r>
                        <a:rPr lang="en-US" sz="1600" b="1" dirty="0" err="1">
                          <a:latin typeface="Century Gothic" panose="020B0502020202020204" pitchFamily="34" charset="0"/>
                        </a:rPr>
                        <a:t>en</a:t>
                      </a:r>
                      <a:r>
                        <a:rPr lang="en-US" sz="1600" dirty="0">
                          <a:latin typeface="Century Gothic" panose="020B0502020202020204" pitchFamily="34" charset="0"/>
                        </a:rPr>
                        <a:t> </a:t>
                      </a:r>
                      <a:r>
                        <a:rPr lang="en-US" sz="1600" dirty="0" err="1">
                          <a:latin typeface="Century Gothic" panose="020B0502020202020204" pitchFamily="34" charset="0"/>
                        </a:rPr>
                        <a:t>Züge</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3521755367"/>
                  </a:ext>
                </a:extLst>
              </a:tr>
            </a:tbl>
          </a:graphicData>
        </a:graphic>
      </p:graphicFrame>
      <p:sp>
        <p:nvSpPr>
          <p:cNvPr id="23" name="Rounded Rectangular Callout 17">
            <a:extLst>
              <a:ext uri="{FF2B5EF4-FFF2-40B4-BE49-F238E27FC236}">
                <a16:creationId xmlns:a16="http://schemas.microsoft.com/office/drawing/2014/main" id="{6D232599-3022-4E5E-919B-77EAFD1B3065}"/>
              </a:ext>
            </a:extLst>
          </p:cNvPr>
          <p:cNvSpPr/>
          <p:nvPr/>
        </p:nvSpPr>
        <p:spPr>
          <a:xfrm>
            <a:off x="340848" y="3346418"/>
            <a:ext cx="5928865" cy="349028"/>
          </a:xfrm>
          <a:prstGeom prst="wedgeRoundRectCallout">
            <a:avLst>
              <a:gd name="adj1" fmla="val -18502"/>
              <a:gd name="adj2" fmla="val -6217"/>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chemeClr val="tx1"/>
                </a:solidFill>
                <a:latin typeface="Century Gothic" panose="020B0502020202020204" pitchFamily="34" charset="0"/>
              </a:rPr>
              <a:t>Only the masculine ending is different in R2!</a:t>
            </a:r>
            <a:endParaRPr lang="en-GB" b="1"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B160399E-AC19-4480-84A4-EE0B8FA893EA}"/>
              </a:ext>
            </a:extLst>
          </p:cNvPr>
          <p:cNvSpPr/>
          <p:nvPr/>
        </p:nvSpPr>
        <p:spPr>
          <a:xfrm>
            <a:off x="132303" y="3823055"/>
            <a:ext cx="5266873"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Changing the word order for emphasis</a:t>
            </a:r>
          </a:p>
        </p:txBody>
      </p:sp>
      <p:sp>
        <p:nvSpPr>
          <p:cNvPr id="25" name="Speech Bubble: Rectangle with Corners Rounded 19">
            <a:extLst>
              <a:ext uri="{FF2B5EF4-FFF2-40B4-BE49-F238E27FC236}">
                <a16:creationId xmlns:a16="http://schemas.microsoft.com/office/drawing/2014/main" id="{3382A312-4417-4270-80F7-4E5AAD343107}"/>
              </a:ext>
            </a:extLst>
          </p:cNvPr>
          <p:cNvSpPr/>
          <p:nvPr/>
        </p:nvSpPr>
        <p:spPr>
          <a:xfrm>
            <a:off x="105224" y="5336745"/>
            <a:ext cx="6647551" cy="33855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entury Gothic" panose="020B0502020202020204" pitchFamily="34" charset="0"/>
              </a:rPr>
              <a:t>Jede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Familie</a:t>
            </a:r>
            <a:r>
              <a:rPr lang="en-US" dirty="0">
                <a:solidFill>
                  <a:schemeClr val="tx1"/>
                </a:solidFill>
                <a:latin typeface="Century Gothic" panose="020B0502020202020204" pitchFamily="34" charset="0"/>
              </a:rPr>
              <a:t> hat </a:t>
            </a:r>
            <a:r>
              <a:rPr lang="en-US" dirty="0" err="1">
                <a:solidFill>
                  <a:schemeClr val="tx1"/>
                </a:solidFill>
                <a:latin typeface="Century Gothic" panose="020B0502020202020204" pitchFamily="34" charset="0"/>
              </a:rPr>
              <a:t>normalerweise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ihre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eigene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Wohnung</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26" name="TextBox 25">
            <a:extLst>
              <a:ext uri="{FF2B5EF4-FFF2-40B4-BE49-F238E27FC236}">
                <a16:creationId xmlns:a16="http://schemas.microsoft.com/office/drawing/2014/main" id="{31852E2F-2154-48A5-B3FB-05500F0C5169}"/>
              </a:ext>
            </a:extLst>
          </p:cNvPr>
          <p:cNvSpPr txBox="1"/>
          <p:nvPr/>
        </p:nvSpPr>
        <p:spPr>
          <a:xfrm>
            <a:off x="118716" y="5726131"/>
            <a:ext cx="1094834"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subject</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C7709A7-ECA3-42A5-B910-BCDC8EB17027}"/>
              </a:ext>
            </a:extLst>
          </p:cNvPr>
          <p:cNvSpPr txBox="1"/>
          <p:nvPr/>
        </p:nvSpPr>
        <p:spPr>
          <a:xfrm>
            <a:off x="1487682" y="5726131"/>
            <a:ext cx="84141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verb</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05733B3-E708-4FA4-819F-323FD15E0023}"/>
              </a:ext>
            </a:extLst>
          </p:cNvPr>
          <p:cNvSpPr txBox="1"/>
          <p:nvPr/>
        </p:nvSpPr>
        <p:spPr>
          <a:xfrm>
            <a:off x="4015662" y="5726131"/>
            <a:ext cx="997513" cy="338554"/>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29" name="TextBox 28">
            <a:extLst>
              <a:ext uri="{FF2B5EF4-FFF2-40B4-BE49-F238E27FC236}">
                <a16:creationId xmlns:a16="http://schemas.microsoft.com/office/drawing/2014/main" id="{19B68F95-D01D-48F5-BEE6-96BE91E41D16}"/>
              </a:ext>
            </a:extLst>
          </p:cNvPr>
          <p:cNvSpPr txBox="1"/>
          <p:nvPr/>
        </p:nvSpPr>
        <p:spPr>
          <a:xfrm>
            <a:off x="2622849" y="5726131"/>
            <a:ext cx="1127195" cy="338554"/>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30" name="Speech Bubble: Rectangle with Corners Rounded 19">
            <a:extLst>
              <a:ext uri="{FF2B5EF4-FFF2-40B4-BE49-F238E27FC236}">
                <a16:creationId xmlns:a16="http://schemas.microsoft.com/office/drawing/2014/main" id="{9EB57596-B516-4B51-855C-97D1B55F20F7}"/>
              </a:ext>
            </a:extLst>
          </p:cNvPr>
          <p:cNvSpPr/>
          <p:nvPr/>
        </p:nvSpPr>
        <p:spPr>
          <a:xfrm>
            <a:off x="114813" y="6541375"/>
            <a:ext cx="6647551" cy="348191"/>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entury Gothic" panose="020B0502020202020204" pitchFamily="34" charset="0"/>
              </a:rPr>
              <a:t>Ihre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eigene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Wohnung</a:t>
            </a:r>
            <a:r>
              <a:rPr lang="en-US" dirty="0">
                <a:solidFill>
                  <a:schemeClr val="tx1"/>
                </a:solidFill>
                <a:latin typeface="Century Gothic" panose="020B0502020202020204" pitchFamily="34" charset="0"/>
              </a:rPr>
              <a:t> hat </a:t>
            </a:r>
            <a:r>
              <a:rPr lang="en-US" dirty="0" err="1">
                <a:solidFill>
                  <a:schemeClr val="tx1"/>
                </a:solidFill>
                <a:latin typeface="Century Gothic" panose="020B0502020202020204" pitchFamily="34" charset="0"/>
              </a:rPr>
              <a:t>normalerweise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jede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Familie</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33" name="Speech Bubble: Rectangle with Corners Rounded 19">
            <a:extLst>
              <a:ext uri="{FF2B5EF4-FFF2-40B4-BE49-F238E27FC236}">
                <a16:creationId xmlns:a16="http://schemas.microsoft.com/office/drawing/2014/main" id="{8DB89BDF-6955-4E81-B03A-55DA82E556A5}"/>
              </a:ext>
            </a:extLst>
          </p:cNvPr>
          <p:cNvSpPr/>
          <p:nvPr/>
        </p:nvSpPr>
        <p:spPr>
          <a:xfrm>
            <a:off x="127968" y="7856075"/>
            <a:ext cx="6647551" cy="342879"/>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entury Gothic" panose="020B0502020202020204" pitchFamily="34" charset="0"/>
              </a:rPr>
              <a:t>Normalerweise</a:t>
            </a:r>
            <a:r>
              <a:rPr lang="en-US" dirty="0">
                <a:solidFill>
                  <a:schemeClr val="tx1"/>
                </a:solidFill>
                <a:latin typeface="Century Gothic" panose="020B0502020202020204" pitchFamily="34" charset="0"/>
              </a:rPr>
              <a:t> hat </a:t>
            </a:r>
            <a:r>
              <a:rPr lang="en-US" dirty="0" err="1">
                <a:solidFill>
                  <a:schemeClr val="tx1"/>
                </a:solidFill>
                <a:latin typeface="Century Gothic" panose="020B0502020202020204" pitchFamily="34" charset="0"/>
              </a:rPr>
              <a:t>jede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Familie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ihre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eigene</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Wohnung</a:t>
            </a:r>
            <a:r>
              <a:rPr lang="en-US" dirty="0">
                <a:solidFill>
                  <a:schemeClr val="tx1"/>
                </a:solidFill>
                <a:latin typeface="Century Gothic" panose="020B0502020202020204" pitchFamily="34" charset="0"/>
              </a:rPr>
              <a:t>.</a:t>
            </a:r>
            <a:endParaRPr lang="en-GB"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id="{5714B6DE-A3CA-4610-A3F7-942A4379839F}"/>
              </a:ext>
            </a:extLst>
          </p:cNvPr>
          <p:cNvSpPr txBox="1"/>
          <p:nvPr/>
        </p:nvSpPr>
        <p:spPr>
          <a:xfrm>
            <a:off x="128306" y="6953788"/>
            <a:ext cx="997513" cy="338554"/>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47" name="TextBox 46">
            <a:extLst>
              <a:ext uri="{FF2B5EF4-FFF2-40B4-BE49-F238E27FC236}">
                <a16:creationId xmlns:a16="http://schemas.microsoft.com/office/drawing/2014/main" id="{0B2CA864-EE98-452D-B29D-BE7588BB0EAF}"/>
              </a:ext>
            </a:extLst>
          </p:cNvPr>
          <p:cNvSpPr txBox="1"/>
          <p:nvPr/>
        </p:nvSpPr>
        <p:spPr>
          <a:xfrm>
            <a:off x="4065089" y="8250217"/>
            <a:ext cx="997513" cy="338554"/>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49" name="TextBox 48">
            <a:extLst>
              <a:ext uri="{FF2B5EF4-FFF2-40B4-BE49-F238E27FC236}">
                <a16:creationId xmlns:a16="http://schemas.microsoft.com/office/drawing/2014/main" id="{BD44D7CA-72A7-45C4-83F3-1206F6D2160C}"/>
              </a:ext>
            </a:extLst>
          </p:cNvPr>
          <p:cNvSpPr txBox="1"/>
          <p:nvPr/>
        </p:nvSpPr>
        <p:spPr>
          <a:xfrm>
            <a:off x="1497272" y="6965304"/>
            <a:ext cx="84141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verb</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8035625-9763-456C-A332-8243C9F8A11C}"/>
              </a:ext>
            </a:extLst>
          </p:cNvPr>
          <p:cNvSpPr txBox="1"/>
          <p:nvPr/>
        </p:nvSpPr>
        <p:spPr>
          <a:xfrm>
            <a:off x="1506298" y="8259764"/>
            <a:ext cx="870800"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verb</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04340E25-835F-42E3-8868-8EA775FF7393}"/>
              </a:ext>
            </a:extLst>
          </p:cNvPr>
          <p:cNvSpPr txBox="1"/>
          <p:nvPr/>
        </p:nvSpPr>
        <p:spPr>
          <a:xfrm>
            <a:off x="2632439" y="6973985"/>
            <a:ext cx="1127195" cy="338554"/>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52" name="TextBox 51">
            <a:extLst>
              <a:ext uri="{FF2B5EF4-FFF2-40B4-BE49-F238E27FC236}">
                <a16:creationId xmlns:a16="http://schemas.microsoft.com/office/drawing/2014/main" id="{40A7D8DD-FD11-40F0-9225-C7D080DAFE72}"/>
              </a:ext>
            </a:extLst>
          </p:cNvPr>
          <p:cNvSpPr txBox="1"/>
          <p:nvPr/>
        </p:nvSpPr>
        <p:spPr>
          <a:xfrm>
            <a:off x="114813" y="8259764"/>
            <a:ext cx="1094834" cy="338554"/>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53" name="TextBox 52">
            <a:extLst>
              <a:ext uri="{FF2B5EF4-FFF2-40B4-BE49-F238E27FC236}">
                <a16:creationId xmlns:a16="http://schemas.microsoft.com/office/drawing/2014/main" id="{47564267-C365-40CF-8021-4459CA1A43DA}"/>
              </a:ext>
            </a:extLst>
          </p:cNvPr>
          <p:cNvSpPr txBox="1"/>
          <p:nvPr/>
        </p:nvSpPr>
        <p:spPr>
          <a:xfrm>
            <a:off x="4025252" y="6965304"/>
            <a:ext cx="1094834"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subject</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3589BAB7-BA0E-4613-9CAB-A6F853F3A5B9}"/>
              </a:ext>
            </a:extLst>
          </p:cNvPr>
          <p:cNvSpPr txBox="1"/>
          <p:nvPr/>
        </p:nvSpPr>
        <p:spPr>
          <a:xfrm>
            <a:off x="2675277" y="8262247"/>
            <a:ext cx="1094834"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472C4">
                    <a:lumMod val="50000"/>
                  </a:srgbClr>
                </a:solidFill>
                <a:latin typeface="Century Gothic" panose="020F0302020204030204"/>
              </a:rPr>
              <a:t>subject</a:t>
            </a:r>
            <a:endParaRPr kumimoji="0" lang="en-GB" sz="1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 name="Straight Arrow Connector 3">
            <a:extLst>
              <a:ext uri="{FF2B5EF4-FFF2-40B4-BE49-F238E27FC236}">
                <a16:creationId xmlns:a16="http://schemas.microsoft.com/office/drawing/2014/main" id="{B76429C6-E18E-415B-8BA0-56342BF8A050}"/>
              </a:ext>
              <a:ext uri="{C183D7F6-B498-43B3-948B-1728B52AA6E4}">
                <adec:decorative xmlns:adec="http://schemas.microsoft.com/office/drawing/2017/decorative" val="1"/>
              </a:ext>
            </a:extLst>
          </p:cNvPr>
          <p:cNvCxnSpPr/>
          <p:nvPr/>
        </p:nvCxnSpPr>
        <p:spPr>
          <a:xfrm flipV="1">
            <a:off x="1788686" y="2986083"/>
            <a:ext cx="0" cy="360335"/>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837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7838" y="154357"/>
            <a:ext cx="3256619" cy="6859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452934" y="222428"/>
            <a:ext cx="4593583"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What is it like? </a:t>
            </a:r>
            <a:br>
              <a:rPr lang="en-US" sz="2000" b="1" kern="1200" dirty="0">
                <a:solidFill>
                  <a:srgbClr val="FFFFFF"/>
                </a:solidFill>
                <a:latin typeface="Century Gothic" panose="020B0502020202020204" pitchFamily="34" charset="0"/>
                <a:ea typeface="+mn-ea"/>
                <a:cs typeface="+mn-cs"/>
              </a:rPr>
            </a:br>
            <a:r>
              <a:rPr lang="en-US" sz="2000" b="1" kern="1200" dirty="0">
                <a:solidFill>
                  <a:srgbClr val="FFFFFF"/>
                </a:solidFill>
                <a:latin typeface="Century Gothic" panose="020B0502020202020204" pitchFamily="34" charset="0"/>
                <a:ea typeface="+mn-ea"/>
                <a:cs typeface="+mn-cs"/>
              </a:rPr>
              <a:t>Describing attributes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400883" y="41441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59</a:t>
            </a:r>
            <a:endParaRPr lang="en-GB" altLang="en-US" b="1"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616434" y="5739904"/>
            <a:ext cx="1479228" cy="144708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8.3.1.1. &amp; 8.2.1.6.</a:t>
            </a:r>
          </a:p>
        </p:txBody>
      </p:sp>
      <p:pic>
        <p:nvPicPr>
          <p:cNvPr id="34" name="Picture 14" descr="Houses, Homes, Architecture, Buildings, Variations">
            <a:extLst>
              <a:ext uri="{FF2B5EF4-FFF2-40B4-BE49-F238E27FC236}">
                <a16:creationId xmlns:a16="http://schemas.microsoft.com/office/drawing/2014/main" id="{A5BCD818-7319-4CDC-8D5F-4537C7FC6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99" t="26207" r="50577" b="53126"/>
          <a:stretch/>
        </p:blipFill>
        <p:spPr bwMode="auto">
          <a:xfrm>
            <a:off x="4140649" y="5576864"/>
            <a:ext cx="1433517" cy="13525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Elderly, Couple, Grandparents, Senior">
            <a:extLst>
              <a:ext uri="{FF2B5EF4-FFF2-40B4-BE49-F238E27FC236}">
                <a16:creationId xmlns:a16="http://schemas.microsoft.com/office/drawing/2014/main" id="{C1FFE3E2-14F8-4CA5-A89C-4E200870A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632" y="5491400"/>
            <a:ext cx="1433517" cy="14086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icture, Photo, Photography, People, Person, Film">
            <a:extLst>
              <a:ext uri="{FF2B5EF4-FFF2-40B4-BE49-F238E27FC236}">
                <a16:creationId xmlns:a16="http://schemas.microsoft.com/office/drawing/2014/main" id="{D218B597-A5A3-4C4C-A9A5-3D5AA43A6A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3363" y="2978673"/>
            <a:ext cx="1607006" cy="1607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
            <a:extLst>
              <a:ext uri="{FF2B5EF4-FFF2-40B4-BE49-F238E27FC236}">
                <a16:creationId xmlns:a16="http://schemas.microsoft.com/office/drawing/2014/main" id="{B28C6C4E-C387-40EC-BEE6-CF8CED5C93B5}"/>
              </a:ext>
            </a:extLst>
          </p:cNvPr>
          <p:cNvPicPr>
            <a:picLocks noChangeAspect="1"/>
          </p:cNvPicPr>
          <p:nvPr/>
        </p:nvPicPr>
        <p:blipFill>
          <a:blip r:embed="rId6"/>
          <a:stretch>
            <a:fillRect/>
          </a:stretch>
        </p:blipFill>
        <p:spPr>
          <a:xfrm>
            <a:off x="2399840" y="6841616"/>
            <a:ext cx="1740809" cy="1747004"/>
          </a:xfrm>
          <a:prstGeom prst="rect">
            <a:avLst/>
          </a:prstGeom>
        </p:spPr>
      </p:pic>
      <p:graphicFrame>
        <p:nvGraphicFramePr>
          <p:cNvPr id="5" name="Table 5">
            <a:extLst>
              <a:ext uri="{FF2B5EF4-FFF2-40B4-BE49-F238E27FC236}">
                <a16:creationId xmlns:a16="http://schemas.microsoft.com/office/drawing/2014/main" id="{8D8FA8E0-5587-421F-9746-E25F12B70D69}"/>
              </a:ext>
            </a:extLst>
          </p:cNvPr>
          <p:cNvGraphicFramePr>
            <a:graphicFrameLocks noGrp="1"/>
          </p:cNvGraphicFramePr>
          <p:nvPr>
            <p:extLst>
              <p:ext uri="{D42A27DB-BD31-4B8C-83A1-F6EECF244321}">
                <p14:modId xmlns:p14="http://schemas.microsoft.com/office/powerpoint/2010/main" val="994610954"/>
              </p:ext>
            </p:extLst>
          </p:nvPr>
        </p:nvGraphicFramePr>
        <p:xfrm>
          <a:off x="1055030" y="1139787"/>
          <a:ext cx="4241694" cy="4350640"/>
        </p:xfrm>
        <a:graphic>
          <a:graphicData uri="http://schemas.openxmlformats.org/drawingml/2006/table">
            <a:tbl>
              <a:tblPr firstRow="1" bandRow="1">
                <a:tableStyleId>{5940675A-B579-460E-94D1-54222C63F5DA}</a:tableStyleId>
              </a:tblPr>
              <a:tblGrid>
                <a:gridCol w="2094953">
                  <a:extLst>
                    <a:ext uri="{9D8B030D-6E8A-4147-A177-3AD203B41FA5}">
                      <a16:colId xmlns:a16="http://schemas.microsoft.com/office/drawing/2014/main" val="2481369966"/>
                    </a:ext>
                  </a:extLst>
                </a:gridCol>
                <a:gridCol w="2146741">
                  <a:extLst>
                    <a:ext uri="{9D8B030D-6E8A-4147-A177-3AD203B41FA5}">
                      <a16:colId xmlns:a16="http://schemas.microsoft.com/office/drawing/2014/main" val="3526141317"/>
                    </a:ext>
                  </a:extLst>
                </a:gridCol>
              </a:tblGrid>
              <a:tr h="370840">
                <a:tc>
                  <a:txBody>
                    <a:bodyPr/>
                    <a:lstStyle/>
                    <a:p>
                      <a:pPr algn="l" fontAlgn="b"/>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beschreiben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to describe</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wohin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where…to</a:t>
                      </a:r>
                    </a:p>
                  </a:txBody>
                  <a:tcPr marL="0" marR="0" marT="0" marB="0" anchor="ctr"/>
                </a:tc>
                <a:extLst>
                  <a:ext uri="{0D108BD9-81ED-4DB2-BD59-A6C34878D82A}">
                    <a16:rowId xmlns:a16="http://schemas.microsoft.com/office/drawing/2014/main" val="3529429221"/>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der </a:t>
                      </a:r>
                      <a:r>
                        <a:rPr lang="en-GB" sz="1800" b="0" i="0" u="none" strike="noStrike" dirty="0" err="1">
                          <a:solidFill>
                            <a:srgbClr val="000000"/>
                          </a:solidFill>
                          <a:effectLst/>
                          <a:latin typeface="Century Gothic" panose="020B0502020202020204" pitchFamily="34" charset="0"/>
                        </a:rPr>
                        <a:t>Beruf</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occupation, job</a:t>
                      </a:r>
                    </a:p>
                  </a:txBody>
                  <a:tcPr marL="0" marR="0" marT="0" marB="0" anchor="ctr"/>
                </a:tc>
                <a:extLst>
                  <a:ext uri="{0D108BD9-81ED-4DB2-BD59-A6C34878D82A}">
                    <a16:rowId xmlns:a16="http://schemas.microsoft.com/office/drawing/2014/main" val="2659849933"/>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der </a:t>
                      </a:r>
                      <a:r>
                        <a:rPr lang="en-GB" sz="1800" b="0" i="0" u="none" strike="noStrike" dirty="0" err="1">
                          <a:solidFill>
                            <a:srgbClr val="000000"/>
                          </a:solidFill>
                          <a:effectLst/>
                          <a:latin typeface="Century Gothic" panose="020B0502020202020204" pitchFamily="34" charset="0"/>
                        </a:rPr>
                        <a:t>Nachbar</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neighbour</a:t>
                      </a:r>
                    </a:p>
                  </a:txBody>
                  <a:tcPr marL="0" marR="0" marT="0" marB="0" anchor="ctr"/>
                </a:tc>
                <a:extLst>
                  <a:ext uri="{0D108BD9-81ED-4DB2-BD59-A6C34878D82A}">
                    <a16:rowId xmlns:a16="http://schemas.microsoft.com/office/drawing/2014/main" val="1194001174"/>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der </a:t>
                      </a:r>
                      <a:r>
                        <a:rPr lang="en-US" sz="1800" b="0" i="0" u="none" strike="noStrike" dirty="0" err="1">
                          <a:solidFill>
                            <a:srgbClr val="000000"/>
                          </a:solidFill>
                          <a:effectLst/>
                          <a:latin typeface="Century Gothic" panose="020B0502020202020204" pitchFamily="34" charset="0"/>
                        </a:rPr>
                        <a:t>Raum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room, space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der Stoff</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material, cloth</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310642288"/>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die Dame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lady</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das </a:t>
                      </a:r>
                      <a:r>
                        <a:rPr lang="en-US" sz="1800" b="0" i="0" u="none" strike="noStrike" dirty="0" err="1">
                          <a:solidFill>
                            <a:srgbClr val="000000"/>
                          </a:solidFill>
                          <a:effectLst/>
                          <a:latin typeface="Century Gothic" panose="020B0502020202020204" pitchFamily="34" charset="0"/>
                        </a:rPr>
                        <a:t>Foto</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photo</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43731556"/>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die </a:t>
                      </a:r>
                      <a:r>
                        <a:rPr lang="en-US" sz="1800" b="0" i="0" u="none" strike="noStrike" dirty="0" err="1">
                          <a:solidFill>
                            <a:srgbClr val="000000"/>
                          </a:solidFill>
                          <a:effectLst/>
                          <a:latin typeface="Century Gothic" panose="020B0502020202020204" pitchFamily="34" charset="0"/>
                        </a:rPr>
                        <a:t>Sachen</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things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bester, </a:t>
                      </a:r>
                      <a:r>
                        <a:rPr lang="en-US" sz="1800" b="0" i="0" u="none" strike="noStrike" dirty="0" err="1">
                          <a:solidFill>
                            <a:srgbClr val="000000"/>
                          </a:solidFill>
                          <a:effectLst/>
                          <a:latin typeface="Century Gothic" panose="020B0502020202020204" pitchFamily="34" charset="0"/>
                        </a:rPr>
                        <a:t>beste</a:t>
                      </a:r>
                      <a:r>
                        <a:rPr lang="en-US" sz="1800" b="0" i="0" u="none" strike="noStrike" dirty="0">
                          <a:solidFill>
                            <a:srgbClr val="000000"/>
                          </a:solidFill>
                          <a:effectLst/>
                          <a:latin typeface="Century Gothic" panose="020B0502020202020204" pitchFamily="34" charset="0"/>
                        </a:rPr>
                        <a:t>, </a:t>
                      </a:r>
                      <a:r>
                        <a:rPr lang="en-US" sz="1800" b="0" i="0" u="none" strike="noStrike" dirty="0" err="1">
                          <a:solidFill>
                            <a:srgbClr val="000000"/>
                          </a:solidFill>
                          <a:effectLst/>
                          <a:latin typeface="Century Gothic" panose="020B0502020202020204" pitchFamily="34" charset="0"/>
                        </a:rPr>
                        <a:t>bestes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 best</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110730013"/>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weiß</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white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bl>
          </a:graphicData>
        </a:graphic>
      </p:graphicFrame>
      <p:graphicFrame>
        <p:nvGraphicFramePr>
          <p:cNvPr id="7" name="Table 7">
            <a:extLst>
              <a:ext uri="{FF2B5EF4-FFF2-40B4-BE49-F238E27FC236}">
                <a16:creationId xmlns:a16="http://schemas.microsoft.com/office/drawing/2014/main" id="{395DB44E-6510-42F8-ABB9-2EED4120EB0C}"/>
              </a:ext>
            </a:extLst>
          </p:cNvPr>
          <p:cNvGraphicFramePr>
            <a:graphicFrameLocks noGrp="1"/>
          </p:cNvGraphicFramePr>
          <p:nvPr>
            <p:extLst>
              <p:ext uri="{D42A27DB-BD31-4B8C-83A1-F6EECF244321}">
                <p14:modId xmlns:p14="http://schemas.microsoft.com/office/powerpoint/2010/main" val="4193288738"/>
              </p:ext>
            </p:extLst>
          </p:nvPr>
        </p:nvGraphicFramePr>
        <p:xfrm>
          <a:off x="72043" y="1138813"/>
          <a:ext cx="982987" cy="4361135"/>
        </p:xfrm>
        <a:graphic>
          <a:graphicData uri="http://schemas.openxmlformats.org/drawingml/2006/table">
            <a:tbl>
              <a:tblPr firstRow="1" bandRow="1">
                <a:tableStyleId>{5940675A-B579-460E-94D1-54222C63F5DA}</a:tableStyleId>
              </a:tblPr>
              <a:tblGrid>
                <a:gridCol w="982987">
                  <a:extLst>
                    <a:ext uri="{9D8B030D-6E8A-4147-A177-3AD203B41FA5}">
                      <a16:colId xmlns:a16="http://schemas.microsoft.com/office/drawing/2014/main" val="2710310312"/>
                    </a:ext>
                  </a:extLst>
                </a:gridCol>
              </a:tblGrid>
              <a:tr h="365896">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52347">
                <a:tc>
                  <a:txBody>
                    <a:bodyPr/>
                    <a:lstStyle/>
                    <a:p>
                      <a:pPr algn="r"/>
                      <a:r>
                        <a:rPr lang="en-GB" i="1" dirty="0" err="1">
                          <a:latin typeface="Century Gothic" panose="020B0502020202020204" pitchFamily="34" charset="0"/>
                        </a:rPr>
                        <a:t>pron</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98169">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47240">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1870">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79650">
                <a:tc>
                  <a:txBody>
                    <a:bodyPr/>
                    <a:lstStyle/>
                    <a:p>
                      <a:pPr algn="r"/>
                      <a:r>
                        <a:rPr lang="en-GB"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830727"/>
                  </a:ext>
                </a:extLst>
              </a:tr>
              <a:tr h="370389">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81965">
                <a:tc>
                  <a:txBody>
                    <a:bodyPr/>
                    <a:lstStyle/>
                    <a:p>
                      <a:pPr algn="r"/>
                      <a:r>
                        <a:rPr lang="en-GB" i="1" dirty="0">
                          <a:latin typeface="Century Gothic" panose="020B0502020202020204" pitchFamily="34" charset="0"/>
                        </a:rPr>
                        <a:t>nnt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47241">
                <a:tc>
                  <a:txBody>
                    <a:bodyPr/>
                    <a:lstStyle/>
                    <a:p>
                      <a:pPr algn="r"/>
                      <a:r>
                        <a:rPr lang="en-GB" i="1" dirty="0" err="1">
                          <a:latin typeface="Century Gothic" panose="020B0502020202020204" pitchFamily="34" charset="0"/>
                        </a:rPr>
                        <a:t>npl</a:t>
                      </a:r>
                      <a:endParaRPr lang="en-GB"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606513">
                <a:tc>
                  <a:txBody>
                    <a:bodyPr/>
                    <a:lstStyle/>
                    <a:p>
                      <a:pPr algn="r"/>
                      <a:r>
                        <a:rPr lang="en-GB"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95513">
                <a:tc>
                  <a:txBody>
                    <a:bodyPr/>
                    <a:lstStyle/>
                    <a:p>
                      <a:pPr algn="r"/>
                      <a:r>
                        <a:rPr lang="en-GB"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spTree>
    <p:extLst>
      <p:ext uri="{BB962C8B-B14F-4D97-AF65-F5344CB8AC3E}">
        <p14:creationId xmlns:p14="http://schemas.microsoft.com/office/powerpoint/2010/main" val="3318633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60</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5703096"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Adjective endings for R3 (dative)</a:t>
            </a:r>
          </a:p>
        </p:txBody>
      </p:sp>
      <p:sp>
        <p:nvSpPr>
          <p:cNvPr id="32" name="TextBox 31">
            <a:extLst>
              <a:ext uri="{FF2B5EF4-FFF2-40B4-BE49-F238E27FC236}">
                <a16:creationId xmlns:a16="http://schemas.microsoft.com/office/drawing/2014/main" id="{7E1059EC-2A4C-4DD5-8C8A-0C30E2A59AF0}"/>
              </a:ext>
            </a:extLst>
          </p:cNvPr>
          <p:cNvSpPr txBox="1"/>
          <p:nvPr/>
        </p:nvSpPr>
        <p:spPr>
          <a:xfrm>
            <a:off x="130773" y="1458775"/>
            <a:ext cx="6727227"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Good news! The </a:t>
            </a:r>
            <a:r>
              <a:rPr lang="en-US" b="1" dirty="0">
                <a:latin typeface="Century Gothic" panose="020B0502020202020204" pitchFamily="34" charset="0"/>
              </a:rPr>
              <a:t>R3 adjective endings </a:t>
            </a:r>
            <a:r>
              <a:rPr lang="en-US" dirty="0">
                <a:latin typeface="Century Gothic" panose="020B0502020202020204" pitchFamily="34" charset="0"/>
              </a:rPr>
              <a:t>are the same for both indefinite and definite articles! </a:t>
            </a:r>
            <a:endParaRPr lang="en-GB" dirty="0">
              <a:latin typeface="Century Gothic" panose="020B0502020202020204" pitchFamily="34" charset="0"/>
            </a:endParaRPr>
          </a:p>
        </p:txBody>
      </p:sp>
      <p:graphicFrame>
        <p:nvGraphicFramePr>
          <p:cNvPr id="20" name="Table 4">
            <a:extLst>
              <a:ext uri="{FF2B5EF4-FFF2-40B4-BE49-F238E27FC236}">
                <a16:creationId xmlns:a16="http://schemas.microsoft.com/office/drawing/2014/main" id="{DA9A4AF0-6D2A-43E2-B037-E3919EB2E104}"/>
              </a:ext>
            </a:extLst>
          </p:cNvPr>
          <p:cNvGraphicFramePr>
            <a:graphicFrameLocks noGrp="1"/>
          </p:cNvGraphicFramePr>
          <p:nvPr>
            <p:extLst>
              <p:ext uri="{D42A27DB-BD31-4B8C-83A1-F6EECF244321}">
                <p14:modId xmlns:p14="http://schemas.microsoft.com/office/powerpoint/2010/main" val="1243846689"/>
              </p:ext>
            </p:extLst>
          </p:nvPr>
        </p:nvGraphicFramePr>
        <p:xfrm>
          <a:off x="150181" y="2136472"/>
          <a:ext cx="6632584" cy="914400"/>
        </p:xfrm>
        <a:graphic>
          <a:graphicData uri="http://schemas.openxmlformats.org/drawingml/2006/table">
            <a:tbl>
              <a:tblPr firstRow="1" bandRow="1">
                <a:tableStyleId>{5940675A-B579-460E-94D1-54222C63F5DA}</a:tableStyleId>
              </a:tblPr>
              <a:tblGrid>
                <a:gridCol w="461422">
                  <a:extLst>
                    <a:ext uri="{9D8B030D-6E8A-4147-A177-3AD203B41FA5}">
                      <a16:colId xmlns:a16="http://schemas.microsoft.com/office/drawing/2014/main" val="2202900214"/>
                    </a:ext>
                  </a:extLst>
                </a:gridCol>
                <a:gridCol w="1639115">
                  <a:extLst>
                    <a:ext uri="{9D8B030D-6E8A-4147-A177-3AD203B41FA5}">
                      <a16:colId xmlns:a16="http://schemas.microsoft.com/office/drawing/2014/main" val="1521938933"/>
                    </a:ext>
                  </a:extLst>
                </a:gridCol>
                <a:gridCol w="1693507">
                  <a:extLst>
                    <a:ext uri="{9D8B030D-6E8A-4147-A177-3AD203B41FA5}">
                      <a16:colId xmlns:a16="http://schemas.microsoft.com/office/drawing/2014/main" val="1122299089"/>
                    </a:ext>
                  </a:extLst>
                </a:gridCol>
                <a:gridCol w="1428238">
                  <a:extLst>
                    <a:ext uri="{9D8B030D-6E8A-4147-A177-3AD203B41FA5}">
                      <a16:colId xmlns:a16="http://schemas.microsoft.com/office/drawing/2014/main" val="704447544"/>
                    </a:ext>
                  </a:extLst>
                </a:gridCol>
                <a:gridCol w="1410302">
                  <a:extLst>
                    <a:ext uri="{9D8B030D-6E8A-4147-A177-3AD203B41FA5}">
                      <a16:colId xmlns:a16="http://schemas.microsoft.com/office/drawing/2014/main" val="3420803270"/>
                    </a:ext>
                  </a:extLst>
                </a:gridCol>
              </a:tblGrid>
              <a:tr h="321682">
                <a:tc>
                  <a:txBody>
                    <a:bodyPr/>
                    <a:lstStyle/>
                    <a:p>
                      <a:endParaRPr lang="en-GB" sz="1600"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masculine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feminine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1" dirty="0">
                          <a:latin typeface="Century Gothic" panose="020B0502020202020204" pitchFamily="34" charset="0"/>
                        </a:rPr>
                        <a:t>neuter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B0502020202020204" pitchFamily="34" charset="0"/>
                        </a:rPr>
                        <a:t>p</a:t>
                      </a:r>
                      <a:r>
                        <a:rPr lang="en-GB" sz="1600" b="1" dirty="0" err="1">
                          <a:latin typeface="Century Gothic" panose="020B0502020202020204" pitchFamily="34" charset="0"/>
                        </a:rPr>
                        <a:t>lural</a:t>
                      </a:r>
                      <a:endParaRPr lang="en-GB" sz="1600" b="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77206083"/>
                  </a:ext>
                </a:extLst>
              </a:tr>
              <a:tr h="555632">
                <a:tc>
                  <a:txBody>
                    <a:bodyPr/>
                    <a:lstStyle/>
                    <a:p>
                      <a:r>
                        <a:rPr lang="en-GB" sz="1600" dirty="0">
                          <a:latin typeface="Century Gothic" panose="020B0502020202020204" pitchFamily="34" charset="0"/>
                        </a:rPr>
                        <a:t>R3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err="1">
                          <a:latin typeface="Century Gothic" panose="020B0502020202020204" pitchFamily="34" charset="0"/>
                        </a:rPr>
                        <a:t>dem</a:t>
                      </a:r>
                      <a:r>
                        <a:rPr lang="en-GB" sz="1600" b="0" dirty="0">
                          <a:latin typeface="Century Gothic" panose="020B0502020202020204" pitchFamily="34" charset="0"/>
                        </a:rPr>
                        <a:t> </a:t>
                      </a:r>
                      <a:r>
                        <a:rPr lang="en-GB" sz="1600" b="0" dirty="0" err="1">
                          <a:latin typeface="Century Gothic" panose="020B0502020202020204" pitchFamily="34" charset="0"/>
                        </a:rPr>
                        <a:t>rot</a:t>
                      </a:r>
                      <a:r>
                        <a:rPr lang="en-GB" sz="1600" b="1" dirty="0" err="1">
                          <a:latin typeface="Century Gothic" panose="020B0502020202020204" pitchFamily="34" charset="0"/>
                        </a:rPr>
                        <a:t>en</a:t>
                      </a:r>
                      <a:r>
                        <a:rPr lang="en-GB" sz="1600" b="0" dirty="0">
                          <a:latin typeface="Century Gothic" panose="020B0502020202020204" pitchFamily="34" charset="0"/>
                        </a:rPr>
                        <a:t> </a:t>
                      </a:r>
                      <a:r>
                        <a:rPr lang="en-GB" sz="1600" b="0" dirty="0" err="1">
                          <a:latin typeface="Century Gothic" panose="020B0502020202020204" pitchFamily="34" charset="0"/>
                        </a:rPr>
                        <a:t>Apfel</a:t>
                      </a:r>
                      <a:endParaRPr lang="en-GB" sz="1600" b="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a:latin typeface="Century Gothic" panose="020B0502020202020204" pitchFamily="34" charset="0"/>
                        </a:rPr>
                        <a:t>der </a:t>
                      </a:r>
                      <a:r>
                        <a:rPr lang="en-GB" sz="1600" b="0" dirty="0" err="1">
                          <a:latin typeface="Century Gothic" panose="020B0502020202020204" pitchFamily="34" charset="0"/>
                        </a:rPr>
                        <a:t>klein</a:t>
                      </a:r>
                      <a:r>
                        <a:rPr lang="en-GB" sz="1600" b="1" dirty="0" err="1">
                          <a:latin typeface="Century Gothic" panose="020B0502020202020204" pitchFamily="34" charset="0"/>
                        </a:rPr>
                        <a:t>en</a:t>
                      </a:r>
                      <a:r>
                        <a:rPr lang="en-GB" sz="1600" b="0" dirty="0">
                          <a:latin typeface="Century Gothic" panose="020B0502020202020204" pitchFamily="34" charset="0"/>
                        </a:rPr>
                        <a:t> </a:t>
                      </a:r>
                    </a:p>
                    <a:p>
                      <a:pPr algn="ctr"/>
                      <a:r>
                        <a:rPr lang="en-GB" sz="1600" b="0" dirty="0" err="1">
                          <a:latin typeface="Century Gothic" panose="020B0502020202020204" pitchFamily="34" charset="0"/>
                        </a:rPr>
                        <a:t>Tür</a:t>
                      </a:r>
                      <a:endParaRPr lang="en-GB" sz="1600" b="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GB" sz="1600" b="0" dirty="0" err="1">
                          <a:latin typeface="Century Gothic" panose="020B0502020202020204" pitchFamily="34" charset="0"/>
                        </a:rPr>
                        <a:t>dem</a:t>
                      </a:r>
                      <a:r>
                        <a:rPr lang="en-GB" sz="1600" b="0" dirty="0">
                          <a:latin typeface="Century Gothic" panose="020B0502020202020204" pitchFamily="34" charset="0"/>
                        </a:rPr>
                        <a:t> </a:t>
                      </a:r>
                      <a:r>
                        <a:rPr lang="en-GB" sz="1600" b="0" dirty="0" err="1">
                          <a:latin typeface="Century Gothic" panose="020B0502020202020204" pitchFamily="34" charset="0"/>
                        </a:rPr>
                        <a:t>blau</a:t>
                      </a:r>
                      <a:r>
                        <a:rPr lang="en-GB" sz="1600" b="1" dirty="0" err="1">
                          <a:latin typeface="Century Gothic" panose="020B0502020202020204" pitchFamily="34" charset="0"/>
                        </a:rPr>
                        <a:t>en</a:t>
                      </a:r>
                      <a:r>
                        <a:rPr lang="en-GB" sz="1600" b="0" dirty="0">
                          <a:latin typeface="Century Gothic" panose="020B0502020202020204" pitchFamily="34" charset="0"/>
                        </a:rPr>
                        <a:t> Fenster</a:t>
                      </a:r>
                      <a:endParaRPr lang="en-GB" sz="16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tc>
                  <a:txBody>
                    <a:bodyPr/>
                    <a:lstStyle/>
                    <a:p>
                      <a:pPr algn="ctr"/>
                      <a:r>
                        <a:rPr lang="en-US" sz="1600" dirty="0">
                          <a:latin typeface="Century Gothic" panose="020B0502020202020204" pitchFamily="34" charset="0"/>
                        </a:rPr>
                        <a:t>den </a:t>
                      </a:r>
                      <a:r>
                        <a:rPr lang="en-US" sz="1600" dirty="0" err="1">
                          <a:latin typeface="Century Gothic" panose="020B0502020202020204" pitchFamily="34" charset="0"/>
                        </a:rPr>
                        <a:t>groß</a:t>
                      </a:r>
                      <a:r>
                        <a:rPr lang="en-US" sz="1600" b="1" dirty="0" err="1">
                          <a:latin typeface="Century Gothic" panose="020B0502020202020204" pitchFamily="34" charset="0"/>
                        </a:rPr>
                        <a:t>en</a:t>
                      </a:r>
                      <a:r>
                        <a:rPr lang="en-US" sz="1600" dirty="0">
                          <a:latin typeface="Century Gothic" panose="020B0502020202020204" pitchFamily="34" charset="0"/>
                        </a:rPr>
                        <a:t> </a:t>
                      </a:r>
                      <a:r>
                        <a:rPr lang="en-US" sz="1600" dirty="0" err="1">
                          <a:latin typeface="Century Gothic" panose="020B0502020202020204" pitchFamily="34" charset="0"/>
                        </a:rPr>
                        <a:t>Gebäude</a:t>
                      </a:r>
                      <a:r>
                        <a:rPr lang="en-US" sz="1600" b="1" dirty="0" err="1">
                          <a:latin typeface="Century Gothic" panose="020B0502020202020204" pitchFamily="34" charset="0"/>
                        </a:rPr>
                        <a:t>n</a:t>
                      </a:r>
                      <a:endParaRPr lang="en-GB" sz="16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7"/>
                    </a:solidFill>
                  </a:tcPr>
                </a:tc>
                <a:extLst>
                  <a:ext uri="{0D108BD9-81ED-4DB2-BD59-A6C34878D82A}">
                    <a16:rowId xmlns:a16="http://schemas.microsoft.com/office/drawing/2014/main" val="3268986590"/>
                  </a:ext>
                </a:extLst>
              </a:tr>
            </a:tbl>
          </a:graphicData>
        </a:graphic>
      </p:graphicFrame>
      <p:sp>
        <p:nvSpPr>
          <p:cNvPr id="34" name="Speech Bubble: Rectangle with Corners Rounded 19">
            <a:extLst>
              <a:ext uri="{FF2B5EF4-FFF2-40B4-BE49-F238E27FC236}">
                <a16:creationId xmlns:a16="http://schemas.microsoft.com/office/drawing/2014/main" id="{1DAE5792-CC25-43B5-8DDA-D370816BFF44}"/>
              </a:ext>
            </a:extLst>
          </p:cNvPr>
          <p:cNvSpPr/>
          <p:nvPr/>
        </p:nvSpPr>
        <p:spPr>
          <a:xfrm>
            <a:off x="146568" y="4834722"/>
            <a:ext cx="4711164" cy="451614"/>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dirty="0">
                <a:solidFill>
                  <a:schemeClr val="tx1"/>
                </a:solidFill>
                <a:latin typeface="Century Gothic" panose="020F0302020204030204"/>
              </a:rPr>
              <a:t>Use </a:t>
            </a:r>
            <a:r>
              <a:rPr lang="de-DE" b="1" dirty="0">
                <a:solidFill>
                  <a:schemeClr val="tx1"/>
                </a:solidFill>
                <a:latin typeface="Century Gothic" panose="020F0302020204030204"/>
              </a:rPr>
              <a:t>R3 </a:t>
            </a:r>
            <a:r>
              <a:rPr lang="de-DE" b="1" dirty="0" err="1">
                <a:solidFill>
                  <a:schemeClr val="tx1"/>
                </a:solidFill>
                <a:latin typeface="Century Gothic" panose="020F0302020204030204"/>
              </a:rPr>
              <a:t>endings</a:t>
            </a:r>
            <a:r>
              <a:rPr lang="de-DE" b="1" dirty="0">
                <a:solidFill>
                  <a:schemeClr val="tx1"/>
                </a:solidFill>
                <a:latin typeface="Century Gothic" panose="020F0302020204030204"/>
              </a:rPr>
              <a:t> </a:t>
            </a:r>
            <a:r>
              <a:rPr lang="de-DE" dirty="0">
                <a:solidFill>
                  <a:schemeClr val="tx1"/>
                </a:solidFill>
                <a:latin typeface="Century Gothic" panose="020F0302020204030204"/>
              </a:rPr>
              <a:t>after </a:t>
            </a:r>
            <a:r>
              <a:rPr lang="de-DE" dirty="0" err="1">
                <a:solidFill>
                  <a:schemeClr val="tx1"/>
                </a:solidFill>
                <a:latin typeface="Century Gothic" panose="020F0302020204030204"/>
              </a:rPr>
              <a:t>these</a:t>
            </a:r>
            <a:r>
              <a:rPr lang="de-DE" dirty="0">
                <a:solidFill>
                  <a:schemeClr val="tx1"/>
                </a:solidFill>
                <a:latin typeface="Century Gothic" panose="020F0302020204030204"/>
              </a:rPr>
              <a:t> </a:t>
            </a:r>
            <a:r>
              <a:rPr lang="de-DE" dirty="0" err="1">
                <a:solidFill>
                  <a:schemeClr val="tx1"/>
                </a:solidFill>
                <a:latin typeface="Century Gothic" panose="020F0302020204030204"/>
              </a:rPr>
              <a:t>prepositions</a:t>
            </a:r>
            <a:r>
              <a:rPr lang="de-DE" dirty="0">
                <a:solidFill>
                  <a:schemeClr val="tx1"/>
                </a:solidFill>
                <a:latin typeface="Century Gothic" panose="020F0302020204030204"/>
              </a:rPr>
              <a:t>: </a:t>
            </a:r>
            <a:endParaRPr lang="en-US" dirty="0">
              <a:solidFill>
                <a:schemeClr val="tx1"/>
              </a:solidFill>
              <a:latin typeface="Century Gothic" panose="020F0302020204030204"/>
            </a:endParaRPr>
          </a:p>
        </p:txBody>
      </p:sp>
      <p:grpSp>
        <p:nvGrpSpPr>
          <p:cNvPr id="3" name="Group 2">
            <a:extLst>
              <a:ext uri="{FF2B5EF4-FFF2-40B4-BE49-F238E27FC236}">
                <a16:creationId xmlns:a16="http://schemas.microsoft.com/office/drawing/2014/main" id="{162EBBD3-2039-45D7-BA66-FB90AB9101AE}"/>
              </a:ext>
              <a:ext uri="{C183D7F6-B498-43B3-948B-1728B52AA6E4}">
                <adec:decorative xmlns:adec="http://schemas.microsoft.com/office/drawing/2017/decorative" val="1"/>
              </a:ext>
            </a:extLst>
          </p:cNvPr>
          <p:cNvGrpSpPr/>
          <p:nvPr/>
        </p:nvGrpSpPr>
        <p:grpSpPr>
          <a:xfrm>
            <a:off x="132685" y="5389880"/>
            <a:ext cx="6263148" cy="570588"/>
            <a:chOff x="424240" y="4872597"/>
            <a:chExt cx="5775347" cy="570588"/>
          </a:xfrm>
        </p:grpSpPr>
        <p:sp>
          <p:nvSpPr>
            <p:cNvPr id="35" name="Rectangle: Rounded Corners 34">
              <a:extLst>
                <a:ext uri="{FF2B5EF4-FFF2-40B4-BE49-F238E27FC236}">
                  <a16:creationId xmlns:a16="http://schemas.microsoft.com/office/drawing/2014/main" id="{0C91B05A-1633-47F0-9549-7F8DB9EBF0EB}"/>
                </a:ext>
              </a:extLst>
            </p:cNvPr>
            <p:cNvSpPr/>
            <p:nvPr/>
          </p:nvSpPr>
          <p:spPr>
            <a:xfrm>
              <a:off x="424240" y="4872597"/>
              <a:ext cx="5775347" cy="57058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55390F0B-6808-42CA-97B5-FFB8E973095E}"/>
                </a:ext>
              </a:extLst>
            </p:cNvPr>
            <p:cNvSpPr txBox="1"/>
            <p:nvPr/>
          </p:nvSpPr>
          <p:spPr>
            <a:xfrm>
              <a:off x="648457" y="4936246"/>
              <a:ext cx="629889" cy="461665"/>
            </a:xfrm>
            <a:prstGeom prst="rect">
              <a:avLst/>
            </a:prstGeom>
            <a:solidFill>
              <a:srgbClr val="EBEFF7"/>
            </a:solidFill>
            <a:ln>
              <a:solidFill>
                <a:srgbClr val="115076"/>
              </a:solidFill>
            </a:ln>
          </p:spPr>
          <p:txBody>
            <a:bodyPr wrap="square" rtlCol="0">
              <a:spAutoFit/>
            </a:bodyPr>
            <a:lstStyle/>
            <a:p>
              <a:pPr algn="ctr"/>
              <a:r>
                <a:rPr lang="en-US" sz="2400" b="1" dirty="0" err="1"/>
                <a:t>zu</a:t>
              </a:r>
              <a:endParaRPr lang="en-US" sz="2400" b="1" dirty="0"/>
            </a:p>
          </p:txBody>
        </p:sp>
        <p:sp>
          <p:nvSpPr>
            <p:cNvPr id="37" name="TextBox 36">
              <a:extLst>
                <a:ext uri="{FF2B5EF4-FFF2-40B4-BE49-F238E27FC236}">
                  <a16:creationId xmlns:a16="http://schemas.microsoft.com/office/drawing/2014/main" id="{6AB12B18-BA3E-4604-86A3-7424C720E6A2}"/>
                </a:ext>
              </a:extLst>
            </p:cNvPr>
            <p:cNvSpPr txBox="1"/>
            <p:nvPr/>
          </p:nvSpPr>
          <p:spPr>
            <a:xfrm>
              <a:off x="1378644" y="4930780"/>
              <a:ext cx="782638" cy="461665"/>
            </a:xfrm>
            <a:prstGeom prst="rect">
              <a:avLst/>
            </a:prstGeom>
            <a:solidFill>
              <a:srgbClr val="EBEFF7"/>
            </a:solidFill>
            <a:ln>
              <a:solidFill>
                <a:srgbClr val="115076"/>
              </a:solidFill>
            </a:ln>
          </p:spPr>
          <p:txBody>
            <a:bodyPr wrap="square" rtlCol="0">
              <a:spAutoFit/>
            </a:bodyPr>
            <a:lstStyle/>
            <a:p>
              <a:pPr algn="ctr"/>
              <a:r>
                <a:rPr lang="en-US" sz="2400" b="1" dirty="0" err="1"/>
                <a:t>mit</a:t>
              </a:r>
              <a:r>
                <a:rPr lang="en-US" sz="2400" b="1" dirty="0"/>
                <a:t> </a:t>
              </a:r>
            </a:p>
          </p:txBody>
        </p:sp>
        <p:sp>
          <p:nvSpPr>
            <p:cNvPr id="38" name="TextBox 37">
              <a:extLst>
                <a:ext uri="{FF2B5EF4-FFF2-40B4-BE49-F238E27FC236}">
                  <a16:creationId xmlns:a16="http://schemas.microsoft.com/office/drawing/2014/main" id="{825C3B17-E5F3-4918-AD2C-0197AAD23E9F}"/>
                </a:ext>
              </a:extLst>
            </p:cNvPr>
            <p:cNvSpPr txBox="1"/>
            <p:nvPr/>
          </p:nvSpPr>
          <p:spPr>
            <a:xfrm>
              <a:off x="2238823" y="4928506"/>
              <a:ext cx="908065" cy="461665"/>
            </a:xfrm>
            <a:prstGeom prst="rect">
              <a:avLst/>
            </a:prstGeom>
            <a:solidFill>
              <a:srgbClr val="EBEFF7"/>
            </a:solidFill>
            <a:ln>
              <a:solidFill>
                <a:srgbClr val="115076"/>
              </a:solidFill>
            </a:ln>
          </p:spPr>
          <p:txBody>
            <a:bodyPr wrap="square" rtlCol="0">
              <a:spAutoFit/>
            </a:bodyPr>
            <a:lstStyle/>
            <a:p>
              <a:pPr algn="ctr"/>
              <a:r>
                <a:rPr lang="en-US" sz="2400" b="1" dirty="0" err="1"/>
                <a:t>nach</a:t>
              </a:r>
              <a:endParaRPr lang="en-US" sz="2400" b="1" dirty="0"/>
            </a:p>
          </p:txBody>
        </p:sp>
        <p:sp>
          <p:nvSpPr>
            <p:cNvPr id="40" name="TextBox 39">
              <a:extLst>
                <a:ext uri="{FF2B5EF4-FFF2-40B4-BE49-F238E27FC236}">
                  <a16:creationId xmlns:a16="http://schemas.microsoft.com/office/drawing/2014/main" id="{7EFD8F11-7722-4845-80EF-5E53455E1D6E}"/>
                </a:ext>
              </a:extLst>
            </p:cNvPr>
            <p:cNvSpPr txBox="1"/>
            <p:nvPr/>
          </p:nvSpPr>
          <p:spPr>
            <a:xfrm>
              <a:off x="3254098" y="4927058"/>
              <a:ext cx="629889" cy="461665"/>
            </a:xfrm>
            <a:prstGeom prst="rect">
              <a:avLst/>
            </a:prstGeom>
            <a:solidFill>
              <a:srgbClr val="EBEFF7"/>
            </a:solidFill>
            <a:ln>
              <a:solidFill>
                <a:srgbClr val="115076"/>
              </a:solidFill>
            </a:ln>
          </p:spPr>
          <p:txBody>
            <a:bodyPr wrap="square" rtlCol="0">
              <a:spAutoFit/>
            </a:bodyPr>
            <a:lstStyle/>
            <a:p>
              <a:pPr algn="ctr"/>
              <a:r>
                <a:rPr lang="en-US" sz="2400" b="1" dirty="0" err="1"/>
                <a:t>bei</a:t>
              </a:r>
              <a:endParaRPr lang="en-US" sz="2400" b="1" dirty="0"/>
            </a:p>
          </p:txBody>
        </p:sp>
        <p:sp>
          <p:nvSpPr>
            <p:cNvPr id="41" name="TextBox 40">
              <a:extLst>
                <a:ext uri="{FF2B5EF4-FFF2-40B4-BE49-F238E27FC236}">
                  <a16:creationId xmlns:a16="http://schemas.microsoft.com/office/drawing/2014/main" id="{57E483C2-C1CB-4A3B-877A-20D8441F7D6C}"/>
                </a:ext>
              </a:extLst>
            </p:cNvPr>
            <p:cNvSpPr txBox="1"/>
            <p:nvPr/>
          </p:nvSpPr>
          <p:spPr>
            <a:xfrm>
              <a:off x="4062134" y="4919969"/>
              <a:ext cx="727562" cy="461665"/>
            </a:xfrm>
            <a:prstGeom prst="rect">
              <a:avLst/>
            </a:prstGeom>
            <a:solidFill>
              <a:srgbClr val="EBEFF7"/>
            </a:solidFill>
            <a:ln>
              <a:solidFill>
                <a:srgbClr val="115076"/>
              </a:solidFill>
            </a:ln>
          </p:spPr>
          <p:txBody>
            <a:bodyPr wrap="square" rtlCol="0">
              <a:spAutoFit/>
            </a:bodyPr>
            <a:lstStyle/>
            <a:p>
              <a:pPr algn="ctr"/>
              <a:r>
                <a:rPr lang="en-US" sz="2400" b="1" dirty="0"/>
                <a:t>von</a:t>
              </a:r>
            </a:p>
          </p:txBody>
        </p:sp>
        <p:sp>
          <p:nvSpPr>
            <p:cNvPr id="42" name="TextBox 41">
              <a:extLst>
                <a:ext uri="{FF2B5EF4-FFF2-40B4-BE49-F238E27FC236}">
                  <a16:creationId xmlns:a16="http://schemas.microsoft.com/office/drawing/2014/main" id="{C8A57A2E-691B-471D-AB1C-45CAF4331349}"/>
                </a:ext>
              </a:extLst>
            </p:cNvPr>
            <p:cNvSpPr txBox="1"/>
            <p:nvPr/>
          </p:nvSpPr>
          <p:spPr>
            <a:xfrm>
              <a:off x="4908930" y="4919968"/>
              <a:ext cx="839426" cy="461665"/>
            </a:xfrm>
            <a:prstGeom prst="rect">
              <a:avLst/>
            </a:prstGeom>
            <a:solidFill>
              <a:srgbClr val="EBEFF7"/>
            </a:solidFill>
            <a:ln>
              <a:solidFill>
                <a:srgbClr val="115076"/>
              </a:solidFill>
            </a:ln>
          </p:spPr>
          <p:txBody>
            <a:bodyPr wrap="square" rtlCol="0">
              <a:spAutoFit/>
            </a:bodyPr>
            <a:lstStyle/>
            <a:p>
              <a:pPr algn="ctr"/>
              <a:r>
                <a:rPr lang="en-US" sz="2400" b="1" dirty="0" err="1"/>
                <a:t>seit</a:t>
              </a:r>
              <a:endParaRPr lang="en-US" sz="2400" b="1" dirty="0"/>
            </a:p>
          </p:txBody>
        </p:sp>
      </p:grpSp>
      <p:sp>
        <p:nvSpPr>
          <p:cNvPr id="44" name="Speech Bubble: Rectangle with Corners Rounded 19">
            <a:extLst>
              <a:ext uri="{FF2B5EF4-FFF2-40B4-BE49-F238E27FC236}">
                <a16:creationId xmlns:a16="http://schemas.microsoft.com/office/drawing/2014/main" id="{805CE596-2C48-4BE1-9838-7EBF02A99237}"/>
              </a:ext>
            </a:extLst>
          </p:cNvPr>
          <p:cNvSpPr/>
          <p:nvPr/>
        </p:nvSpPr>
        <p:spPr>
          <a:xfrm>
            <a:off x="130772" y="6792666"/>
            <a:ext cx="6316791" cy="654068"/>
          </a:xfrm>
          <a:prstGeom prst="wedgeRoundRectCallout">
            <a:avLst>
              <a:gd name="adj1" fmla="val 16424"/>
              <a:gd name="adj2" fmla="val 49266"/>
              <a:gd name="adj3" fmla="val 16667"/>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dirty="0">
                <a:solidFill>
                  <a:schemeClr val="tx1"/>
                </a:solidFill>
                <a:latin typeface="Century Gothic" panose="020F0302020204030204"/>
              </a:rPr>
              <a:t>Also </a:t>
            </a:r>
            <a:r>
              <a:rPr lang="de-DE" dirty="0" err="1">
                <a:solidFill>
                  <a:schemeClr val="tx1"/>
                </a:solidFill>
                <a:latin typeface="Century Gothic" panose="020F0302020204030204"/>
              </a:rPr>
              <a:t>use</a:t>
            </a:r>
            <a:r>
              <a:rPr lang="de-DE" dirty="0">
                <a:solidFill>
                  <a:schemeClr val="tx1"/>
                </a:solidFill>
                <a:latin typeface="Century Gothic" panose="020F0302020204030204"/>
              </a:rPr>
              <a:t> </a:t>
            </a:r>
            <a:r>
              <a:rPr lang="de-DE" b="1" dirty="0">
                <a:solidFill>
                  <a:schemeClr val="tx1"/>
                </a:solidFill>
                <a:latin typeface="Century Gothic" panose="020F0302020204030204"/>
              </a:rPr>
              <a:t>R3 </a:t>
            </a:r>
            <a:r>
              <a:rPr lang="de-DE" b="1" dirty="0" err="1">
                <a:solidFill>
                  <a:schemeClr val="tx1"/>
                </a:solidFill>
                <a:latin typeface="Century Gothic" panose="020F0302020204030204"/>
              </a:rPr>
              <a:t>endings</a:t>
            </a:r>
            <a:r>
              <a:rPr lang="de-DE" b="1" dirty="0">
                <a:solidFill>
                  <a:schemeClr val="tx1"/>
                </a:solidFill>
                <a:latin typeface="Century Gothic" panose="020F0302020204030204"/>
              </a:rPr>
              <a:t> </a:t>
            </a:r>
            <a:r>
              <a:rPr lang="de-DE" dirty="0">
                <a:solidFill>
                  <a:schemeClr val="tx1"/>
                </a:solidFill>
                <a:latin typeface="Century Gothic" panose="020F0302020204030204"/>
              </a:rPr>
              <a:t>after </a:t>
            </a:r>
            <a:r>
              <a:rPr lang="de-DE" dirty="0" err="1">
                <a:solidFill>
                  <a:schemeClr val="tx1"/>
                </a:solidFill>
                <a:latin typeface="Century Gothic" panose="020F0302020204030204"/>
              </a:rPr>
              <a:t>these</a:t>
            </a:r>
            <a:r>
              <a:rPr lang="de-DE" dirty="0">
                <a:solidFill>
                  <a:schemeClr val="tx1"/>
                </a:solidFill>
                <a:latin typeface="Century Gothic" panose="020F0302020204030204"/>
              </a:rPr>
              <a:t> </a:t>
            </a:r>
            <a:r>
              <a:rPr lang="de-DE" dirty="0" err="1">
                <a:solidFill>
                  <a:schemeClr val="tx1"/>
                </a:solidFill>
                <a:latin typeface="Century Gothic" panose="020F0302020204030204"/>
              </a:rPr>
              <a:t>prepositions</a:t>
            </a:r>
            <a:r>
              <a:rPr lang="de-DE" dirty="0">
                <a:solidFill>
                  <a:schemeClr val="tx1"/>
                </a:solidFill>
                <a:latin typeface="Century Gothic" panose="020F0302020204030204"/>
              </a:rPr>
              <a:t> – but </a:t>
            </a:r>
            <a:r>
              <a:rPr lang="de-DE" dirty="0" err="1">
                <a:solidFill>
                  <a:schemeClr val="tx1"/>
                </a:solidFill>
                <a:latin typeface="Century Gothic" panose="020F0302020204030204"/>
              </a:rPr>
              <a:t>only</a:t>
            </a:r>
            <a:r>
              <a:rPr lang="de-DE" dirty="0">
                <a:solidFill>
                  <a:schemeClr val="tx1"/>
                </a:solidFill>
                <a:latin typeface="Century Gothic" panose="020F0302020204030204"/>
              </a:rPr>
              <a:t> </a:t>
            </a:r>
            <a:r>
              <a:rPr lang="de-DE" dirty="0" err="1">
                <a:solidFill>
                  <a:schemeClr val="tx1"/>
                </a:solidFill>
                <a:latin typeface="Century Gothic" panose="020F0302020204030204"/>
              </a:rPr>
              <a:t>when</a:t>
            </a:r>
            <a:r>
              <a:rPr lang="de-DE" dirty="0">
                <a:solidFill>
                  <a:schemeClr val="tx1"/>
                </a:solidFill>
                <a:latin typeface="Century Gothic" panose="020F0302020204030204"/>
              </a:rPr>
              <a:t> </a:t>
            </a:r>
            <a:r>
              <a:rPr lang="de-DE" dirty="0" err="1">
                <a:solidFill>
                  <a:schemeClr val="tx1"/>
                </a:solidFill>
                <a:latin typeface="Century Gothic" panose="020F0302020204030204"/>
              </a:rPr>
              <a:t>you‘re</a:t>
            </a:r>
            <a:r>
              <a:rPr lang="de-DE" dirty="0">
                <a:solidFill>
                  <a:schemeClr val="tx1"/>
                </a:solidFill>
                <a:latin typeface="Century Gothic" panose="020F0302020204030204"/>
              </a:rPr>
              <a:t> </a:t>
            </a:r>
            <a:r>
              <a:rPr lang="de-DE" dirty="0" err="1">
                <a:solidFill>
                  <a:schemeClr val="tx1"/>
                </a:solidFill>
                <a:latin typeface="Century Gothic" panose="020F0302020204030204"/>
              </a:rPr>
              <a:t>talking</a:t>
            </a:r>
            <a:r>
              <a:rPr lang="de-DE" dirty="0">
                <a:solidFill>
                  <a:schemeClr val="tx1"/>
                </a:solidFill>
                <a:latin typeface="Century Gothic" panose="020F0302020204030204"/>
              </a:rPr>
              <a:t> </a:t>
            </a:r>
            <a:r>
              <a:rPr lang="de-DE" dirty="0" err="1">
                <a:solidFill>
                  <a:schemeClr val="tx1"/>
                </a:solidFill>
                <a:latin typeface="Century Gothic" panose="020F0302020204030204"/>
              </a:rPr>
              <a:t>about</a:t>
            </a:r>
            <a:r>
              <a:rPr lang="de-DE" dirty="0">
                <a:solidFill>
                  <a:schemeClr val="tx1"/>
                </a:solidFill>
                <a:latin typeface="Century Gothic" panose="020F0302020204030204"/>
              </a:rPr>
              <a:t> </a:t>
            </a:r>
            <a:r>
              <a:rPr lang="de-DE" b="1" dirty="0" err="1">
                <a:solidFill>
                  <a:schemeClr val="tx1"/>
                </a:solidFill>
                <a:latin typeface="Century Gothic" panose="020F0302020204030204"/>
              </a:rPr>
              <a:t>location</a:t>
            </a:r>
            <a:r>
              <a:rPr lang="de-DE" b="1" dirty="0">
                <a:solidFill>
                  <a:schemeClr val="tx1"/>
                </a:solidFill>
                <a:latin typeface="Century Gothic" panose="020F0302020204030204"/>
              </a:rPr>
              <a:t> </a:t>
            </a:r>
            <a:r>
              <a:rPr lang="de-DE" dirty="0">
                <a:solidFill>
                  <a:schemeClr val="tx1"/>
                </a:solidFill>
                <a:latin typeface="Century Gothic" panose="020F0302020204030204"/>
              </a:rPr>
              <a:t>(</a:t>
            </a:r>
            <a:r>
              <a:rPr lang="de-DE" dirty="0" err="1">
                <a:solidFill>
                  <a:schemeClr val="tx1"/>
                </a:solidFill>
                <a:latin typeface="Century Gothic" panose="020F0302020204030204"/>
              </a:rPr>
              <a:t>otherwise</a:t>
            </a:r>
            <a:r>
              <a:rPr lang="de-DE" dirty="0">
                <a:solidFill>
                  <a:schemeClr val="tx1"/>
                </a:solidFill>
                <a:latin typeface="Century Gothic" panose="020F0302020204030204"/>
              </a:rPr>
              <a:t> </a:t>
            </a:r>
            <a:r>
              <a:rPr lang="de-DE" dirty="0" err="1">
                <a:solidFill>
                  <a:schemeClr val="tx1"/>
                </a:solidFill>
                <a:latin typeface="Century Gothic" panose="020F0302020204030204"/>
              </a:rPr>
              <a:t>use</a:t>
            </a:r>
            <a:r>
              <a:rPr lang="de-DE" dirty="0">
                <a:solidFill>
                  <a:schemeClr val="tx1"/>
                </a:solidFill>
                <a:latin typeface="Century Gothic" panose="020F0302020204030204"/>
              </a:rPr>
              <a:t> R2). </a:t>
            </a:r>
            <a:endParaRPr lang="en-US" dirty="0">
              <a:solidFill>
                <a:schemeClr val="tx1"/>
              </a:solidFill>
              <a:latin typeface="Century Gothic" panose="020F0302020204030204"/>
            </a:endParaRPr>
          </a:p>
        </p:txBody>
      </p:sp>
      <p:pic>
        <p:nvPicPr>
          <p:cNvPr id="45" name="Picture 44" descr="A picture containing logo&#10;&#10;Description automatically generated">
            <a:extLst>
              <a:ext uri="{FF2B5EF4-FFF2-40B4-BE49-F238E27FC236}">
                <a16:creationId xmlns:a16="http://schemas.microsoft.com/office/drawing/2014/main" id="{572E0556-2848-45C6-9155-C9CCD58D5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415" y="3073850"/>
            <a:ext cx="587566" cy="689985"/>
          </a:xfrm>
          <a:prstGeom prst="rect">
            <a:avLst/>
          </a:prstGeom>
        </p:spPr>
      </p:pic>
      <p:pic>
        <p:nvPicPr>
          <p:cNvPr id="55" name="Picture 54" descr="A picture containing text, table&#10;&#10;Description automatically generated">
            <a:extLst>
              <a:ext uri="{FF2B5EF4-FFF2-40B4-BE49-F238E27FC236}">
                <a16:creationId xmlns:a16="http://schemas.microsoft.com/office/drawing/2014/main" id="{C4C4C68F-A039-4626-AC31-B67DEF440C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33"/>
          <a:stretch/>
        </p:blipFill>
        <p:spPr>
          <a:xfrm>
            <a:off x="2896248" y="3197017"/>
            <a:ext cx="487335" cy="449579"/>
          </a:xfrm>
          <a:prstGeom prst="rect">
            <a:avLst/>
          </a:prstGeom>
        </p:spPr>
      </p:pic>
      <p:pic>
        <p:nvPicPr>
          <p:cNvPr id="56" name="Picture 55" descr="A picture containing clipart&#10;&#10;Description automatically generated">
            <a:extLst>
              <a:ext uri="{FF2B5EF4-FFF2-40B4-BE49-F238E27FC236}">
                <a16:creationId xmlns:a16="http://schemas.microsoft.com/office/drawing/2014/main" id="{502986BC-B03E-4519-8F47-26F117932C42}"/>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4398850" y="3104124"/>
            <a:ext cx="747339" cy="570587"/>
          </a:xfrm>
          <a:prstGeom prst="rect">
            <a:avLst/>
          </a:prstGeom>
        </p:spPr>
      </p:pic>
      <p:pic>
        <p:nvPicPr>
          <p:cNvPr id="6148" name="Picture 4" descr="City, Urban, Buildings, Skyscraper, Architecture">
            <a:extLst>
              <a:ext uri="{FF2B5EF4-FFF2-40B4-BE49-F238E27FC236}">
                <a16:creationId xmlns:a16="http://schemas.microsoft.com/office/drawing/2014/main" id="{612DB9C2-5EEF-4915-8C9D-D432BB446C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0241" y="2879722"/>
            <a:ext cx="1149119" cy="811565"/>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56">
            <a:extLst>
              <a:ext uri="{FF2B5EF4-FFF2-40B4-BE49-F238E27FC236}">
                <a16:creationId xmlns:a16="http://schemas.microsoft.com/office/drawing/2014/main" id="{02AE2C69-F0A0-4E57-9BFE-880977A5C27F}"/>
              </a:ext>
              <a:ext uri="{C183D7F6-B498-43B3-948B-1728B52AA6E4}">
                <adec:decorative xmlns:adec="http://schemas.microsoft.com/office/drawing/2017/decorative" val="1"/>
              </a:ext>
            </a:extLst>
          </p:cNvPr>
          <p:cNvSpPr/>
          <p:nvPr/>
        </p:nvSpPr>
        <p:spPr>
          <a:xfrm>
            <a:off x="114364" y="7535460"/>
            <a:ext cx="6627266" cy="66875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 name="Group 3">
            <a:extLst>
              <a:ext uri="{FF2B5EF4-FFF2-40B4-BE49-F238E27FC236}">
                <a16:creationId xmlns:a16="http://schemas.microsoft.com/office/drawing/2014/main" id="{D271C3D4-A13B-4506-96A1-5FAE29D6C080}"/>
              </a:ext>
              <a:ext uri="{C183D7F6-B498-43B3-948B-1728B52AA6E4}">
                <adec:decorative xmlns:adec="http://schemas.microsoft.com/office/drawing/2017/decorative" val="1"/>
              </a:ext>
            </a:extLst>
          </p:cNvPr>
          <p:cNvGrpSpPr/>
          <p:nvPr/>
        </p:nvGrpSpPr>
        <p:grpSpPr>
          <a:xfrm>
            <a:off x="321682" y="7627816"/>
            <a:ext cx="6289579" cy="472851"/>
            <a:chOff x="221722" y="7696927"/>
            <a:chExt cx="6289579" cy="472851"/>
          </a:xfrm>
        </p:grpSpPr>
        <p:sp>
          <p:nvSpPr>
            <p:cNvPr id="58" name="TextBox 57">
              <a:extLst>
                <a:ext uri="{FF2B5EF4-FFF2-40B4-BE49-F238E27FC236}">
                  <a16:creationId xmlns:a16="http://schemas.microsoft.com/office/drawing/2014/main" id="{C02E8F2D-690C-4732-80E9-4F11F7F637D6}"/>
                </a:ext>
              </a:extLst>
            </p:cNvPr>
            <p:cNvSpPr txBox="1"/>
            <p:nvPr/>
          </p:nvSpPr>
          <p:spPr>
            <a:xfrm>
              <a:off x="221722" y="7708113"/>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in</a:t>
              </a:r>
            </a:p>
          </p:txBody>
        </p:sp>
        <p:sp>
          <p:nvSpPr>
            <p:cNvPr id="59" name="TextBox 58">
              <a:extLst>
                <a:ext uri="{FF2B5EF4-FFF2-40B4-BE49-F238E27FC236}">
                  <a16:creationId xmlns:a16="http://schemas.microsoft.com/office/drawing/2014/main" id="{9FA5A3AC-1D89-479F-B665-847181E5834F}"/>
                </a:ext>
              </a:extLst>
            </p:cNvPr>
            <p:cNvSpPr txBox="1"/>
            <p:nvPr/>
          </p:nvSpPr>
          <p:spPr>
            <a:xfrm>
              <a:off x="1201146" y="7707935"/>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an</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4A57EB07-4CB3-49F5-82B6-71802F6ABBE1}"/>
                </a:ext>
              </a:extLst>
            </p:cNvPr>
            <p:cNvSpPr txBox="1"/>
            <p:nvPr/>
          </p:nvSpPr>
          <p:spPr>
            <a:xfrm>
              <a:off x="2170531" y="7707934"/>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Century Gothic" panose="020F0302020204030204"/>
                </a:rPr>
                <a:t>auf</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18411682-B376-4897-BA10-805DBAADFAF2}"/>
                </a:ext>
              </a:extLst>
            </p:cNvPr>
            <p:cNvSpPr txBox="1"/>
            <p:nvPr/>
          </p:nvSpPr>
          <p:spPr>
            <a:xfrm>
              <a:off x="3139916" y="7707079"/>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vor</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754DFD62-2327-4AF7-8202-7B1BADD20345}"/>
                </a:ext>
              </a:extLst>
            </p:cNvPr>
            <p:cNvSpPr txBox="1"/>
            <p:nvPr/>
          </p:nvSpPr>
          <p:spPr>
            <a:xfrm>
              <a:off x="4052279" y="7707078"/>
              <a:ext cx="1274546"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Century Gothic" panose="020F0302020204030204"/>
                </a:rPr>
                <a:t>neben</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4EBE2303-AB85-4701-A41C-90B2796C1758}"/>
                </a:ext>
              </a:extLst>
            </p:cNvPr>
            <p:cNvSpPr txBox="1"/>
            <p:nvPr/>
          </p:nvSpPr>
          <p:spPr>
            <a:xfrm>
              <a:off x="5467083" y="7696927"/>
              <a:ext cx="1044218"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hinter</a:t>
              </a:r>
            </a:p>
          </p:txBody>
        </p:sp>
      </p:grpSp>
      <p:cxnSp>
        <p:nvCxnSpPr>
          <p:cNvPr id="33" name="Straight Arrow Connector 32">
            <a:extLst>
              <a:ext uri="{FF2B5EF4-FFF2-40B4-BE49-F238E27FC236}">
                <a16:creationId xmlns:a16="http://schemas.microsoft.com/office/drawing/2014/main" id="{6974D2A0-4DE3-414E-A283-8D6646FDB7AE}"/>
              </a:ext>
              <a:ext uri="{C183D7F6-B498-43B3-948B-1728B52AA6E4}">
                <adec:decorative xmlns:adec="http://schemas.microsoft.com/office/drawing/2017/decorative" val="1"/>
              </a:ext>
            </a:extLst>
          </p:cNvPr>
          <p:cNvCxnSpPr>
            <a:cxnSpLocks/>
          </p:cNvCxnSpPr>
          <p:nvPr/>
        </p:nvCxnSpPr>
        <p:spPr>
          <a:xfrm flipV="1">
            <a:off x="6511301" y="3050872"/>
            <a:ext cx="0" cy="731271"/>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ular Callout 17">
            <a:extLst>
              <a:ext uri="{FF2B5EF4-FFF2-40B4-BE49-F238E27FC236}">
                <a16:creationId xmlns:a16="http://schemas.microsoft.com/office/drawing/2014/main" id="{6D232599-3022-4E5E-919B-77EAFD1B3065}"/>
              </a:ext>
            </a:extLst>
          </p:cNvPr>
          <p:cNvSpPr/>
          <p:nvPr/>
        </p:nvSpPr>
        <p:spPr>
          <a:xfrm>
            <a:off x="161642" y="3783643"/>
            <a:ext cx="6579988" cy="570587"/>
          </a:xfrm>
          <a:prstGeom prst="wedgeRoundRectCallout">
            <a:avLst>
              <a:gd name="adj1" fmla="val 24887"/>
              <a:gd name="adj2" fmla="val -39700"/>
              <a:gd name="adj3" fmla="val 16667"/>
            </a:avLst>
          </a:prstGeom>
          <a:solidFill>
            <a:srgbClr val="FDEEB9"/>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chemeClr val="tx1"/>
                </a:solidFill>
                <a:latin typeface="Century Gothic" panose="020B0502020202020204" pitchFamily="34" charset="0"/>
              </a:rPr>
              <a:t>Plural R3 endings are always –</a:t>
            </a:r>
            <a:r>
              <a:rPr lang="en-US" b="1" dirty="0" err="1">
                <a:solidFill>
                  <a:schemeClr val="tx1"/>
                </a:solidFill>
                <a:latin typeface="Century Gothic" panose="020B0502020202020204" pitchFamily="34" charset="0"/>
              </a:rPr>
              <a:t>en</a:t>
            </a:r>
            <a:r>
              <a:rPr lang="en-US" dirty="0">
                <a:solidFill>
                  <a:schemeClr val="tx1"/>
                </a:solidFill>
                <a:latin typeface="Century Gothic" panose="020B0502020202020204" pitchFamily="34" charset="0"/>
              </a:rPr>
              <a:t>.</a:t>
            </a:r>
          </a:p>
          <a:p>
            <a:pPr lvl="0" algn="ctr">
              <a:defRPr/>
            </a:pPr>
            <a:r>
              <a:rPr lang="en-US" dirty="0">
                <a:solidFill>
                  <a:schemeClr val="tx1"/>
                </a:solidFill>
                <a:latin typeface="Century Gothic" panose="020B0502020202020204" pitchFamily="34" charset="0"/>
              </a:rPr>
              <a:t>Plural nouns add –</a:t>
            </a:r>
            <a:r>
              <a:rPr lang="en-US" b="1" dirty="0">
                <a:solidFill>
                  <a:schemeClr val="tx1"/>
                </a:solidFill>
                <a:latin typeface="Century Gothic" panose="020B0502020202020204" pitchFamily="34" charset="0"/>
              </a:rPr>
              <a:t>n </a:t>
            </a:r>
            <a:r>
              <a:rPr lang="en-US" dirty="0">
                <a:solidFill>
                  <a:schemeClr val="tx1"/>
                </a:solidFill>
                <a:latin typeface="Century Gothic" panose="020B0502020202020204" pitchFamily="34" charset="0"/>
              </a:rPr>
              <a:t>or –</a:t>
            </a:r>
            <a:r>
              <a:rPr lang="en-US" b="1" dirty="0" err="1">
                <a:solidFill>
                  <a:schemeClr val="tx1"/>
                </a:solidFill>
                <a:latin typeface="Century Gothic" panose="020B0502020202020204" pitchFamily="34" charset="0"/>
              </a:rPr>
              <a:t>en</a:t>
            </a:r>
            <a:r>
              <a:rPr lang="en-US" b="1" dirty="0">
                <a:solidFill>
                  <a:schemeClr val="tx1"/>
                </a:solidFill>
                <a:latin typeface="Century Gothic" panose="020B0502020202020204" pitchFamily="34" charset="0"/>
              </a:rPr>
              <a:t>.</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4816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7838" y="205661"/>
            <a:ext cx="3659871" cy="6859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89019" y="309642"/>
            <a:ext cx="4593583"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Tell me more: </a:t>
            </a:r>
            <a:br>
              <a:rPr lang="en-US" sz="2000" b="1" kern="1200" dirty="0">
                <a:solidFill>
                  <a:srgbClr val="FFFFFF"/>
                </a:solidFill>
                <a:latin typeface="Century Gothic" panose="020B0502020202020204" pitchFamily="34" charset="0"/>
                <a:ea typeface="+mn-ea"/>
                <a:cs typeface="+mn-cs"/>
              </a:rPr>
            </a:br>
            <a:r>
              <a:rPr lang="en-US" sz="2000" b="1" kern="1200" dirty="0">
                <a:solidFill>
                  <a:srgbClr val="FFFFFF"/>
                </a:solidFill>
                <a:latin typeface="Century Gothic" panose="020B0502020202020204" pitchFamily="34" charset="0"/>
                <a:ea typeface="+mn-ea"/>
                <a:cs typeface="+mn-cs"/>
              </a:rPr>
              <a:t>describing in more detail</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4400883" y="41441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61</a:t>
            </a:r>
            <a:endParaRPr lang="en-GB" altLang="en-US" b="1"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1893500" y="7289769"/>
            <a:ext cx="1479228" cy="144708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8.3.1.3. &amp; 8.2.2.1.</a:t>
            </a:r>
          </a:p>
        </p:txBody>
      </p:sp>
      <p:pic>
        <p:nvPicPr>
          <p:cNvPr id="37" name="Picture 36" descr="A picture containing text&#10;&#10;Description automatically generated">
            <a:extLst>
              <a:ext uri="{FF2B5EF4-FFF2-40B4-BE49-F238E27FC236}">
                <a16:creationId xmlns:a16="http://schemas.microsoft.com/office/drawing/2014/main" id="{23695C8B-A71E-4B1B-B0DA-FBD47E9BC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333" y="1222478"/>
            <a:ext cx="877192" cy="1248950"/>
          </a:xfrm>
          <a:prstGeom prst="rect">
            <a:avLst/>
          </a:prstGeom>
        </p:spPr>
      </p:pic>
      <p:pic>
        <p:nvPicPr>
          <p:cNvPr id="39" name="Picture 38" descr="Graphical user interface, application&#10;&#10;Description automatically generated">
            <a:extLst>
              <a:ext uri="{FF2B5EF4-FFF2-40B4-BE49-F238E27FC236}">
                <a16:creationId xmlns:a16="http://schemas.microsoft.com/office/drawing/2014/main" id="{5FE099A0-6F02-4BE2-AB2C-F385B311D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091" y="5753382"/>
            <a:ext cx="2807266" cy="1403634"/>
          </a:xfrm>
          <a:prstGeom prst="rect">
            <a:avLst/>
          </a:prstGeom>
        </p:spPr>
      </p:pic>
      <p:pic>
        <p:nvPicPr>
          <p:cNvPr id="3076" name="Picture 4" descr="Landscape, Spring, Summer, Fields, Clouds, Grass, Hill">
            <a:extLst>
              <a:ext uri="{FF2B5EF4-FFF2-40B4-BE49-F238E27FC236}">
                <a16:creationId xmlns:a16="http://schemas.microsoft.com/office/drawing/2014/main" id="{97742D87-3AAA-45E3-B987-D3A99D3E74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02" y="5762296"/>
            <a:ext cx="2423542" cy="14036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5">
            <a:extLst>
              <a:ext uri="{FF2B5EF4-FFF2-40B4-BE49-F238E27FC236}">
                <a16:creationId xmlns:a16="http://schemas.microsoft.com/office/drawing/2014/main" id="{F9615BB3-D539-4C6F-987F-5F2399AD2B8C}"/>
              </a:ext>
            </a:extLst>
          </p:cNvPr>
          <p:cNvGraphicFramePr>
            <a:graphicFrameLocks noGrp="1"/>
          </p:cNvGraphicFramePr>
          <p:nvPr>
            <p:extLst>
              <p:ext uri="{D42A27DB-BD31-4B8C-83A1-F6EECF244321}">
                <p14:modId xmlns:p14="http://schemas.microsoft.com/office/powerpoint/2010/main" val="900424142"/>
              </p:ext>
            </p:extLst>
          </p:nvPr>
        </p:nvGraphicFramePr>
        <p:xfrm>
          <a:off x="1032487" y="1318523"/>
          <a:ext cx="4325209" cy="4079240"/>
        </p:xfrm>
        <a:graphic>
          <a:graphicData uri="http://schemas.openxmlformats.org/drawingml/2006/table">
            <a:tbl>
              <a:tblPr firstRow="1" bandRow="1">
                <a:tableStyleId>{5940675A-B579-460E-94D1-54222C63F5DA}</a:tableStyleId>
              </a:tblPr>
              <a:tblGrid>
                <a:gridCol w="1836652">
                  <a:extLst>
                    <a:ext uri="{9D8B030D-6E8A-4147-A177-3AD203B41FA5}">
                      <a16:colId xmlns:a16="http://schemas.microsoft.com/office/drawing/2014/main" val="2481369966"/>
                    </a:ext>
                  </a:extLst>
                </a:gridCol>
                <a:gridCol w="2488557">
                  <a:extLst>
                    <a:ext uri="{9D8B030D-6E8A-4147-A177-3AD203B41FA5}">
                      <a16:colId xmlns:a16="http://schemas.microsoft.com/office/drawing/2014/main" val="3526141317"/>
                    </a:ext>
                  </a:extLst>
                </a:gridCol>
              </a:tblGrid>
              <a:tr h="370840">
                <a:tc>
                  <a:txBody>
                    <a:bodyPr/>
                    <a:lstStyle/>
                    <a:p>
                      <a:pPr algn="l" fontAlgn="b"/>
                      <a:r>
                        <a:rPr lang="en-GB" sz="1800" b="0" i="0" u="none" strike="noStrike" dirty="0">
                          <a:solidFill>
                            <a:srgbClr val="000000"/>
                          </a:solidFill>
                          <a:effectLst/>
                          <a:latin typeface="Century Gothic" panose="020B0502020202020204" pitchFamily="34" charset="0"/>
                        </a:rPr>
                        <a:t> der Baum</a:t>
                      </a: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tree</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der </a:t>
                      </a:r>
                      <a:r>
                        <a:rPr lang="en-GB" sz="1800" b="0" i="0" u="none" strike="noStrike" dirty="0" err="1">
                          <a:solidFill>
                            <a:srgbClr val="000000"/>
                          </a:solidFill>
                          <a:effectLst/>
                          <a:latin typeface="Century Gothic" panose="020B0502020202020204" pitchFamily="34" charset="0"/>
                        </a:rPr>
                        <a:t>Teil</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part</a:t>
                      </a:r>
                    </a:p>
                  </a:txBody>
                  <a:tcPr marL="0" marR="0" marT="0" marB="0" anchor="ctr"/>
                </a:tc>
                <a:extLst>
                  <a:ext uri="{0D108BD9-81ED-4DB2-BD59-A6C34878D82A}">
                    <a16:rowId xmlns:a16="http://schemas.microsoft.com/office/drawing/2014/main" val="3529429221"/>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die </a:t>
                      </a:r>
                      <a:r>
                        <a:rPr lang="en-US" sz="1800" b="0" i="0" u="none" strike="noStrike" dirty="0" err="1">
                          <a:solidFill>
                            <a:srgbClr val="000000"/>
                          </a:solidFill>
                          <a:effectLst/>
                          <a:latin typeface="Century Gothic" panose="020B0502020202020204" pitchFamily="34" charset="0"/>
                        </a:rPr>
                        <a:t>Nähe</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vicinity, nearby area</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659849933"/>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die </a:t>
                      </a:r>
                      <a:r>
                        <a:rPr lang="en-US" sz="1800" b="0" i="0" u="none" strike="noStrike" dirty="0" err="1">
                          <a:solidFill>
                            <a:srgbClr val="000000"/>
                          </a:solidFill>
                          <a:effectLst/>
                          <a:latin typeface="Century Gothic" panose="020B0502020202020204" pitchFamily="34" charset="0"/>
                        </a:rPr>
                        <a:t>Seite</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page, side</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194001174"/>
                  </a:ext>
                </a:extLst>
              </a:tr>
              <a:tr h="370840">
                <a:tc>
                  <a:txBody>
                    <a:bodyPr/>
                    <a:lstStyle/>
                    <a:p>
                      <a:pPr algn="l" fontAlgn="b"/>
                      <a:r>
                        <a:rPr lang="en-GB" sz="1800" b="0" i="0" u="none" strike="noStrike" dirty="0">
                          <a:solidFill>
                            <a:srgbClr val="000000"/>
                          </a:solidFill>
                          <a:effectLst/>
                          <a:latin typeface="Century Gothic" panose="020B0502020202020204" pitchFamily="34" charset="0"/>
                        </a:rPr>
                        <a:t> die Universität</a:t>
                      </a: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university</a:t>
                      </a:r>
                    </a:p>
                  </a:txBody>
                  <a:tcPr marL="0" marR="0" marT="0" marB="0" anchor="ctr"/>
                </a:tc>
                <a:extLst>
                  <a:ext uri="{0D108BD9-81ED-4DB2-BD59-A6C34878D82A}">
                    <a16:rowId xmlns:a16="http://schemas.microsoft.com/office/drawing/2014/main" val="34303262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a:t>
                      </a:r>
                      <a:r>
                        <a:rPr lang="en-GB" sz="1800" b="0" i="0" u="none" strike="noStrike" dirty="0">
                          <a:solidFill>
                            <a:srgbClr val="000000"/>
                          </a:solidFill>
                          <a:effectLst/>
                          <a:latin typeface="Century Gothic" panose="020B0502020202020204" pitchFamily="34" charset="0"/>
                        </a:rPr>
                        <a:t>das </a:t>
                      </a:r>
                      <a:r>
                        <a:rPr lang="en-GB" sz="1800" b="0" i="0" u="none" strike="noStrike" dirty="0" err="1">
                          <a:solidFill>
                            <a:srgbClr val="000000"/>
                          </a:solidFill>
                          <a:effectLst/>
                          <a:latin typeface="Century Gothic" panose="020B0502020202020204" pitchFamily="34" charset="0"/>
                        </a:rPr>
                        <a:t>Gebäude</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building</a:t>
                      </a:r>
                    </a:p>
                  </a:txBody>
                  <a:tcPr marL="0" marR="0" marT="0" marB="0" anchor="ctr"/>
                </a:tc>
                <a:extLst>
                  <a:ext uri="{0D108BD9-81ED-4DB2-BD59-A6C34878D82A}">
                    <a16:rowId xmlns:a16="http://schemas.microsoft.com/office/drawing/2014/main" val="2310642288"/>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 das Feld</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field</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888840945"/>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bekannt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well-known, famous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43731556"/>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aus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out, out of, from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800" b="0" i="0" u="none" strike="noStrike" dirty="0">
                          <a:solidFill>
                            <a:srgbClr val="000000"/>
                          </a:solidFill>
                          <a:effectLst/>
                          <a:latin typeface="Century Gothic" panose="020B0502020202020204" pitchFamily="34" charset="0"/>
                        </a:rPr>
                        <a:t>hinter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behind</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10730013"/>
                  </a:ext>
                </a:extLst>
              </a:tr>
              <a:tr h="370840">
                <a:tc>
                  <a:txBody>
                    <a:bodyPr/>
                    <a:lstStyle/>
                    <a:p>
                      <a:pPr algn="l" fontAlgn="b"/>
                      <a:r>
                        <a:rPr lang="en-US" sz="1800" b="0" i="0" u="none" strike="noStrike" dirty="0" err="1">
                          <a:solidFill>
                            <a:srgbClr val="000000"/>
                          </a:solidFill>
                          <a:effectLst/>
                          <a:latin typeface="Century Gothic" panose="020B0502020202020204" pitchFamily="34" charset="0"/>
                        </a:rPr>
                        <a:t>neben</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next to, beside</a:t>
                      </a:r>
                    </a:p>
                  </a:txBody>
                  <a:tcPr marL="90000" marR="90000" marT="46800" marB="46800" anchor="ctr"/>
                </a:tc>
                <a:extLst>
                  <a:ext uri="{0D108BD9-81ED-4DB2-BD59-A6C34878D82A}">
                    <a16:rowId xmlns:a16="http://schemas.microsoft.com/office/drawing/2014/main" val="2126124428"/>
                  </a:ext>
                </a:extLst>
              </a:tr>
            </a:tbl>
          </a:graphicData>
        </a:graphic>
      </p:graphicFrame>
      <p:graphicFrame>
        <p:nvGraphicFramePr>
          <p:cNvPr id="24" name="Table 7">
            <a:extLst>
              <a:ext uri="{FF2B5EF4-FFF2-40B4-BE49-F238E27FC236}">
                <a16:creationId xmlns:a16="http://schemas.microsoft.com/office/drawing/2014/main" id="{9A00826E-DBF6-4ED4-87C7-36924F43CC07}"/>
              </a:ext>
            </a:extLst>
          </p:cNvPr>
          <p:cNvGraphicFramePr>
            <a:graphicFrameLocks noGrp="1"/>
          </p:cNvGraphicFramePr>
          <p:nvPr>
            <p:extLst>
              <p:ext uri="{D42A27DB-BD31-4B8C-83A1-F6EECF244321}">
                <p14:modId xmlns:p14="http://schemas.microsoft.com/office/powerpoint/2010/main" val="103860560"/>
              </p:ext>
            </p:extLst>
          </p:nvPr>
        </p:nvGraphicFramePr>
        <p:xfrm>
          <a:off x="49500" y="1318524"/>
          <a:ext cx="982987" cy="4086411"/>
        </p:xfrm>
        <a:graphic>
          <a:graphicData uri="http://schemas.openxmlformats.org/drawingml/2006/table">
            <a:tbl>
              <a:tblPr firstRow="1" bandRow="1">
                <a:tableStyleId>{5940675A-B579-460E-94D1-54222C63F5DA}</a:tableStyleId>
              </a:tblPr>
              <a:tblGrid>
                <a:gridCol w="982987">
                  <a:extLst>
                    <a:ext uri="{9D8B030D-6E8A-4147-A177-3AD203B41FA5}">
                      <a16:colId xmlns:a16="http://schemas.microsoft.com/office/drawing/2014/main" val="2710310312"/>
                    </a:ext>
                  </a:extLst>
                </a:gridCol>
              </a:tblGrid>
              <a:tr h="342245">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52368">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80640">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42118">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39803">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57424">
                <a:tc>
                  <a:txBody>
                    <a:bodyPr/>
                    <a:lstStyle/>
                    <a:p>
                      <a:pPr algn="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830727"/>
                  </a:ext>
                </a:extLst>
              </a:tr>
              <a:tr h="364967">
                <a:tc>
                  <a:txBody>
                    <a:bodyPr/>
                    <a:lstStyle/>
                    <a:p>
                      <a:pPr algn="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77334">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74528">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89401">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69948">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pic>
        <p:nvPicPr>
          <p:cNvPr id="5" name="Picture 4" descr="Qr code&#10;&#10;Description automatically generated">
            <a:extLst>
              <a:ext uri="{FF2B5EF4-FFF2-40B4-BE49-F238E27FC236}">
                <a16:creationId xmlns:a16="http://schemas.microsoft.com/office/drawing/2014/main" id="{ED01DAE2-2A38-4105-B398-D70DBB2D8F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887" y="7367544"/>
            <a:ext cx="1303020" cy="1303020"/>
          </a:xfrm>
          <a:prstGeom prst="rect">
            <a:avLst/>
          </a:prstGeom>
        </p:spPr>
      </p:pic>
    </p:spTree>
    <p:extLst>
      <p:ext uri="{BB962C8B-B14F-4D97-AF65-F5344CB8AC3E}">
        <p14:creationId xmlns:p14="http://schemas.microsoft.com/office/powerpoint/2010/main" val="3200922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62</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4866152"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Perfect tense with </a:t>
            </a:r>
            <a:r>
              <a:rPr lang="en-GB" sz="2000" b="1" i="1" dirty="0" err="1">
                <a:solidFill>
                  <a:srgbClr val="FFFFFF"/>
                </a:solidFill>
                <a:latin typeface="Century Gothic" panose="020B0502020202020204" pitchFamily="34" charset="0"/>
              </a:rPr>
              <a:t>haben</a:t>
            </a:r>
            <a:r>
              <a:rPr lang="en-GB" sz="2000" b="1" dirty="0">
                <a:solidFill>
                  <a:srgbClr val="FFFFFF"/>
                </a:solidFill>
                <a:latin typeface="Century Gothic" panose="020B0502020202020204" pitchFamily="34" charset="0"/>
              </a:rPr>
              <a:t> and </a:t>
            </a:r>
            <a:r>
              <a:rPr lang="en-GB" sz="2000" b="1" i="1" dirty="0">
                <a:solidFill>
                  <a:srgbClr val="FFFFFF"/>
                </a:solidFill>
                <a:latin typeface="Century Gothic" panose="020B0502020202020204" pitchFamily="34" charset="0"/>
              </a:rPr>
              <a:t>sein</a:t>
            </a:r>
          </a:p>
        </p:txBody>
      </p:sp>
      <p:sp>
        <p:nvSpPr>
          <p:cNvPr id="32" name="TextBox 31">
            <a:extLst>
              <a:ext uri="{FF2B5EF4-FFF2-40B4-BE49-F238E27FC236}">
                <a16:creationId xmlns:a16="http://schemas.microsoft.com/office/drawing/2014/main" id="{7E1059EC-2A4C-4DD5-8C8A-0C30E2A59AF0}"/>
              </a:ext>
            </a:extLst>
          </p:cNvPr>
          <p:cNvSpPr txBox="1"/>
          <p:nvPr/>
        </p:nvSpPr>
        <p:spPr>
          <a:xfrm>
            <a:off x="92198" y="1294681"/>
            <a:ext cx="6419102" cy="646331"/>
          </a:xfrm>
          <a:prstGeom prst="rect">
            <a:avLst/>
          </a:prstGeom>
          <a:noFill/>
        </p:spPr>
        <p:txBody>
          <a:bodyPr wrap="square" rtlCol="0">
            <a:spAutoFit/>
          </a:bodyPr>
          <a:lstStyle/>
          <a:p>
            <a:pPr fontAlgn="base">
              <a:spcBef>
                <a:spcPct val="0"/>
              </a:spcBef>
              <a:spcAft>
                <a:spcPct val="0"/>
              </a:spcAft>
            </a:pPr>
            <a:r>
              <a:rPr lang="en-GB" dirty="0">
                <a:latin typeface="Century Gothic" panose="020B0502020202020204" pitchFamily="34" charset="0"/>
              </a:rPr>
              <a:t>The </a:t>
            </a:r>
            <a:r>
              <a:rPr lang="en-GB" b="1" dirty="0">
                <a:latin typeface="Century Gothic" panose="020B0502020202020204" pitchFamily="34" charset="0"/>
              </a:rPr>
              <a:t>perfect tense </a:t>
            </a:r>
            <a:r>
              <a:rPr lang="en-GB" dirty="0">
                <a:latin typeface="Century Gothic" panose="020B0502020202020204" pitchFamily="34" charset="0"/>
              </a:rPr>
              <a:t>generally uses the present tense of the verb ‘to have’ </a:t>
            </a:r>
            <a:r>
              <a:rPr lang="en-GB" b="1" i="1" dirty="0" err="1">
                <a:latin typeface="Century Gothic" panose="020B0502020202020204" pitchFamily="34" charset="0"/>
              </a:rPr>
              <a:t>haben</a:t>
            </a:r>
            <a:r>
              <a:rPr lang="en-GB" dirty="0">
                <a:latin typeface="Century Gothic" panose="020B0502020202020204" pitchFamily="34" charset="0"/>
              </a:rPr>
              <a:t> </a:t>
            </a:r>
            <a:r>
              <a:rPr lang="en-GB" sz="1600" dirty="0">
                <a:latin typeface="Century Gothic" panose="020B0502020202020204" pitchFamily="34" charset="0"/>
              </a:rPr>
              <a:t>together</a:t>
            </a:r>
            <a:r>
              <a:rPr lang="en-GB" dirty="0">
                <a:latin typeface="Century Gothic" panose="020B0502020202020204" pitchFamily="34" charset="0"/>
              </a:rPr>
              <a:t> with a </a:t>
            </a:r>
            <a:r>
              <a:rPr lang="en-GB" b="1" dirty="0">
                <a:latin typeface="Century Gothic" panose="020B0502020202020204" pitchFamily="34" charset="0"/>
              </a:rPr>
              <a:t>past participle</a:t>
            </a:r>
            <a:r>
              <a:rPr lang="en-GB" dirty="0">
                <a:latin typeface="Century Gothic" panose="020B0502020202020204" pitchFamily="34" charset="0"/>
              </a:rPr>
              <a:t>:</a:t>
            </a:r>
          </a:p>
        </p:txBody>
      </p:sp>
      <p:sp>
        <p:nvSpPr>
          <p:cNvPr id="33" name="Rectangle: Rounded Corners 5">
            <a:hlinkClick r:id="" action="ppaction://noaction">
              <a:snd r:embed="rId3" name="9. 1. habe besucht.wav"/>
            </a:hlinkClick>
            <a:extLst>
              <a:ext uri="{FF2B5EF4-FFF2-40B4-BE49-F238E27FC236}">
                <a16:creationId xmlns:a16="http://schemas.microsoft.com/office/drawing/2014/main" id="{01E55716-1E73-4DE0-A44B-A43BCCD4A14A}"/>
              </a:ext>
            </a:extLst>
          </p:cNvPr>
          <p:cNvSpPr/>
          <p:nvPr/>
        </p:nvSpPr>
        <p:spPr>
          <a:xfrm>
            <a:off x="116760" y="2031117"/>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i</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lang="en-GB" sz="1600" dirty="0">
                <a:solidFill>
                  <a:schemeClr val="tx1"/>
                </a:solidFill>
                <a:latin typeface="Century Gothic" panose="020F0302020204030204"/>
              </a:rPr>
              <a:t>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a:t>
            </a:r>
            <a:r>
              <a:rPr lang="en-GB" sz="1600" noProof="0" dirty="0">
                <a:solidFill>
                  <a:schemeClr val="tx1"/>
                </a:solidFill>
                <a:latin typeface="Century Gothic" panose="020F0302020204030204"/>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aus</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dem</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Fenster </a:t>
            </a:r>
            <a:r>
              <a:rPr lang="en-GB" sz="1600" b="1" baseline="0" dirty="0" err="1">
                <a:solidFill>
                  <a:schemeClr val="tx1"/>
                </a:solidFill>
                <a:latin typeface="Century Gothic" panose="020F0302020204030204"/>
              </a:rPr>
              <a:t>geschaut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826E2672-9F48-4538-AF6D-AAEA338F1CED}"/>
              </a:ext>
            </a:extLst>
          </p:cNvPr>
          <p:cNvSpPr txBox="1"/>
          <p:nvPr/>
        </p:nvSpPr>
        <p:spPr>
          <a:xfrm>
            <a:off x="4045401" y="2063726"/>
            <a:ext cx="2984429" cy="338554"/>
          </a:xfrm>
          <a:prstGeom prst="rect">
            <a:avLst/>
          </a:prstGeom>
          <a:noFill/>
        </p:spPr>
        <p:txBody>
          <a:bodyPr wrap="square" rtlCol="0">
            <a:spAutoFit/>
          </a:bodyPr>
          <a:lstStyle/>
          <a:p>
            <a:pPr algn="l"/>
            <a:r>
              <a:rPr lang="en-GB" sz="1600" i="1" dirty="0">
                <a:latin typeface="Century Gothic" panose="020B0502020202020204" pitchFamily="34" charset="0"/>
              </a:rPr>
              <a:t>I looked out of the window.</a:t>
            </a:r>
          </a:p>
        </p:txBody>
      </p:sp>
      <p:sp>
        <p:nvSpPr>
          <p:cNvPr id="46" name="Rectangle: Rounded Corners 5">
            <a:hlinkClick r:id="" action="ppaction://noaction">
              <a:snd r:embed="rId3" name="9. 1. habe besucht.wav"/>
            </a:hlinkClick>
            <a:extLst>
              <a:ext uri="{FF2B5EF4-FFF2-40B4-BE49-F238E27FC236}">
                <a16:creationId xmlns:a16="http://schemas.microsoft.com/office/drawing/2014/main" id="{A8E475BA-EF1A-4A94-853F-5D4403ADF02F}"/>
              </a:ext>
            </a:extLst>
          </p:cNvPr>
          <p:cNvSpPr/>
          <p:nvPr/>
        </p:nvSpPr>
        <p:spPr>
          <a:xfrm>
            <a:off x="116760" y="2511646"/>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du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ast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Hallo </a:t>
            </a:r>
            <a:r>
              <a:rPr lang="en-GB" sz="1600" b="1" baseline="0" dirty="0" err="1">
                <a:solidFill>
                  <a:schemeClr val="tx1"/>
                </a:solidFill>
                <a:latin typeface="Century Gothic" panose="020F0302020204030204"/>
              </a:rPr>
              <a:t>gerufen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6D38493-C7C4-40FA-AA45-319572568A83}"/>
              </a:ext>
            </a:extLst>
          </p:cNvPr>
          <p:cNvSpPr txBox="1"/>
          <p:nvPr/>
        </p:nvSpPr>
        <p:spPr>
          <a:xfrm>
            <a:off x="4052279" y="2543263"/>
            <a:ext cx="2648542" cy="338554"/>
          </a:xfrm>
          <a:prstGeom prst="rect">
            <a:avLst/>
          </a:prstGeom>
          <a:noFill/>
        </p:spPr>
        <p:txBody>
          <a:bodyPr wrap="square" rtlCol="0">
            <a:spAutoFit/>
          </a:bodyPr>
          <a:lstStyle/>
          <a:p>
            <a:pPr algn="l"/>
            <a:r>
              <a:rPr lang="en-GB" sz="1600" i="1" dirty="0">
                <a:latin typeface="Century Gothic" panose="020B0502020202020204" pitchFamily="34" charset="0"/>
              </a:rPr>
              <a:t>You called ‘Hello!.</a:t>
            </a:r>
          </a:p>
        </p:txBody>
      </p:sp>
      <p:sp>
        <p:nvSpPr>
          <p:cNvPr id="49" name="Rectangle: Rounded Corners 5">
            <a:hlinkClick r:id="" action="ppaction://noaction">
              <a:snd r:embed="rId3" name="9. 1. habe besucht.wav"/>
            </a:hlinkClick>
            <a:extLst>
              <a:ext uri="{FF2B5EF4-FFF2-40B4-BE49-F238E27FC236}">
                <a16:creationId xmlns:a16="http://schemas.microsoft.com/office/drawing/2014/main" id="{D3E5A5C8-2B19-4C08-9180-BA0ECF7A0F09}"/>
              </a:ext>
            </a:extLst>
          </p:cNvPr>
          <p:cNvSpPr/>
          <p:nvPr/>
        </p:nvSpPr>
        <p:spPr>
          <a:xfrm>
            <a:off x="136271" y="2992181"/>
            <a:ext cx="387871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er</a:t>
            </a:r>
            <a:r>
              <a:rPr lang="en-GB" sz="1600" dirty="0">
                <a:solidFill>
                  <a:schemeClr val="tx1"/>
                </a:solidFill>
                <a:latin typeface="Century Gothic" panose="020F0302020204030204"/>
              </a:rPr>
              <a:t>/</a:t>
            </a: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/man </a:t>
            </a:r>
            <a:r>
              <a:rPr lang="en-GB" sz="1600" b="1" dirty="0">
                <a:solidFill>
                  <a:schemeClr val="tx1"/>
                </a:solidFill>
                <a:latin typeface="Century Gothic" panose="020F0302020204030204"/>
              </a:rPr>
              <a:t>h</a:t>
            </a:r>
            <a:r>
              <a:rPr kumimoji="0" lang="en-GB" sz="1600" b="1" i="0" u="none" strike="noStrike" kern="1200" cap="none" spc="0" normalizeH="0" baseline="0" noProof="0" dirty="0">
                <a:ln>
                  <a:noFill/>
                </a:ln>
                <a:solidFill>
                  <a:schemeClr val="tx1"/>
                </a:solidFill>
                <a:effectLst/>
                <a:uLnTx/>
                <a:uFillTx/>
                <a:latin typeface="Century Gothic" panose="020F0302020204030204"/>
                <a:ea typeface="+mn-ea"/>
                <a:cs typeface="+mn-cs"/>
              </a:rPr>
              <a:t>at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a:solidFill>
                  <a:schemeClr val="tx1"/>
                </a:solidFill>
                <a:latin typeface="Century Gothic" panose="020F0302020204030204"/>
              </a:rPr>
              <a:t>die </a:t>
            </a:r>
            <a:r>
              <a:rPr lang="en-GB" sz="1600" dirty="0" err="1">
                <a:solidFill>
                  <a:schemeClr val="tx1"/>
                </a:solidFill>
                <a:latin typeface="Century Gothic" panose="020F0302020204030204"/>
              </a:rPr>
              <a:t>Reise</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geplant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02E3DD6E-090F-4B59-877B-A0C94D766B9A}"/>
              </a:ext>
            </a:extLst>
          </p:cNvPr>
          <p:cNvSpPr txBox="1"/>
          <p:nvPr/>
        </p:nvSpPr>
        <p:spPr>
          <a:xfrm>
            <a:off x="4064914" y="2992915"/>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S/he, you planned the trip. </a:t>
            </a:r>
          </a:p>
        </p:txBody>
      </p:sp>
      <p:sp>
        <p:nvSpPr>
          <p:cNvPr id="51" name="Rectangle: Rounded Corners 5">
            <a:hlinkClick r:id="" action="ppaction://noaction">
              <a:snd r:embed="rId3" name="9. 1. habe besucht.wav"/>
            </a:hlinkClick>
            <a:extLst>
              <a:ext uri="{FF2B5EF4-FFF2-40B4-BE49-F238E27FC236}">
                <a16:creationId xmlns:a16="http://schemas.microsoft.com/office/drawing/2014/main" id="{06DD86B9-04BD-48E7-9498-A135753EF1EE}"/>
              </a:ext>
            </a:extLst>
          </p:cNvPr>
          <p:cNvSpPr/>
          <p:nvPr/>
        </p:nvSpPr>
        <p:spPr>
          <a:xfrm>
            <a:off x="131843" y="3502021"/>
            <a:ext cx="387871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wir</a:t>
            </a:r>
            <a:r>
              <a:rPr lang="en-GB" sz="1600" dirty="0">
                <a:solidFill>
                  <a:schemeClr val="tx1"/>
                </a:solidFill>
                <a:latin typeface="Century Gothic" panose="020F0302020204030204"/>
              </a:rPr>
              <a:t>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aben</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ein</a:t>
            </a:r>
            <a:r>
              <a:rPr lang="en-GB" sz="1600" dirty="0">
                <a:solidFill>
                  <a:schemeClr val="tx1"/>
                </a:solidFill>
                <a:latin typeface="Century Gothic" panose="020F0302020204030204"/>
              </a:rPr>
              <a:t> Hotel</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gesucht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CF47D32-8600-4308-AF80-A7105360C5ED}"/>
              </a:ext>
            </a:extLst>
          </p:cNvPr>
          <p:cNvSpPr txBox="1"/>
          <p:nvPr/>
        </p:nvSpPr>
        <p:spPr>
          <a:xfrm>
            <a:off x="4052279" y="3475134"/>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We looked for a hotel. </a:t>
            </a:r>
          </a:p>
        </p:txBody>
      </p:sp>
      <p:sp>
        <p:nvSpPr>
          <p:cNvPr id="53" name="Rectangle: Rounded Corners 5">
            <a:hlinkClick r:id="" action="ppaction://noaction">
              <a:snd r:embed="rId3" name="9. 1. habe besucht.wav"/>
            </a:hlinkClick>
            <a:extLst>
              <a:ext uri="{FF2B5EF4-FFF2-40B4-BE49-F238E27FC236}">
                <a16:creationId xmlns:a16="http://schemas.microsoft.com/office/drawing/2014/main" id="{C07202AB-854D-4FB4-B143-D2E6F18601F9}"/>
              </a:ext>
            </a:extLst>
          </p:cNvPr>
          <p:cNvSpPr/>
          <p:nvPr/>
        </p:nvSpPr>
        <p:spPr>
          <a:xfrm>
            <a:off x="116188" y="3954566"/>
            <a:ext cx="387871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Sie </a:t>
            </a:r>
            <a:r>
              <a:rPr lang="en-GB" sz="1600" b="1" dirty="0">
                <a:solidFill>
                  <a:schemeClr val="tx1"/>
                </a:solidFill>
                <a:latin typeface="Century Gothic" panose="020F0302020204030204"/>
              </a:rPr>
              <a:t>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aben</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uns</a:t>
            </a:r>
            <a:r>
              <a:rPr lang="en-GB" sz="1600" dirty="0">
                <a:solidFill>
                  <a:schemeClr val="tx1"/>
                </a:solidFill>
                <a:latin typeface="Century Gothic" panose="020F0302020204030204"/>
              </a:rPr>
              <a:t> </a:t>
            </a:r>
            <a:r>
              <a:rPr lang="en-GB" sz="1600" b="1" baseline="0" dirty="0" err="1">
                <a:solidFill>
                  <a:schemeClr val="tx1"/>
                </a:solidFill>
                <a:latin typeface="Century Gothic" panose="020F0302020204030204"/>
              </a:rPr>
              <a:t>geholfen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2AD5436A-05E1-4B49-9C77-DB53A087037A}"/>
              </a:ext>
            </a:extLst>
          </p:cNvPr>
          <p:cNvSpPr txBox="1"/>
          <p:nvPr/>
        </p:nvSpPr>
        <p:spPr>
          <a:xfrm>
            <a:off x="4045401" y="3954581"/>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You (formal) helped us. </a:t>
            </a:r>
          </a:p>
        </p:txBody>
      </p:sp>
      <p:sp>
        <p:nvSpPr>
          <p:cNvPr id="64" name="Rectangle: Rounded Corners 5">
            <a:hlinkClick r:id="" action="ppaction://noaction">
              <a:snd r:embed="rId3" name="9. 1. habe besucht.wav"/>
            </a:hlinkClick>
            <a:extLst>
              <a:ext uri="{FF2B5EF4-FFF2-40B4-BE49-F238E27FC236}">
                <a16:creationId xmlns:a16="http://schemas.microsoft.com/office/drawing/2014/main" id="{BC41F496-8F9C-496D-878C-16AD5764E065}"/>
              </a:ext>
            </a:extLst>
          </p:cNvPr>
          <p:cNvSpPr/>
          <p:nvPr/>
        </p:nvSpPr>
        <p:spPr>
          <a:xfrm>
            <a:off x="111711" y="4428320"/>
            <a:ext cx="3848340"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sie</a:t>
            </a:r>
            <a:r>
              <a:rPr lang="en-GB" sz="1600" b="1" dirty="0">
                <a:solidFill>
                  <a:schemeClr val="tx1"/>
                </a:solidFill>
                <a:latin typeface="Century Gothic" panose="020F0302020204030204"/>
              </a:rPr>
              <a:t> h</a:t>
            </a:r>
            <a:r>
              <a:rPr kumimoji="0" lang="en-GB" sz="1600" b="1" i="0" u="none" strike="noStrike" kern="1200" cap="none" spc="0" normalizeH="0" baseline="0" noProof="0" dirty="0" err="1">
                <a:ln>
                  <a:noFill/>
                </a:ln>
                <a:solidFill>
                  <a:schemeClr val="tx1"/>
                </a:solidFill>
                <a:effectLst/>
                <a:uLnTx/>
                <a:uFillTx/>
                <a:latin typeface="Century Gothic" panose="020F0302020204030204"/>
                <a:ea typeface="+mn-ea"/>
                <a:cs typeface="+mn-cs"/>
              </a:rPr>
              <a:t>aben</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uns</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ein</a:t>
            </a:r>
            <a:r>
              <a:rPr lang="en-GB" sz="1600" dirty="0">
                <a:solidFill>
                  <a:schemeClr val="tx1"/>
                </a:solidFill>
                <a:latin typeface="Century Gothic" panose="020F0302020204030204"/>
              </a:rPr>
              <a:t> Zimmer </a:t>
            </a:r>
            <a:r>
              <a:rPr lang="en-GB" sz="1600" b="1" baseline="0" dirty="0" err="1">
                <a:solidFill>
                  <a:schemeClr val="tx1"/>
                </a:solidFill>
                <a:latin typeface="Century Gothic" panose="020F0302020204030204"/>
              </a:rPr>
              <a:t>gefunden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6685B98D-8F75-4D1E-8F74-60309BA06F37}"/>
              </a:ext>
            </a:extLst>
          </p:cNvPr>
          <p:cNvSpPr txBox="1"/>
          <p:nvPr/>
        </p:nvSpPr>
        <p:spPr>
          <a:xfrm>
            <a:off x="4087946" y="5783102"/>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I went downstairs.</a:t>
            </a:r>
          </a:p>
        </p:txBody>
      </p:sp>
      <p:sp>
        <p:nvSpPr>
          <p:cNvPr id="66" name="TextBox 65">
            <a:extLst>
              <a:ext uri="{FF2B5EF4-FFF2-40B4-BE49-F238E27FC236}">
                <a16:creationId xmlns:a16="http://schemas.microsoft.com/office/drawing/2014/main" id="{2890E393-17D2-4F1E-A2B0-E70151598BE2}"/>
              </a:ext>
            </a:extLst>
          </p:cNvPr>
          <p:cNvSpPr txBox="1"/>
          <p:nvPr/>
        </p:nvSpPr>
        <p:spPr>
          <a:xfrm>
            <a:off x="92198" y="4890145"/>
            <a:ext cx="4248308" cy="923330"/>
          </a:xfrm>
          <a:prstGeom prst="rect">
            <a:avLst/>
          </a:prstGeom>
          <a:noFill/>
        </p:spPr>
        <p:txBody>
          <a:bodyPr wrap="square" rtlCol="0">
            <a:spAutoFit/>
          </a:bodyPr>
          <a:lstStyle/>
          <a:p>
            <a:pPr fontAlgn="base">
              <a:spcBef>
                <a:spcPct val="0"/>
              </a:spcBef>
              <a:spcAft>
                <a:spcPct val="0"/>
              </a:spcAft>
            </a:pPr>
            <a:r>
              <a:rPr lang="en-GB" dirty="0">
                <a:latin typeface="Century Gothic" panose="020B0502020202020204" pitchFamily="34" charset="0"/>
              </a:rPr>
              <a:t>With certain verbs of movement, use the present tense of ‘</a:t>
            </a:r>
            <a:r>
              <a:rPr lang="en-GB" b="1" dirty="0">
                <a:latin typeface="Century Gothic" panose="020B0502020202020204" pitchFamily="34" charset="0"/>
              </a:rPr>
              <a:t>to be</a:t>
            </a:r>
            <a:r>
              <a:rPr lang="en-GB" dirty="0">
                <a:latin typeface="Century Gothic" panose="020B0502020202020204" pitchFamily="34" charset="0"/>
              </a:rPr>
              <a:t>’ (</a:t>
            </a:r>
            <a:r>
              <a:rPr lang="en-GB" i="1" dirty="0">
                <a:latin typeface="Century Gothic" panose="020B0502020202020204" pitchFamily="34" charset="0"/>
              </a:rPr>
              <a:t>sein</a:t>
            </a:r>
            <a:r>
              <a:rPr lang="en-GB" dirty="0">
                <a:latin typeface="Century Gothic" panose="020B0502020202020204" pitchFamily="34" charset="0"/>
              </a:rPr>
              <a:t>) </a:t>
            </a:r>
            <a:r>
              <a:rPr lang="en-GB" sz="1600" dirty="0">
                <a:latin typeface="Century Gothic" panose="020B0502020202020204" pitchFamily="34" charset="0"/>
              </a:rPr>
              <a:t>and </a:t>
            </a:r>
            <a:r>
              <a:rPr lang="en-GB" dirty="0">
                <a:latin typeface="Century Gothic" panose="020B0502020202020204" pitchFamily="34" charset="0"/>
              </a:rPr>
              <a:t>a </a:t>
            </a:r>
            <a:r>
              <a:rPr lang="en-GB" b="1" dirty="0">
                <a:latin typeface="Century Gothic" panose="020B0502020202020204" pitchFamily="34" charset="0"/>
              </a:rPr>
              <a:t>past participle</a:t>
            </a:r>
            <a:r>
              <a:rPr lang="en-GB" dirty="0">
                <a:latin typeface="Century Gothic" panose="020B0502020202020204" pitchFamily="34" charset="0"/>
              </a:rPr>
              <a:t>:</a:t>
            </a:r>
          </a:p>
        </p:txBody>
      </p:sp>
      <p:sp>
        <p:nvSpPr>
          <p:cNvPr id="67" name="Rectangle: Rounded Corners 5">
            <a:hlinkClick r:id="" action="ppaction://noaction">
              <a:snd r:embed="rId3" name="9. 1. habe besucht.wav"/>
            </a:hlinkClick>
            <a:extLst>
              <a:ext uri="{FF2B5EF4-FFF2-40B4-BE49-F238E27FC236}">
                <a16:creationId xmlns:a16="http://schemas.microsoft.com/office/drawing/2014/main" id="{89AEAFCD-FA1E-4567-890D-9F54497192A3}"/>
              </a:ext>
            </a:extLst>
          </p:cNvPr>
          <p:cNvSpPr/>
          <p:nvPr/>
        </p:nvSpPr>
        <p:spPr>
          <a:xfrm>
            <a:off x="92200" y="5803791"/>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i</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lang="en-GB" sz="1600" dirty="0">
                <a:solidFill>
                  <a:schemeClr val="tx1"/>
                </a:solidFill>
                <a:latin typeface="Century Gothic" panose="020F0302020204030204"/>
              </a:rPr>
              <a:t> </a:t>
            </a:r>
            <a:r>
              <a:rPr lang="en-GB" sz="1600" b="1" dirty="0">
                <a:solidFill>
                  <a:schemeClr val="tx1"/>
                </a:solidFill>
                <a:latin typeface="Century Gothic" panose="020F0302020204030204"/>
              </a:rPr>
              <a:t>bin </a:t>
            </a:r>
            <a:r>
              <a:rPr lang="en-GB" sz="1600" dirty="0" err="1">
                <a:solidFill>
                  <a:schemeClr val="tx1"/>
                </a:solidFill>
                <a:latin typeface="Century Gothic" panose="020F0302020204030204"/>
              </a:rPr>
              <a:t>nach</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unten</a:t>
            </a:r>
            <a:r>
              <a:rPr lang="en-GB" sz="1600" dirty="0">
                <a:solidFill>
                  <a:schemeClr val="tx1"/>
                </a:solidFill>
                <a:latin typeface="Century Gothic" panose="020F0302020204030204"/>
              </a:rPr>
              <a:t> </a:t>
            </a:r>
            <a:r>
              <a:rPr lang="en-GB" sz="1600" b="1" baseline="0" dirty="0" err="1">
                <a:solidFill>
                  <a:schemeClr val="tx1"/>
                </a:solidFill>
                <a:latin typeface="Century Gothic" panose="020F0302020204030204"/>
              </a:rPr>
              <a:t>gegangen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Rounded Corners 5">
            <a:hlinkClick r:id="" action="ppaction://noaction">
              <a:snd r:embed="rId3" name="9. 1. habe besucht.wav"/>
            </a:hlinkClick>
            <a:extLst>
              <a:ext uri="{FF2B5EF4-FFF2-40B4-BE49-F238E27FC236}">
                <a16:creationId xmlns:a16="http://schemas.microsoft.com/office/drawing/2014/main" id="{0CF96BFC-80C3-415B-8383-856949A0816A}"/>
              </a:ext>
            </a:extLst>
          </p:cNvPr>
          <p:cNvSpPr/>
          <p:nvPr/>
        </p:nvSpPr>
        <p:spPr>
          <a:xfrm>
            <a:off x="92199" y="6298916"/>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du </a:t>
            </a:r>
            <a:r>
              <a:rPr lang="en-GB" sz="1600" b="1" dirty="0" err="1">
                <a:solidFill>
                  <a:schemeClr val="tx1"/>
                </a:solidFill>
                <a:latin typeface="Century Gothic" panose="020F0302020204030204"/>
              </a:rPr>
              <a:t>bist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gewandert</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ectangle: Rounded Corners 5">
            <a:hlinkClick r:id="" action="ppaction://noaction">
              <a:snd r:embed="rId3" name="9. 1. habe besucht.wav"/>
            </a:hlinkClick>
            <a:extLst>
              <a:ext uri="{FF2B5EF4-FFF2-40B4-BE49-F238E27FC236}">
                <a16:creationId xmlns:a16="http://schemas.microsoft.com/office/drawing/2014/main" id="{F5F8E01F-DB7A-4078-AA6C-CB19C4AA846F}"/>
              </a:ext>
            </a:extLst>
          </p:cNvPr>
          <p:cNvSpPr/>
          <p:nvPr/>
        </p:nvSpPr>
        <p:spPr>
          <a:xfrm>
            <a:off x="92197" y="6842339"/>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er</a:t>
            </a:r>
            <a:r>
              <a:rPr lang="en-GB" sz="1600" dirty="0">
                <a:solidFill>
                  <a:schemeClr val="tx1"/>
                </a:solidFill>
                <a:latin typeface="Century Gothic" panose="020F0302020204030204"/>
              </a:rPr>
              <a:t>/</a:t>
            </a: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/man </a:t>
            </a:r>
            <a:r>
              <a:rPr lang="en-GB" sz="1600" b="1" dirty="0" err="1">
                <a:solidFill>
                  <a:schemeClr val="tx1"/>
                </a:solidFill>
                <a:latin typeface="Century Gothic" panose="020F0302020204030204"/>
              </a:rPr>
              <a:t>ist</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a:solidFill>
                  <a:schemeClr val="tx1"/>
                </a:solidFill>
                <a:latin typeface="Century Gothic" panose="020F0302020204030204"/>
              </a:rPr>
              <a:t>ins Wasser</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gefallen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ectangle: Rounded Corners 5">
            <a:hlinkClick r:id="" action="ppaction://noaction">
              <a:snd r:embed="rId3" name="9. 1. habe besucht.wav"/>
            </a:hlinkClick>
            <a:extLst>
              <a:ext uri="{FF2B5EF4-FFF2-40B4-BE49-F238E27FC236}">
                <a16:creationId xmlns:a16="http://schemas.microsoft.com/office/drawing/2014/main" id="{4E545B19-D41E-4E94-9DCC-B225169DA843}"/>
              </a:ext>
            </a:extLst>
          </p:cNvPr>
          <p:cNvSpPr/>
          <p:nvPr/>
        </p:nvSpPr>
        <p:spPr>
          <a:xfrm>
            <a:off x="92197" y="7385762"/>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wir</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sind</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err="1">
                <a:solidFill>
                  <a:schemeClr val="tx1"/>
                </a:solidFill>
                <a:latin typeface="Century Gothic" panose="020F0302020204030204"/>
              </a:rPr>
              <a:t>mit</a:t>
            </a:r>
            <a:r>
              <a:rPr lang="en-GB" sz="1600" dirty="0">
                <a:solidFill>
                  <a:schemeClr val="tx1"/>
                </a:solidFill>
                <a:latin typeface="Century Gothic" panose="020F0302020204030204"/>
              </a:rPr>
              <a:t> der Bahn</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gefahren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ectangle: Rounded Corners 5">
            <a:hlinkClick r:id="" action="ppaction://noaction">
              <a:snd r:embed="rId3" name="9. 1. habe besucht.wav"/>
            </a:hlinkClick>
            <a:extLst>
              <a:ext uri="{FF2B5EF4-FFF2-40B4-BE49-F238E27FC236}">
                <a16:creationId xmlns:a16="http://schemas.microsoft.com/office/drawing/2014/main" id="{29BE55F4-8CD3-4CAA-A716-1798E3ECA39E}"/>
              </a:ext>
            </a:extLst>
          </p:cNvPr>
          <p:cNvSpPr/>
          <p:nvPr/>
        </p:nvSpPr>
        <p:spPr>
          <a:xfrm>
            <a:off x="92198" y="7891690"/>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Sie </a:t>
            </a:r>
            <a:r>
              <a:rPr lang="en-GB" sz="1600" b="1" dirty="0" err="1">
                <a:solidFill>
                  <a:schemeClr val="tx1"/>
                </a:solidFill>
                <a:latin typeface="Century Gothic" panose="020F0302020204030204"/>
              </a:rPr>
              <a:t>sind</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geflogen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Rounded Corners 5">
            <a:hlinkClick r:id="" action="ppaction://noaction">
              <a:snd r:embed="rId3" name="9. 1. habe besucht.wav"/>
            </a:hlinkClick>
            <a:extLst>
              <a:ext uri="{FF2B5EF4-FFF2-40B4-BE49-F238E27FC236}">
                <a16:creationId xmlns:a16="http://schemas.microsoft.com/office/drawing/2014/main" id="{B0A4F85A-AAAD-4B50-93F5-4A20D12572AD}"/>
              </a:ext>
            </a:extLst>
          </p:cNvPr>
          <p:cNvSpPr/>
          <p:nvPr/>
        </p:nvSpPr>
        <p:spPr>
          <a:xfrm>
            <a:off x="81912" y="8408678"/>
            <a:ext cx="392864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sind</a:t>
            </a:r>
            <a:r>
              <a:rPr kumimoji="0" lang="en-GB" sz="1600" b="1" i="0" u="none" strike="noStrike" kern="1200" cap="none" spc="0" normalizeH="0" baseline="0" dirty="0">
                <a:ln>
                  <a:noFill/>
                </a:ln>
                <a:solidFill>
                  <a:schemeClr val="tx1"/>
                </a:solidFill>
                <a:effectLst/>
                <a:uLnTx/>
                <a:uFillTx/>
                <a:latin typeface="Century Gothic" panose="020F0302020204030204"/>
                <a:ea typeface="+mn-ea"/>
                <a:cs typeface="+mn-cs"/>
              </a:rPr>
              <a:t> </a:t>
            </a:r>
            <a:r>
              <a:rPr lang="en-GB" sz="1600" dirty="0">
                <a:solidFill>
                  <a:schemeClr val="tx1"/>
                </a:solidFill>
                <a:latin typeface="Century Gothic" panose="020F0302020204030204"/>
              </a:rPr>
              <a:t>an den Strand</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lang="en-GB" sz="1600" b="1" baseline="0" dirty="0" err="1">
                <a:solidFill>
                  <a:schemeClr val="tx1"/>
                </a:solidFill>
                <a:latin typeface="Century Gothic" panose="020F0302020204030204"/>
              </a:rPr>
              <a:t>gegangen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459FB5CC-8C1F-40A7-B947-96164DB3572D}"/>
              </a:ext>
            </a:extLst>
          </p:cNvPr>
          <p:cNvSpPr txBox="1"/>
          <p:nvPr/>
        </p:nvSpPr>
        <p:spPr>
          <a:xfrm>
            <a:off x="4052279" y="4416392"/>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They found us a room.</a:t>
            </a:r>
          </a:p>
        </p:txBody>
      </p:sp>
      <p:sp>
        <p:nvSpPr>
          <p:cNvPr id="74" name="TextBox 73">
            <a:extLst>
              <a:ext uri="{FF2B5EF4-FFF2-40B4-BE49-F238E27FC236}">
                <a16:creationId xmlns:a16="http://schemas.microsoft.com/office/drawing/2014/main" id="{F10C921D-6E75-4BE0-9C61-B7228EF79942}"/>
              </a:ext>
            </a:extLst>
          </p:cNvPr>
          <p:cNvSpPr txBox="1"/>
          <p:nvPr/>
        </p:nvSpPr>
        <p:spPr>
          <a:xfrm>
            <a:off x="4087946" y="6297613"/>
            <a:ext cx="2714718" cy="338554"/>
          </a:xfrm>
          <a:prstGeom prst="rect">
            <a:avLst/>
          </a:prstGeom>
          <a:noFill/>
        </p:spPr>
        <p:txBody>
          <a:bodyPr wrap="square" rtlCol="0">
            <a:spAutoFit/>
          </a:bodyPr>
          <a:lstStyle/>
          <a:p>
            <a:pPr algn="l"/>
            <a:r>
              <a:rPr lang="en-GB" sz="1600" i="1" dirty="0">
                <a:latin typeface="Century Gothic" panose="020B0502020202020204" pitchFamily="34" charset="0"/>
              </a:rPr>
              <a:t>You walked.</a:t>
            </a:r>
          </a:p>
        </p:txBody>
      </p:sp>
      <p:sp>
        <p:nvSpPr>
          <p:cNvPr id="75" name="TextBox 74">
            <a:extLst>
              <a:ext uri="{FF2B5EF4-FFF2-40B4-BE49-F238E27FC236}">
                <a16:creationId xmlns:a16="http://schemas.microsoft.com/office/drawing/2014/main" id="{6055B95B-2148-4EA1-9E15-F0849E773106}"/>
              </a:ext>
            </a:extLst>
          </p:cNvPr>
          <p:cNvSpPr txBox="1"/>
          <p:nvPr/>
        </p:nvSpPr>
        <p:spPr>
          <a:xfrm>
            <a:off x="4015593" y="6878772"/>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S/he, you fell into the water.</a:t>
            </a:r>
          </a:p>
        </p:txBody>
      </p:sp>
      <p:sp>
        <p:nvSpPr>
          <p:cNvPr id="76" name="TextBox 75">
            <a:extLst>
              <a:ext uri="{FF2B5EF4-FFF2-40B4-BE49-F238E27FC236}">
                <a16:creationId xmlns:a16="http://schemas.microsoft.com/office/drawing/2014/main" id="{8112A1BB-AD83-4FE0-B67B-078E4684592E}"/>
              </a:ext>
            </a:extLst>
          </p:cNvPr>
          <p:cNvSpPr txBox="1"/>
          <p:nvPr/>
        </p:nvSpPr>
        <p:spPr>
          <a:xfrm>
            <a:off x="4020840" y="7393283"/>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We went by rail.</a:t>
            </a:r>
          </a:p>
        </p:txBody>
      </p:sp>
      <p:sp>
        <p:nvSpPr>
          <p:cNvPr id="77" name="TextBox 76">
            <a:extLst>
              <a:ext uri="{FF2B5EF4-FFF2-40B4-BE49-F238E27FC236}">
                <a16:creationId xmlns:a16="http://schemas.microsoft.com/office/drawing/2014/main" id="{4FBECE6D-8709-4566-914D-32A28AB334D8}"/>
              </a:ext>
            </a:extLst>
          </p:cNvPr>
          <p:cNvSpPr txBox="1"/>
          <p:nvPr/>
        </p:nvSpPr>
        <p:spPr>
          <a:xfrm>
            <a:off x="4020840" y="7880887"/>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You (formal) flew.</a:t>
            </a:r>
          </a:p>
        </p:txBody>
      </p:sp>
      <p:sp>
        <p:nvSpPr>
          <p:cNvPr id="78" name="TextBox 77">
            <a:extLst>
              <a:ext uri="{FF2B5EF4-FFF2-40B4-BE49-F238E27FC236}">
                <a16:creationId xmlns:a16="http://schemas.microsoft.com/office/drawing/2014/main" id="{33C4A9C7-41B2-456D-A228-64F317EF7E7D}"/>
              </a:ext>
            </a:extLst>
          </p:cNvPr>
          <p:cNvSpPr txBox="1"/>
          <p:nvPr/>
        </p:nvSpPr>
        <p:spPr>
          <a:xfrm>
            <a:off x="3994900" y="8435113"/>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They went to the beach.</a:t>
            </a:r>
          </a:p>
        </p:txBody>
      </p:sp>
      <p:sp>
        <p:nvSpPr>
          <p:cNvPr id="79" name="Speech Bubble: Rectangle with Corners Rounded 19">
            <a:extLst>
              <a:ext uri="{FF2B5EF4-FFF2-40B4-BE49-F238E27FC236}">
                <a16:creationId xmlns:a16="http://schemas.microsoft.com/office/drawing/2014/main" id="{708616AD-6A6C-4013-ADF2-FFC5B0D263ED}"/>
              </a:ext>
            </a:extLst>
          </p:cNvPr>
          <p:cNvSpPr/>
          <p:nvPr/>
        </p:nvSpPr>
        <p:spPr>
          <a:xfrm>
            <a:off x="4478588" y="4979305"/>
            <a:ext cx="2222233" cy="595519"/>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Note the 3 different meanings of </a:t>
            </a:r>
            <a:r>
              <a:rPr lang="en-US" sz="1600" b="1" dirty="0" err="1">
                <a:solidFill>
                  <a:srgbClr val="C00000"/>
                </a:solidFill>
                <a:latin typeface="Century Gothic" panose="020B0502020202020204" pitchFamily="34" charset="0"/>
              </a:rPr>
              <a:t>sie</a:t>
            </a:r>
            <a:r>
              <a:rPr lang="en-US" sz="1600" b="1" dirty="0">
                <a:solidFill>
                  <a:srgbClr val="C00000"/>
                </a:solidFill>
                <a:latin typeface="Century Gothic" panose="020B0502020202020204" pitchFamily="34" charset="0"/>
              </a:rPr>
              <a:t>/Sie</a:t>
            </a:r>
            <a:r>
              <a:rPr lang="en-US"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ndParaRPr>
          </a:p>
        </p:txBody>
      </p:sp>
      <p:pic>
        <p:nvPicPr>
          <p:cNvPr id="80" name="Picture 79" descr="A picture containing clipart&#10;&#10;Description automatically generated">
            <a:extLst>
              <a:ext uri="{FF2B5EF4-FFF2-40B4-BE49-F238E27FC236}">
                <a16:creationId xmlns:a16="http://schemas.microsoft.com/office/drawing/2014/main" id="{744D702F-9FB0-47BB-AC19-3A4D3F2197D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2957946" y="2351490"/>
            <a:ext cx="747339" cy="570587"/>
          </a:xfrm>
          <a:prstGeom prst="rect">
            <a:avLst/>
          </a:prstGeom>
        </p:spPr>
      </p:pic>
      <p:pic>
        <p:nvPicPr>
          <p:cNvPr id="8196" name="Picture 4" descr="Boy Scout, Hiking, Walk, Walking, Hike, Stroll, Wander">
            <a:extLst>
              <a:ext uri="{FF2B5EF4-FFF2-40B4-BE49-F238E27FC236}">
                <a16:creationId xmlns:a16="http://schemas.microsoft.com/office/drawing/2014/main" id="{810F6065-0A5B-47A7-8BB8-7A9316A605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5073" y="5874551"/>
            <a:ext cx="686476" cy="939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A7A8510-392B-42C8-A64E-AC1791C81A7E}"/>
              </a:ext>
              <a:ext uri="{C183D7F6-B498-43B3-948B-1728B52AA6E4}">
                <adec:decorative xmlns:adec="http://schemas.microsoft.com/office/drawing/2017/decorative" val="1"/>
              </a:ext>
            </a:extLst>
          </p:cNvPr>
          <p:cNvSpPr/>
          <p:nvPr/>
        </p:nvSpPr>
        <p:spPr>
          <a:xfrm>
            <a:off x="497711" y="2992181"/>
            <a:ext cx="300942" cy="35327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ED2CF9A3-7453-41C4-8098-50327F77F377}"/>
              </a:ext>
              <a:ext uri="{C183D7F6-B498-43B3-948B-1728B52AA6E4}">
                <adec:decorative xmlns:adec="http://schemas.microsoft.com/office/drawing/2017/decorative" val="1"/>
              </a:ext>
            </a:extLst>
          </p:cNvPr>
          <p:cNvSpPr/>
          <p:nvPr/>
        </p:nvSpPr>
        <p:spPr>
          <a:xfrm>
            <a:off x="192565" y="3954565"/>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5189FBBB-5804-427D-8757-4351B8FD1C85}"/>
              </a:ext>
              <a:ext uri="{C183D7F6-B498-43B3-948B-1728B52AA6E4}">
                <adec:decorative xmlns:adec="http://schemas.microsoft.com/office/drawing/2017/decorative" val="1"/>
              </a:ext>
            </a:extLst>
          </p:cNvPr>
          <p:cNvSpPr/>
          <p:nvPr/>
        </p:nvSpPr>
        <p:spPr>
          <a:xfrm>
            <a:off x="192565" y="4432169"/>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B0FE60E3-011C-4E9C-B657-A5F2F2B1AA67}"/>
              </a:ext>
              <a:ext uri="{C183D7F6-B498-43B3-948B-1728B52AA6E4}">
                <adec:decorative xmlns:adec="http://schemas.microsoft.com/office/drawing/2017/decorative" val="1"/>
              </a:ext>
            </a:extLst>
          </p:cNvPr>
          <p:cNvSpPr/>
          <p:nvPr/>
        </p:nvSpPr>
        <p:spPr>
          <a:xfrm>
            <a:off x="453250" y="6840573"/>
            <a:ext cx="300942" cy="35327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9501E4FD-E70D-40C0-BC22-E1DF81F7994A}"/>
              </a:ext>
              <a:ext uri="{C183D7F6-B498-43B3-948B-1728B52AA6E4}">
                <adec:decorative xmlns:adec="http://schemas.microsoft.com/office/drawing/2017/decorative" val="1"/>
              </a:ext>
            </a:extLst>
          </p:cNvPr>
          <p:cNvSpPr/>
          <p:nvPr/>
        </p:nvSpPr>
        <p:spPr>
          <a:xfrm>
            <a:off x="161642" y="7904640"/>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F709C704-2B28-4E0E-B8B9-4B563AFECA70}"/>
              </a:ext>
              <a:ext uri="{C183D7F6-B498-43B3-948B-1728B52AA6E4}">
                <adec:decorative xmlns:adec="http://schemas.microsoft.com/office/drawing/2017/decorative" val="1"/>
              </a:ext>
            </a:extLst>
          </p:cNvPr>
          <p:cNvSpPr/>
          <p:nvPr/>
        </p:nvSpPr>
        <p:spPr>
          <a:xfrm>
            <a:off x="161642" y="8421629"/>
            <a:ext cx="300942" cy="33855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1679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6737A8F-5778-4615-AF6F-DD58D2EB09EC}"/>
              </a:ext>
            </a:extLst>
          </p:cNvPr>
          <p:cNvSpPr txBox="1"/>
          <p:nvPr/>
        </p:nvSpPr>
        <p:spPr>
          <a:xfrm>
            <a:off x="1438207" y="2239935"/>
            <a:ext cx="2332383" cy="461665"/>
          </a:xfrm>
          <a:prstGeom prst="rect">
            <a:avLst/>
          </a:prstGeom>
          <a:solidFill>
            <a:srgbClr val="FFFFF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entury Gothic" panose="020F0302020204030204"/>
                <a:ea typeface="+mn-ea"/>
                <a:cs typeface="+mn-cs"/>
              </a:rPr>
              <a:t>Um</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halb</a:t>
            </a:r>
            <a:r>
              <a:rPr lang="en-US" sz="2400" dirty="0">
                <a:latin typeface="Century Gothic" panose="020F0302020204030204"/>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vier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cxnSp>
        <p:nvCxnSpPr>
          <p:cNvPr id="47" name="Straight Arrow Connector 46">
            <a:extLst>
              <a:ext uri="{FF2B5EF4-FFF2-40B4-BE49-F238E27FC236}">
                <a16:creationId xmlns:a16="http://schemas.microsoft.com/office/drawing/2014/main" id="{72B7FED1-278F-4D66-B9EC-222DF2BE314F}"/>
              </a:ext>
              <a:ext uri="{C183D7F6-B498-43B3-948B-1728B52AA6E4}">
                <adec:decorative xmlns:adec="http://schemas.microsoft.com/office/drawing/2017/decorative" val="1"/>
              </a:ext>
            </a:extLst>
          </p:cNvPr>
          <p:cNvCxnSpPr>
            <a:cxnSpLocks/>
          </p:cNvCxnSpPr>
          <p:nvPr/>
        </p:nvCxnSpPr>
        <p:spPr>
          <a:xfrm flipV="1">
            <a:off x="1513455" y="2635367"/>
            <a:ext cx="166144" cy="359335"/>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352816C-0CBB-4970-A714-34AB1DDA299E}"/>
              </a:ext>
              <a:ext uri="{C183D7F6-B498-43B3-948B-1728B52AA6E4}">
                <adec:decorative xmlns:adec="http://schemas.microsoft.com/office/drawing/2017/decorative" val="1"/>
              </a:ext>
            </a:extLst>
          </p:cNvPr>
          <p:cNvCxnSpPr>
            <a:cxnSpLocks/>
          </p:cNvCxnSpPr>
          <p:nvPr/>
        </p:nvCxnSpPr>
        <p:spPr>
          <a:xfrm flipH="1" flipV="1">
            <a:off x="4293348" y="2595879"/>
            <a:ext cx="353943" cy="34370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227385" y="169369"/>
            <a:ext cx="4524310"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2981" y="107155"/>
            <a:ext cx="4524310"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Wie </a:t>
            </a:r>
            <a:r>
              <a:rPr lang="en-US" sz="2000" b="1" kern="1200" dirty="0" err="1">
                <a:solidFill>
                  <a:srgbClr val="FFFFFF"/>
                </a:solidFill>
                <a:latin typeface="Century Gothic" panose="020B0502020202020204" pitchFamily="34" charset="0"/>
                <a:ea typeface="+mn-ea"/>
                <a:cs typeface="+mn-cs"/>
              </a:rPr>
              <a:t>spät</a:t>
            </a:r>
            <a:r>
              <a:rPr lang="en-US" sz="2000" b="1" kern="1200" dirty="0">
                <a:solidFill>
                  <a:srgbClr val="FFFFFF"/>
                </a:solidFill>
                <a:latin typeface="Century Gothic" panose="020B0502020202020204" pitchFamily="34" charset="0"/>
                <a:ea typeface="+mn-ea"/>
                <a:cs typeface="+mn-cs"/>
              </a:rPr>
              <a:t> </a:t>
            </a:r>
            <a:r>
              <a:rPr lang="en-US" sz="2000" b="1" kern="1200" dirty="0" err="1">
                <a:solidFill>
                  <a:srgbClr val="FFFFFF"/>
                </a:solidFill>
                <a:latin typeface="Century Gothic" panose="020B0502020202020204" pitchFamily="34" charset="0"/>
                <a:ea typeface="+mn-ea"/>
                <a:cs typeface="+mn-cs"/>
              </a:rPr>
              <a:t>ist</a:t>
            </a:r>
            <a:r>
              <a:rPr lang="en-US" sz="2000" b="1" kern="1200" dirty="0">
                <a:solidFill>
                  <a:srgbClr val="FFFFFF"/>
                </a:solidFill>
                <a:latin typeface="Century Gothic" panose="020B0502020202020204" pitchFamily="34" charset="0"/>
                <a:ea typeface="+mn-ea"/>
                <a:cs typeface="+mn-cs"/>
              </a:rPr>
              <a:t> es? Half past the hour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03587" y="11723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81001" y="852239"/>
            <a:ext cx="6496979" cy="369332"/>
          </a:xfrm>
          <a:prstGeom prst="rect">
            <a:avLst/>
          </a:prstGeom>
          <a:noFill/>
        </p:spPr>
        <p:txBody>
          <a:bodyPr wrap="square" rtlCol="0">
            <a:spAutoFit/>
          </a:bodyPr>
          <a:lstStyle/>
          <a:p>
            <a:pPr fontAlgn="base">
              <a:spcBef>
                <a:spcPct val="0"/>
              </a:spcBef>
              <a:spcAft>
                <a:spcPct val="0"/>
              </a:spcAft>
            </a:pPr>
            <a:r>
              <a:rPr lang="en-GB" i="1" dirty="0">
                <a:solidFill>
                  <a:srgbClr val="000000"/>
                </a:solidFill>
                <a:latin typeface="Century Gothic" panose="020B0502020202020204" pitchFamily="34" charset="0"/>
              </a:rPr>
              <a:t>Use</a:t>
            </a:r>
            <a:r>
              <a:rPr lang="en-GB" b="1" i="1" dirty="0">
                <a:solidFill>
                  <a:srgbClr val="000000"/>
                </a:solidFill>
                <a:latin typeface="Century Gothic" panose="020B0502020202020204" pitchFamily="34" charset="0"/>
              </a:rPr>
              <a:t> </a:t>
            </a:r>
            <a:r>
              <a:rPr lang="en-GB" b="1" i="1" dirty="0" err="1">
                <a:solidFill>
                  <a:srgbClr val="000000"/>
                </a:solidFill>
                <a:latin typeface="Century Gothic" panose="020B0502020202020204" pitchFamily="34" charset="0"/>
              </a:rPr>
              <a:t>halb</a:t>
            </a:r>
            <a:r>
              <a:rPr lang="en-GB" b="1" i="1" dirty="0">
                <a:solidFill>
                  <a:srgbClr val="000000"/>
                </a:solidFill>
                <a:latin typeface="Century Gothic" panose="020B0502020202020204" pitchFamily="34" charset="0"/>
              </a:rPr>
              <a:t> (half) </a:t>
            </a:r>
            <a:r>
              <a:rPr lang="en-GB" i="1" dirty="0">
                <a:solidFill>
                  <a:srgbClr val="000000"/>
                </a:solidFill>
                <a:latin typeface="Century Gothic" panose="020B0502020202020204" pitchFamily="34" charset="0"/>
              </a:rPr>
              <a:t>to mean </a:t>
            </a:r>
            <a:r>
              <a:rPr lang="en-GB" b="1" i="1" dirty="0">
                <a:solidFill>
                  <a:srgbClr val="000000"/>
                </a:solidFill>
                <a:latin typeface="Century Gothic" panose="020B0502020202020204" pitchFamily="34" charset="0"/>
              </a:rPr>
              <a:t>half to </a:t>
            </a:r>
            <a:r>
              <a:rPr lang="en-GB" i="1" dirty="0">
                <a:solidFill>
                  <a:srgbClr val="000000"/>
                </a:solidFill>
                <a:latin typeface="Century Gothic" panose="020B0502020202020204" pitchFamily="34" charset="0"/>
              </a:rPr>
              <a:t>the next hour! </a:t>
            </a:r>
            <a:endParaRPr lang="en-GB" dirty="0">
              <a:solidFill>
                <a:srgbClr val="000000"/>
              </a:solidFill>
              <a:latin typeface="Century Gothic" panose="020B0502020202020204" pitchFamily="34" charset="0"/>
            </a:endParaRPr>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63</a:t>
            </a:r>
            <a:endParaRPr lang="en-GB" altLang="en-US" b="1" dirty="0">
              <a:solidFill>
                <a:srgbClr val="000000"/>
              </a:solidFill>
              <a:latin typeface="Century Gothic" panose="020B0502020202020204" pitchFamily="34" charset="0"/>
            </a:endParaRPr>
          </a:p>
        </p:txBody>
      </p:sp>
      <p:sp>
        <p:nvSpPr>
          <p:cNvPr id="44" name="Rectangle 43">
            <a:extLst>
              <a:ext uri="{FF2B5EF4-FFF2-40B4-BE49-F238E27FC236}">
                <a16:creationId xmlns:a16="http://schemas.microsoft.com/office/drawing/2014/main" id="{69532CD9-4725-4AF4-A97D-B4C363882E39}"/>
              </a:ext>
            </a:extLst>
          </p:cNvPr>
          <p:cNvSpPr/>
          <p:nvPr/>
        </p:nvSpPr>
        <p:spPr>
          <a:xfrm>
            <a:off x="5023774" y="3604561"/>
            <a:ext cx="1615810" cy="5620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5" name="Rounded Rectangle 21">
            <a:extLst>
              <a:ext uri="{FF2B5EF4-FFF2-40B4-BE49-F238E27FC236}">
                <a16:creationId xmlns:a16="http://schemas.microsoft.com/office/drawing/2014/main" id="{C4C2EF78-3EE6-46F5-ADBE-DC1AFDC86962}"/>
              </a:ext>
            </a:extLst>
          </p:cNvPr>
          <p:cNvSpPr/>
          <p:nvPr/>
        </p:nvSpPr>
        <p:spPr>
          <a:xfrm>
            <a:off x="5454194" y="4375325"/>
            <a:ext cx="1169855" cy="112984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8.3.1.4. &amp; 8.2.2.2.</a:t>
            </a:r>
          </a:p>
        </p:txBody>
      </p:sp>
      <p:sp>
        <p:nvSpPr>
          <p:cNvPr id="38" name="Rectangle 37">
            <a:extLst>
              <a:ext uri="{FF2B5EF4-FFF2-40B4-BE49-F238E27FC236}">
                <a16:creationId xmlns:a16="http://schemas.microsoft.com/office/drawing/2014/main" id="{F1F2ED5A-9AD2-4687-8B92-B161BABD461A}"/>
              </a:ext>
            </a:extLst>
          </p:cNvPr>
          <p:cNvSpPr/>
          <p:nvPr/>
        </p:nvSpPr>
        <p:spPr>
          <a:xfrm>
            <a:off x="984380" y="3666780"/>
            <a:ext cx="3413372" cy="4998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What you did when</a:t>
            </a:r>
          </a:p>
        </p:txBody>
      </p:sp>
      <p:pic>
        <p:nvPicPr>
          <p:cNvPr id="33" name="Picture 32" descr="A picture containing text, clock&#10;&#10;Description automatically generated">
            <a:extLst>
              <a:ext uri="{FF2B5EF4-FFF2-40B4-BE49-F238E27FC236}">
                <a16:creationId xmlns:a16="http://schemas.microsoft.com/office/drawing/2014/main" id="{1506FBDA-6CB8-4CD7-8FF8-D040A2033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21" y="1311033"/>
            <a:ext cx="722222" cy="722222"/>
          </a:xfrm>
          <a:prstGeom prst="rect">
            <a:avLst/>
          </a:prstGeom>
        </p:spPr>
      </p:pic>
      <p:sp>
        <p:nvSpPr>
          <p:cNvPr id="34" name="TextBox 33">
            <a:extLst>
              <a:ext uri="{FF2B5EF4-FFF2-40B4-BE49-F238E27FC236}">
                <a16:creationId xmlns:a16="http://schemas.microsoft.com/office/drawing/2014/main" id="{7CFCD743-1198-4082-8669-1EFC58B8CFA7}"/>
              </a:ext>
            </a:extLst>
          </p:cNvPr>
          <p:cNvSpPr txBox="1"/>
          <p:nvPr/>
        </p:nvSpPr>
        <p:spPr>
          <a:xfrm>
            <a:off x="1408344" y="1485169"/>
            <a:ext cx="2332383" cy="461665"/>
          </a:xfrm>
          <a:prstGeom prst="rect">
            <a:avLst/>
          </a:prstGeom>
          <a:solidFill>
            <a:srgbClr val="FFFFF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Es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rPr>
              <a:t>halb</a:t>
            </a:r>
            <a:r>
              <a:rPr lang="en-US" sz="2400" b="1" dirty="0">
                <a:latin typeface="Century Gothic" panose="020F0302020204030204"/>
              </a:rPr>
              <a:t> </a:t>
            </a:r>
            <a:r>
              <a:rPr kumimoji="0" lang="en-US" sz="2400" b="1" i="0" u="none" strike="noStrike" kern="1200" cap="none" spc="0" normalizeH="0" baseline="0" noProof="0" dirty="0" err="1">
                <a:ln>
                  <a:noFill/>
                </a:ln>
                <a:effectLst/>
                <a:uLnTx/>
                <a:uFillTx/>
                <a:latin typeface="Century Gothic" panose="020F0302020204030204"/>
              </a:rPr>
              <a:t>vier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E04B627A-DF61-4C35-B926-3865FB7B5F4A}"/>
              </a:ext>
            </a:extLst>
          </p:cNvPr>
          <p:cNvSpPr txBox="1"/>
          <p:nvPr/>
        </p:nvSpPr>
        <p:spPr>
          <a:xfrm>
            <a:off x="4011229" y="1552416"/>
            <a:ext cx="2648542" cy="369332"/>
          </a:xfrm>
          <a:prstGeom prst="rect">
            <a:avLst/>
          </a:prstGeom>
          <a:noFill/>
        </p:spPr>
        <p:txBody>
          <a:bodyPr wrap="square" rtlCol="0">
            <a:spAutoFit/>
          </a:bodyPr>
          <a:lstStyle/>
          <a:p>
            <a:pPr algn="l"/>
            <a:r>
              <a:rPr lang="en-GB" i="1" dirty="0">
                <a:latin typeface="Century Gothic" panose="020B0502020202020204" pitchFamily="34" charset="0"/>
              </a:rPr>
              <a:t>It is </a:t>
            </a:r>
            <a:r>
              <a:rPr lang="en-GB" b="1" i="1" dirty="0">
                <a:latin typeface="Century Gothic" panose="020B0502020202020204" pitchFamily="34" charset="0"/>
              </a:rPr>
              <a:t>half past three</a:t>
            </a:r>
            <a:r>
              <a:rPr lang="en-GB" i="1" dirty="0">
                <a:latin typeface="Century Gothic" panose="020B0502020202020204" pitchFamily="34" charset="0"/>
              </a:rPr>
              <a:t>.</a:t>
            </a:r>
          </a:p>
        </p:txBody>
      </p:sp>
      <p:pic>
        <p:nvPicPr>
          <p:cNvPr id="37" name="Picture 36" descr="A picture containing text, clock&#10;&#10;Description automatically generated">
            <a:extLst>
              <a:ext uri="{FF2B5EF4-FFF2-40B4-BE49-F238E27FC236}">
                <a16:creationId xmlns:a16="http://schemas.microsoft.com/office/drawing/2014/main" id="{516CC2F6-1718-4767-B371-1CF9B346BF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51" y="2156975"/>
            <a:ext cx="722222" cy="722222"/>
          </a:xfrm>
          <a:prstGeom prst="rect">
            <a:avLst/>
          </a:prstGeom>
        </p:spPr>
      </p:pic>
      <p:sp>
        <p:nvSpPr>
          <p:cNvPr id="39" name="TextBox 38">
            <a:extLst>
              <a:ext uri="{FF2B5EF4-FFF2-40B4-BE49-F238E27FC236}">
                <a16:creationId xmlns:a16="http://schemas.microsoft.com/office/drawing/2014/main" id="{29DD62A8-2385-414D-B8A6-1E38416F5283}"/>
              </a:ext>
            </a:extLst>
          </p:cNvPr>
          <p:cNvSpPr txBox="1"/>
          <p:nvPr/>
        </p:nvSpPr>
        <p:spPr>
          <a:xfrm>
            <a:off x="4029438" y="2296386"/>
            <a:ext cx="2648542" cy="369332"/>
          </a:xfrm>
          <a:prstGeom prst="rect">
            <a:avLst/>
          </a:prstGeom>
          <a:noFill/>
        </p:spPr>
        <p:txBody>
          <a:bodyPr wrap="square" rtlCol="0">
            <a:spAutoFit/>
          </a:bodyPr>
          <a:lstStyle/>
          <a:p>
            <a:pPr algn="l"/>
            <a:r>
              <a:rPr lang="en-GB" b="1" i="1" dirty="0">
                <a:solidFill>
                  <a:srgbClr val="C00000"/>
                </a:solidFill>
                <a:latin typeface="Century Gothic" panose="020B0502020202020204" pitchFamily="34" charset="0"/>
              </a:rPr>
              <a:t>At</a:t>
            </a:r>
            <a:r>
              <a:rPr lang="en-GB" i="1" dirty="0">
                <a:latin typeface="Century Gothic" panose="020B0502020202020204" pitchFamily="34" charset="0"/>
              </a:rPr>
              <a:t> half past three.</a:t>
            </a:r>
          </a:p>
        </p:txBody>
      </p:sp>
      <p:sp>
        <p:nvSpPr>
          <p:cNvPr id="40" name="Rounded Rectangular Callout 17">
            <a:extLst>
              <a:ext uri="{FF2B5EF4-FFF2-40B4-BE49-F238E27FC236}">
                <a16:creationId xmlns:a16="http://schemas.microsoft.com/office/drawing/2014/main" id="{F3B57023-A8E8-49A5-BD07-C10F23A5CA99}"/>
              </a:ext>
            </a:extLst>
          </p:cNvPr>
          <p:cNvSpPr/>
          <p:nvPr/>
        </p:nvSpPr>
        <p:spPr>
          <a:xfrm>
            <a:off x="1167172" y="2898116"/>
            <a:ext cx="4011229" cy="394236"/>
          </a:xfrm>
          <a:prstGeom prst="wedgeRoundRectCallout">
            <a:avLst>
              <a:gd name="adj1" fmla="val 23607"/>
              <a:gd name="adj2" fmla="val -50765"/>
              <a:gd name="adj3" fmla="val 16667"/>
            </a:avLst>
          </a:prstGeom>
          <a:solidFill>
            <a:srgbClr val="FEF5D2"/>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dirty="0">
                <a:solidFill>
                  <a:srgbClr val="C00000"/>
                </a:solidFill>
                <a:latin typeface="Century Gothic" panose="020B0502020202020204" pitchFamily="34" charset="0"/>
              </a:rPr>
              <a:t>Um </a:t>
            </a:r>
            <a:r>
              <a:rPr lang="en-US" dirty="0">
                <a:solidFill>
                  <a:schemeClr val="tx1"/>
                </a:solidFill>
                <a:latin typeface="Century Gothic" panose="020B0502020202020204" pitchFamily="34" charset="0"/>
              </a:rPr>
              <a:t>before </a:t>
            </a:r>
            <a:r>
              <a:rPr lang="en-US" dirty="0" err="1">
                <a:solidFill>
                  <a:schemeClr val="tx1"/>
                </a:solidFill>
                <a:latin typeface="Century Gothic" panose="020B0502020202020204" pitchFamily="34" charset="0"/>
              </a:rPr>
              <a:t>Uhr</a:t>
            </a:r>
            <a:r>
              <a:rPr lang="en-US" dirty="0">
                <a:solidFill>
                  <a:schemeClr val="tx1"/>
                </a:solidFill>
                <a:latin typeface="Century Gothic" panose="020B0502020202020204" pitchFamily="34" charset="0"/>
              </a:rPr>
              <a:t> (o’clock) means </a:t>
            </a:r>
            <a:r>
              <a:rPr lang="en-US" dirty="0">
                <a:solidFill>
                  <a:srgbClr val="C00000"/>
                </a:solidFill>
                <a:latin typeface="Century Gothic" panose="020B0502020202020204" pitchFamily="34" charset="0"/>
              </a:rPr>
              <a:t>at</a:t>
            </a:r>
            <a:endParaRPr lang="en-GB" b="1" dirty="0">
              <a:solidFill>
                <a:srgbClr val="C00000"/>
              </a:solidFill>
              <a:latin typeface="Century Gothic" panose="020B0502020202020204" pitchFamily="34" charset="0"/>
            </a:endParaRPr>
          </a:p>
        </p:txBody>
      </p:sp>
      <p:pic>
        <p:nvPicPr>
          <p:cNvPr id="7170" name="Picture 2" descr="Island, Tropical, Beach, Birds, Ocean, Sea, Palm Trees">
            <a:extLst>
              <a:ext uri="{FF2B5EF4-FFF2-40B4-BE49-F238E27FC236}">
                <a16:creationId xmlns:a16="http://schemas.microsoft.com/office/drawing/2014/main" id="{21667223-5FBE-4924-9D11-B57962C134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849" y="5910859"/>
            <a:ext cx="1600200" cy="1210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5">
            <a:extLst>
              <a:ext uri="{FF2B5EF4-FFF2-40B4-BE49-F238E27FC236}">
                <a16:creationId xmlns:a16="http://schemas.microsoft.com/office/drawing/2014/main" id="{6D8FDD53-721E-4CD6-AE88-7BD357C201E2}"/>
              </a:ext>
            </a:extLst>
          </p:cNvPr>
          <p:cNvGraphicFramePr>
            <a:graphicFrameLocks noGrp="1"/>
          </p:cNvGraphicFramePr>
          <p:nvPr>
            <p:extLst>
              <p:ext uri="{D42A27DB-BD31-4B8C-83A1-F6EECF244321}">
                <p14:modId xmlns:p14="http://schemas.microsoft.com/office/powerpoint/2010/main" val="3580606317"/>
              </p:ext>
            </p:extLst>
          </p:nvPr>
        </p:nvGraphicFramePr>
        <p:xfrm>
          <a:off x="968824" y="4328582"/>
          <a:ext cx="3904118" cy="4450080"/>
        </p:xfrm>
        <a:graphic>
          <a:graphicData uri="http://schemas.openxmlformats.org/drawingml/2006/table">
            <a:tbl>
              <a:tblPr firstRow="1" bandRow="1">
                <a:tableStyleId>{5940675A-B579-460E-94D1-54222C63F5DA}</a:tableStyleId>
              </a:tblPr>
              <a:tblGrid>
                <a:gridCol w="1194476">
                  <a:extLst>
                    <a:ext uri="{9D8B030D-6E8A-4147-A177-3AD203B41FA5}">
                      <a16:colId xmlns:a16="http://schemas.microsoft.com/office/drawing/2014/main" val="2481369966"/>
                    </a:ext>
                  </a:extLst>
                </a:gridCol>
                <a:gridCol w="2709642">
                  <a:extLst>
                    <a:ext uri="{9D8B030D-6E8A-4147-A177-3AD203B41FA5}">
                      <a16:colId xmlns:a16="http://schemas.microsoft.com/office/drawing/2014/main" val="3526141317"/>
                    </a:ext>
                  </a:extLst>
                </a:gridCol>
              </a:tblGrid>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bringen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bring</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gebracht</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brought</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529429221"/>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verlieren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lose</a:t>
                      </a:r>
                    </a:p>
                  </a:txBody>
                  <a:tcPr marL="0" marR="0" marT="0" marB="0" anchor="ctr"/>
                </a:tc>
                <a:extLst>
                  <a:ext uri="{0D108BD9-81ED-4DB2-BD59-A6C34878D82A}">
                    <a16:rowId xmlns:a16="http://schemas.microsoft.com/office/drawing/2014/main" val="2659849933"/>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verloren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a:t>
                      </a:r>
                      <a:r>
                        <a:rPr lang="en-GB" sz="1600" b="0" i="0" u="none" strike="noStrike" dirty="0">
                          <a:solidFill>
                            <a:srgbClr val="000000"/>
                          </a:solidFill>
                          <a:effectLst/>
                          <a:latin typeface="Century Gothic" panose="020B0502020202020204" pitchFamily="34" charset="0"/>
                        </a:rPr>
                        <a:t>lost</a:t>
                      </a:r>
                    </a:p>
                  </a:txBody>
                  <a:tcPr marL="0" marR="0" marT="0" marB="0" anchor="ctr"/>
                </a:tc>
                <a:extLst>
                  <a:ext uri="{0D108BD9-81ED-4DB2-BD59-A6C34878D82A}">
                    <a16:rowId xmlns:a16="http://schemas.microsoft.com/office/drawing/2014/main" val="1194001174"/>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der Wind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wind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Insel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island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310642288"/>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Reise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journey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das Meer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sea, ocean</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843731556"/>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halb</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half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stark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strong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10730013"/>
                  </a:ext>
                </a:extLst>
              </a:tr>
              <a:tr h="370840">
                <a:tc>
                  <a:txBody>
                    <a:bodyPr/>
                    <a:lstStyle/>
                    <a:p>
                      <a:pPr algn="l" fontAlgn="b"/>
                      <a:r>
                        <a:rPr lang="en-US" sz="1600" b="0" i="0" u="none" strike="noStrike" baseline="0" dirty="0">
                          <a:solidFill>
                            <a:srgbClr val="000000"/>
                          </a:solidFill>
                          <a:effectLst/>
                          <a:latin typeface="Century Gothic" panose="020B0502020202020204" pitchFamily="34" charset="0"/>
                        </a:rPr>
                        <a:t>nach</a:t>
                      </a:r>
                      <a:r>
                        <a:rPr lang="en-US" sz="1600" b="0" i="0" u="none" strike="noStrike" baseline="30000" dirty="0">
                          <a:solidFill>
                            <a:srgbClr val="000000"/>
                          </a:solidFill>
                          <a:effectLst/>
                          <a:latin typeface="Century Gothic" panose="020B0502020202020204" pitchFamily="34" charset="0"/>
                        </a:rPr>
                        <a:t>2</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to, towards</a:t>
                      </a:r>
                      <a:r>
                        <a:rPr lang="en-US" sz="1600" b="0" i="0" u="none" strike="noStrike" baseline="30000" dirty="0">
                          <a:solidFill>
                            <a:srgbClr val="000000"/>
                          </a:solidFill>
                          <a:effectLst/>
                          <a:latin typeface="Century Gothic" panose="020B0502020202020204" pitchFamily="34" charset="0"/>
                        </a:rPr>
                        <a:t>1</a:t>
                      </a:r>
                      <a:r>
                        <a:rPr lang="en-US" sz="1600" b="0" i="0" u="none" strike="noStrike" baseline="0" dirty="0">
                          <a:solidFill>
                            <a:srgbClr val="000000"/>
                          </a:solidFill>
                          <a:effectLst/>
                          <a:latin typeface="Century Gothic" panose="020B0502020202020204" pitchFamily="34" charset="0"/>
                        </a:rPr>
                        <a:t>, after</a:t>
                      </a:r>
                      <a:r>
                        <a:rPr lang="en-US" sz="1600" b="0" i="0" u="none" strike="noStrike" baseline="30000" dirty="0">
                          <a:solidFill>
                            <a:srgbClr val="000000"/>
                          </a:solidFill>
                          <a:effectLst/>
                          <a:latin typeface="Century Gothic" panose="020B0502020202020204" pitchFamily="34" charset="0"/>
                        </a:rPr>
                        <a:t>2</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vor</a:t>
                      </a:r>
                      <a:r>
                        <a:rPr lang="en-US" sz="1600" b="0" i="0" u="none" strike="noStrike" baseline="30000" dirty="0">
                          <a:solidFill>
                            <a:srgbClr val="000000"/>
                          </a:solidFill>
                          <a:effectLst/>
                          <a:latin typeface="Century Gothic" panose="020B0502020202020204" pitchFamily="34" charset="0"/>
                        </a:rPr>
                        <a:t>3</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ago</a:t>
                      </a:r>
                      <a:r>
                        <a:rPr lang="en-US" sz="1600" b="0" i="0" u="none" strike="noStrike" baseline="30000" dirty="0">
                          <a:solidFill>
                            <a:srgbClr val="000000"/>
                          </a:solidFill>
                          <a:effectLst/>
                          <a:latin typeface="Century Gothic" panose="020B0502020202020204" pitchFamily="34" charset="0"/>
                        </a:rPr>
                        <a:t>1</a:t>
                      </a:r>
                      <a:r>
                        <a:rPr lang="en-US" sz="1600" b="0" i="0" u="none" strike="noStrike" baseline="0" dirty="0">
                          <a:solidFill>
                            <a:srgbClr val="000000"/>
                          </a:solidFill>
                          <a:effectLst/>
                          <a:latin typeface="Century Gothic" panose="020B0502020202020204" pitchFamily="34" charset="0"/>
                        </a:rPr>
                        <a:t>, in front of</a:t>
                      </a:r>
                      <a:r>
                        <a:rPr lang="en-US" sz="1600" b="0" i="0" u="none" strike="noStrike" baseline="30000" dirty="0">
                          <a:solidFill>
                            <a:srgbClr val="000000"/>
                          </a:solidFill>
                          <a:effectLst/>
                          <a:latin typeface="Century Gothic" panose="020B0502020202020204" pitchFamily="34" charset="0"/>
                        </a:rPr>
                        <a:t>2</a:t>
                      </a:r>
                      <a:r>
                        <a:rPr lang="en-US" sz="1600" b="0" i="0" u="none" strike="noStrike" baseline="0" dirty="0">
                          <a:solidFill>
                            <a:srgbClr val="000000"/>
                          </a:solidFill>
                          <a:effectLst/>
                          <a:latin typeface="Century Gothic" panose="020B0502020202020204" pitchFamily="34" charset="0"/>
                        </a:rPr>
                        <a:t>, before</a:t>
                      </a:r>
                      <a:r>
                        <a:rPr lang="en-US" sz="1600" b="0" i="0" u="none" strike="noStrike" baseline="30000" dirty="0">
                          <a:solidFill>
                            <a:srgbClr val="000000"/>
                          </a:solidFill>
                          <a:effectLst/>
                          <a:latin typeface="Century Gothic" panose="020B0502020202020204" pitchFamily="34" charset="0"/>
                        </a:rPr>
                        <a:t>3</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89126926"/>
                  </a:ext>
                </a:extLst>
              </a:tr>
            </a:tbl>
          </a:graphicData>
        </a:graphic>
      </p:graphicFrame>
      <p:graphicFrame>
        <p:nvGraphicFramePr>
          <p:cNvPr id="58" name="Table 7">
            <a:extLst>
              <a:ext uri="{FF2B5EF4-FFF2-40B4-BE49-F238E27FC236}">
                <a16:creationId xmlns:a16="http://schemas.microsoft.com/office/drawing/2014/main" id="{92EBEB32-D470-4C36-B1C8-E8553A60EAE3}"/>
              </a:ext>
            </a:extLst>
          </p:cNvPr>
          <p:cNvGraphicFramePr>
            <a:graphicFrameLocks noGrp="1"/>
          </p:cNvGraphicFramePr>
          <p:nvPr>
            <p:extLst>
              <p:ext uri="{D42A27DB-BD31-4B8C-83A1-F6EECF244321}">
                <p14:modId xmlns:p14="http://schemas.microsoft.com/office/powerpoint/2010/main" val="1314023701"/>
              </p:ext>
            </p:extLst>
          </p:nvPr>
        </p:nvGraphicFramePr>
        <p:xfrm>
          <a:off x="-201030" y="4328582"/>
          <a:ext cx="1169854" cy="4442624"/>
        </p:xfrm>
        <a:graphic>
          <a:graphicData uri="http://schemas.openxmlformats.org/drawingml/2006/table">
            <a:tbl>
              <a:tblPr firstRow="1" bandRow="1">
                <a:tableStyleId>{5940675A-B579-460E-94D1-54222C63F5DA}</a:tableStyleId>
              </a:tblPr>
              <a:tblGrid>
                <a:gridCol w="1169854">
                  <a:extLst>
                    <a:ext uri="{9D8B030D-6E8A-4147-A177-3AD203B41FA5}">
                      <a16:colId xmlns:a16="http://schemas.microsoft.com/office/drawing/2014/main" val="2710310312"/>
                    </a:ext>
                  </a:extLst>
                </a:gridCol>
              </a:tblGrid>
              <a:tr h="375273">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82964">
                <a:tc>
                  <a:txBody>
                    <a:bodyPr/>
                    <a:lstStyle/>
                    <a:p>
                      <a:pPr algn="r"/>
                      <a:r>
                        <a:rPr lang="en-GB" i="1" dirty="0" err="1">
                          <a:latin typeface="Century Gothic" panose="020B0502020202020204" pitchFamily="34" charset="0"/>
                        </a:rPr>
                        <a:t>vb</a:t>
                      </a:r>
                      <a:r>
                        <a:rPr lang="en-GB" i="1" dirty="0">
                          <a:latin typeface="Century Gothic" panose="020B0502020202020204" pitchFamily="34" charset="0"/>
                        </a:rPr>
                        <a:t> (pp)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64412">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64412">
                <a:tc>
                  <a:txBody>
                    <a:bodyPr/>
                    <a:lstStyle/>
                    <a:p>
                      <a:pPr algn="r"/>
                      <a:r>
                        <a:rPr lang="en-GB" i="1" dirty="0" err="1">
                          <a:latin typeface="Century Gothic" panose="020B0502020202020204" pitchFamily="34" charset="0"/>
                        </a:rPr>
                        <a:t>vb</a:t>
                      </a:r>
                      <a:r>
                        <a:rPr lang="en-GB" i="1" dirty="0">
                          <a:latin typeface="Century Gothic" panose="020B0502020202020204" pitchFamily="34" charset="0"/>
                        </a:rPr>
                        <a:t> (pp)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0344">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57378">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830727"/>
                  </a:ext>
                </a:extLst>
              </a:tr>
              <a:tr h="379881">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6435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700204"/>
                  </a:ext>
                </a:extLst>
              </a:tr>
              <a:tr h="371392">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72794">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65760">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51691">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pic>
        <p:nvPicPr>
          <p:cNvPr id="15" name="Picture 14" descr="Qr code&#10;&#10;Description automatically generated">
            <a:extLst>
              <a:ext uri="{FF2B5EF4-FFF2-40B4-BE49-F238E27FC236}">
                <a16:creationId xmlns:a16="http://schemas.microsoft.com/office/drawing/2014/main" id="{1E163A54-4D16-499C-AE0F-A88D8D4F3B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194" y="7235928"/>
            <a:ext cx="1087160" cy="1087160"/>
          </a:xfrm>
          <a:prstGeom prst="rect">
            <a:avLst/>
          </a:prstGeom>
        </p:spPr>
      </p:pic>
    </p:spTree>
    <p:extLst>
      <p:ext uri="{BB962C8B-B14F-4D97-AF65-F5344CB8AC3E}">
        <p14:creationId xmlns:p14="http://schemas.microsoft.com/office/powerpoint/2010/main" val="59297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64</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38263" y="30596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6" name="TextBox 35">
            <a:extLst>
              <a:ext uri="{FF2B5EF4-FFF2-40B4-BE49-F238E27FC236}">
                <a16:creationId xmlns:a16="http://schemas.microsoft.com/office/drawing/2014/main" id="{E2C91CD7-C0C1-486B-81D6-2EA12A810D33}"/>
              </a:ext>
            </a:extLst>
          </p:cNvPr>
          <p:cNvSpPr txBox="1"/>
          <p:nvPr/>
        </p:nvSpPr>
        <p:spPr>
          <a:xfrm>
            <a:off x="155653" y="723330"/>
            <a:ext cx="6902163" cy="400110"/>
          </a:xfrm>
          <a:prstGeom prst="rect">
            <a:avLst/>
          </a:prstGeom>
          <a:noFill/>
        </p:spPr>
        <p:txBody>
          <a:bodyPr wrap="square" rtlCol="0">
            <a:spAutoFit/>
          </a:bodyPr>
          <a:lstStyle/>
          <a:p>
            <a:pPr fontAlgn="base">
              <a:spcBef>
                <a:spcPct val="0"/>
              </a:spcBef>
              <a:spcAft>
                <a:spcPct val="0"/>
              </a:spcAft>
            </a:pPr>
            <a:r>
              <a:rPr lang="en-GB" sz="2000" dirty="0">
                <a:latin typeface="Century Gothic" panose="020B0502020202020204" pitchFamily="34" charset="0"/>
              </a:rPr>
              <a:t>As in English, use </a:t>
            </a:r>
            <a:r>
              <a:rPr lang="en-GB" sz="2000" b="1" dirty="0">
                <a:latin typeface="Century Gothic" panose="020B0502020202020204" pitchFamily="34" charset="0"/>
              </a:rPr>
              <a:t>ordinal numbers </a:t>
            </a:r>
            <a:r>
              <a:rPr lang="en-GB" sz="2000" dirty="0">
                <a:latin typeface="Century Gothic" panose="020B0502020202020204" pitchFamily="34" charset="0"/>
              </a:rPr>
              <a:t>to talk about </a:t>
            </a:r>
            <a:r>
              <a:rPr lang="en-GB" sz="2000" b="1" dirty="0">
                <a:latin typeface="Century Gothic" panose="020B0502020202020204" pitchFamily="34" charset="0"/>
              </a:rPr>
              <a:t>dates</a:t>
            </a:r>
            <a:r>
              <a:rPr lang="en-GB" sz="2000" dirty="0">
                <a:latin typeface="Century Gothic" panose="020B0502020202020204" pitchFamily="34" charset="0"/>
              </a:rPr>
              <a:t>: </a:t>
            </a:r>
          </a:p>
        </p:txBody>
      </p:sp>
      <p:sp>
        <p:nvSpPr>
          <p:cNvPr id="37" name="TextBox 36">
            <a:extLst>
              <a:ext uri="{FF2B5EF4-FFF2-40B4-BE49-F238E27FC236}">
                <a16:creationId xmlns:a16="http://schemas.microsoft.com/office/drawing/2014/main" id="{01E34C73-2DBE-4107-8673-0E48511AEF67}"/>
              </a:ext>
            </a:extLst>
          </p:cNvPr>
          <p:cNvSpPr txBox="1"/>
          <p:nvPr/>
        </p:nvSpPr>
        <p:spPr>
          <a:xfrm>
            <a:off x="163553" y="1169437"/>
            <a:ext cx="4610712" cy="400110"/>
          </a:xfrm>
          <a:prstGeom prst="rect">
            <a:avLst/>
          </a:prstGeom>
          <a:solidFill>
            <a:srgbClr val="FFFFF7"/>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Add -</a:t>
            </a:r>
            <a:r>
              <a:rPr kumimoji="0" lang="en-GB" sz="2000" b="1" i="0" u="none" strike="noStrike" kern="1200" cap="none" spc="0" normalizeH="0" baseline="0" noProof="0" dirty="0" err="1">
                <a:ln>
                  <a:noFill/>
                </a:ln>
                <a:effectLst/>
                <a:uLnTx/>
                <a:uFillTx/>
                <a:latin typeface="Century Gothic" panose="020F0302020204030204"/>
                <a:ea typeface="+mn-ea"/>
                <a:cs typeface="+mn-cs"/>
              </a:rPr>
              <a:t>te</a:t>
            </a:r>
            <a:r>
              <a:rPr kumimoji="0" lang="en-GB" sz="2000" b="0" i="0" u="none" strike="noStrike" kern="1200" cap="none" spc="0" normalizeH="0" baseline="0" noProof="0" dirty="0">
                <a:ln>
                  <a:noFill/>
                </a:ln>
                <a:effectLst/>
                <a:uLnTx/>
                <a:uFillTx/>
                <a:latin typeface="Century Gothic" panose="020F0302020204030204"/>
                <a:ea typeface="+mn-ea"/>
                <a:cs typeface="+mn-cs"/>
              </a:rPr>
              <a:t> to the numbers 1-19:</a:t>
            </a:r>
          </a:p>
        </p:txBody>
      </p:sp>
      <p:sp>
        <p:nvSpPr>
          <p:cNvPr id="38" name="TextBox 37">
            <a:extLst>
              <a:ext uri="{FF2B5EF4-FFF2-40B4-BE49-F238E27FC236}">
                <a16:creationId xmlns:a16="http://schemas.microsoft.com/office/drawing/2014/main" id="{C844C48A-1D97-44D1-B9FE-93562B5B7C4E}"/>
              </a:ext>
            </a:extLst>
          </p:cNvPr>
          <p:cNvSpPr txBox="1"/>
          <p:nvPr/>
        </p:nvSpPr>
        <p:spPr>
          <a:xfrm>
            <a:off x="1193573" y="1674215"/>
            <a:ext cx="3468316" cy="400110"/>
          </a:xfrm>
          <a:prstGeom prst="rect">
            <a:avLst/>
          </a:prstGeom>
          <a:solidFill>
            <a:srgbClr val="FEF5D2"/>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Heute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der </a:t>
            </a:r>
            <a:r>
              <a:rPr kumimoji="0" lang="en-GB" sz="2000" b="0" i="0" u="none" strike="noStrike" kern="1200" cap="none" spc="0" normalizeH="0" baseline="0" noProof="0" dirty="0" err="1">
                <a:ln>
                  <a:noFill/>
                </a:ln>
                <a:effectLst/>
                <a:uLnTx/>
                <a:uFillTx/>
                <a:latin typeface="Century Gothic" panose="020F0302020204030204"/>
                <a:ea typeface="+mn-ea"/>
                <a:cs typeface="+mn-cs"/>
              </a:rPr>
              <a:t>neun</a:t>
            </a:r>
            <a:r>
              <a:rPr kumimoji="0" lang="en-GB" sz="2000" b="1" i="0" u="none" strike="noStrike" kern="1200" cap="none" spc="0" normalizeH="0" baseline="0" noProof="0" dirty="0" err="1">
                <a:ln>
                  <a:noFill/>
                </a:ln>
                <a:effectLst/>
                <a:uLnTx/>
                <a:uFillTx/>
                <a:latin typeface="Century Gothic" panose="020F0302020204030204"/>
                <a:ea typeface="+mn-ea"/>
                <a:cs typeface="+mn-cs"/>
              </a:rPr>
              <a:t>te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Juli</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8DC2FDBD-7905-47C0-A45C-08AFAA3B4524}"/>
              </a:ext>
            </a:extLst>
          </p:cNvPr>
          <p:cNvSpPr txBox="1"/>
          <p:nvPr/>
        </p:nvSpPr>
        <p:spPr>
          <a:xfrm>
            <a:off x="1271294" y="2125871"/>
            <a:ext cx="37669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Today is the nin</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July.</a:t>
            </a:r>
          </a:p>
        </p:txBody>
      </p:sp>
      <p:sp>
        <p:nvSpPr>
          <p:cNvPr id="41" name="TextBox 40">
            <a:extLst>
              <a:ext uri="{FF2B5EF4-FFF2-40B4-BE49-F238E27FC236}">
                <a16:creationId xmlns:a16="http://schemas.microsoft.com/office/drawing/2014/main" id="{F27ED0B4-1553-4CBC-820D-F9FC669D4354}"/>
              </a:ext>
            </a:extLst>
          </p:cNvPr>
          <p:cNvSpPr txBox="1"/>
          <p:nvPr/>
        </p:nvSpPr>
        <p:spPr>
          <a:xfrm>
            <a:off x="163553" y="2538168"/>
            <a:ext cx="4610712" cy="400110"/>
          </a:xfrm>
          <a:prstGeom prst="rect">
            <a:avLst/>
          </a:prstGeom>
          <a:solidFill>
            <a:srgbClr val="FFFFF7"/>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Add -</a:t>
            </a:r>
            <a:r>
              <a:rPr kumimoji="0" lang="en-GB" sz="2000" b="0" i="0" u="none" strike="noStrike" kern="1200" cap="none" spc="0" normalizeH="0" baseline="0" noProof="0" dirty="0" err="1">
                <a:ln>
                  <a:noFill/>
                </a:ln>
                <a:effectLst/>
                <a:uLnTx/>
                <a:uFillTx/>
                <a:latin typeface="Century Gothic" panose="020F0302020204030204"/>
                <a:ea typeface="+mn-ea"/>
                <a:cs typeface="+mn-cs"/>
              </a:rPr>
              <a:t>s</a:t>
            </a:r>
            <a:r>
              <a:rPr kumimoji="0" lang="en-GB" sz="2000" b="1" i="0" u="none" strike="noStrike" kern="1200" cap="none" spc="0" normalizeH="0" baseline="0" noProof="0" dirty="0" err="1">
                <a:ln>
                  <a:noFill/>
                </a:ln>
                <a:effectLst/>
                <a:uLnTx/>
                <a:uFillTx/>
                <a:latin typeface="Century Gothic" panose="020F0302020204030204"/>
                <a:ea typeface="+mn-ea"/>
                <a:cs typeface="+mn-cs"/>
              </a:rPr>
              <a:t>te</a:t>
            </a:r>
            <a:r>
              <a:rPr kumimoji="0" lang="en-GB" sz="2000" b="0" i="0" u="none" strike="noStrike" kern="1200" cap="none" spc="0" normalizeH="0" baseline="0" noProof="0" dirty="0">
                <a:ln>
                  <a:noFill/>
                </a:ln>
                <a:effectLst/>
                <a:uLnTx/>
                <a:uFillTx/>
                <a:latin typeface="Century Gothic" panose="020F0302020204030204"/>
                <a:ea typeface="+mn-ea"/>
                <a:cs typeface="+mn-cs"/>
              </a:rPr>
              <a:t> to numbers 20+:</a:t>
            </a:r>
          </a:p>
        </p:txBody>
      </p:sp>
      <p:sp>
        <p:nvSpPr>
          <p:cNvPr id="42" name="TextBox 41">
            <a:extLst>
              <a:ext uri="{FF2B5EF4-FFF2-40B4-BE49-F238E27FC236}">
                <a16:creationId xmlns:a16="http://schemas.microsoft.com/office/drawing/2014/main" id="{D1EB9280-7B53-4D5A-A3A4-D0DE20AC37ED}"/>
              </a:ext>
            </a:extLst>
          </p:cNvPr>
          <p:cNvSpPr txBox="1"/>
          <p:nvPr/>
        </p:nvSpPr>
        <p:spPr>
          <a:xfrm>
            <a:off x="984367" y="3099938"/>
            <a:ext cx="4156892" cy="400110"/>
          </a:xfrm>
          <a:prstGeom prst="rect">
            <a:avLst/>
          </a:prstGeom>
          <a:solidFill>
            <a:srgbClr val="FEF5D2"/>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Heute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der </a:t>
            </a:r>
            <a:r>
              <a:rPr kumimoji="0" lang="en-GB" sz="2000" b="0" i="0" u="none" strike="noStrike" kern="1200" cap="none" spc="0" normalizeH="0" baseline="0" noProof="0" dirty="0" err="1">
                <a:ln>
                  <a:noFill/>
                </a:ln>
                <a:effectLst/>
                <a:uLnTx/>
                <a:uFillTx/>
                <a:latin typeface="Century Gothic" panose="020F0302020204030204"/>
                <a:ea typeface="+mn-ea"/>
                <a:cs typeface="+mn-cs"/>
              </a:rPr>
              <a:t>zwanzig</a:t>
            </a:r>
            <a:r>
              <a:rPr kumimoji="0" lang="en-GB" sz="2000" b="1" i="0" u="none" strike="noStrike" kern="1200" cap="none" spc="0" normalizeH="0" baseline="0" noProof="0" dirty="0" err="1">
                <a:ln>
                  <a:noFill/>
                </a:ln>
                <a:effectLst/>
                <a:uLnTx/>
                <a:uFillTx/>
                <a:latin typeface="Century Gothic" panose="020F0302020204030204"/>
                <a:ea typeface="+mn-ea"/>
                <a:cs typeface="+mn-cs"/>
              </a:rPr>
              <a:t>ste</a:t>
            </a:r>
            <a:r>
              <a:rPr kumimoji="0" lang="en-GB" sz="2000" b="0" i="0" u="none" strike="noStrike" kern="1200" cap="none" spc="0" normalizeH="0" baseline="0" noProof="0" dirty="0">
                <a:ln>
                  <a:noFill/>
                </a:ln>
                <a:effectLst/>
                <a:uLnTx/>
                <a:uFillTx/>
                <a:latin typeface="Century Gothic" panose="020F0302020204030204"/>
                <a:ea typeface="+mn-ea"/>
                <a:cs typeface="+mn-cs"/>
              </a:rPr>
              <a:t> August.</a:t>
            </a:r>
          </a:p>
        </p:txBody>
      </p:sp>
      <p:sp>
        <p:nvSpPr>
          <p:cNvPr id="44" name="TextBox 43">
            <a:extLst>
              <a:ext uri="{FF2B5EF4-FFF2-40B4-BE49-F238E27FC236}">
                <a16:creationId xmlns:a16="http://schemas.microsoft.com/office/drawing/2014/main" id="{53400341-06D6-4219-AF15-1E7FF9EE7CDD}"/>
              </a:ext>
            </a:extLst>
          </p:cNvPr>
          <p:cNvSpPr txBox="1"/>
          <p:nvPr/>
        </p:nvSpPr>
        <p:spPr>
          <a:xfrm>
            <a:off x="1033795" y="3604243"/>
            <a:ext cx="42576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Today is the twentie</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August.</a:t>
            </a:r>
          </a:p>
        </p:txBody>
      </p:sp>
      <p:sp>
        <p:nvSpPr>
          <p:cNvPr id="45" name="TextBox 44">
            <a:extLst>
              <a:ext uri="{FF2B5EF4-FFF2-40B4-BE49-F238E27FC236}">
                <a16:creationId xmlns:a16="http://schemas.microsoft.com/office/drawing/2014/main" id="{E570CA09-71F5-48FA-A96B-73E22EDE630B}"/>
              </a:ext>
            </a:extLst>
          </p:cNvPr>
          <p:cNvSpPr txBox="1"/>
          <p:nvPr/>
        </p:nvSpPr>
        <p:spPr>
          <a:xfrm>
            <a:off x="163553" y="4050350"/>
            <a:ext cx="5391427" cy="400110"/>
          </a:xfrm>
          <a:prstGeom prst="rect">
            <a:avLst/>
          </a:prstGeom>
          <a:solidFill>
            <a:srgbClr val="FFFFF7"/>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say</a:t>
            </a:r>
            <a:r>
              <a:rPr kumimoji="0" lang="en-GB" sz="2000" b="0" i="0" u="none" strike="noStrike" kern="1200" cap="none" spc="0" normalizeH="0" noProof="0" dirty="0">
                <a:ln>
                  <a:noFill/>
                </a:ln>
                <a:effectLst/>
                <a:uLnTx/>
                <a:uFillTx/>
                <a:latin typeface="Century Gothic" panose="020F0302020204030204"/>
                <a:ea typeface="+mn-ea"/>
                <a:cs typeface="+mn-cs"/>
              </a:rPr>
              <a:t> ‘on the’ use </a:t>
            </a:r>
            <a:r>
              <a:rPr kumimoji="0" lang="en-GB" sz="2000" b="1" i="0" u="none" strike="noStrike" kern="1200" cap="none" spc="0" normalizeH="0" noProof="0" dirty="0">
                <a:ln>
                  <a:noFill/>
                </a:ln>
                <a:effectLst/>
                <a:uLnTx/>
                <a:uFillTx/>
                <a:latin typeface="Century Gothic" panose="020F0302020204030204"/>
                <a:ea typeface="+mn-ea"/>
                <a:cs typeface="+mn-cs"/>
              </a:rPr>
              <a:t>an</a:t>
            </a:r>
            <a:r>
              <a:rPr kumimoji="0" lang="en-GB" sz="2000" b="0" i="0" u="none" strike="noStrike" kern="1200" cap="none" spc="0" normalizeH="0" noProof="0" dirty="0">
                <a:ln>
                  <a:noFill/>
                </a:ln>
                <a:effectLst/>
                <a:uLnTx/>
                <a:uFillTx/>
                <a:latin typeface="Century Gothic" panose="020F0302020204030204"/>
                <a:ea typeface="+mn-ea"/>
                <a:cs typeface="+mn-cs"/>
              </a:rPr>
              <a:t> + </a:t>
            </a:r>
            <a:r>
              <a:rPr kumimoji="0" lang="en-GB" sz="2000" b="1" i="0" u="none" strike="noStrike" kern="1200" cap="none" spc="0" normalizeH="0" noProof="0" dirty="0" err="1">
                <a:ln>
                  <a:noFill/>
                </a:ln>
                <a:effectLst/>
                <a:uLnTx/>
                <a:uFillTx/>
                <a:latin typeface="Century Gothic" panose="020F0302020204030204"/>
                <a:ea typeface="+mn-ea"/>
                <a:cs typeface="+mn-cs"/>
              </a:rPr>
              <a:t>dem</a:t>
            </a:r>
            <a:r>
              <a:rPr kumimoji="0" lang="en-GB" sz="2000" b="0" i="0" u="none" strike="noStrike" kern="1200" cap="none" spc="0" normalizeH="0" noProof="0" dirty="0">
                <a:ln>
                  <a:noFill/>
                </a:ln>
                <a:effectLst/>
                <a:uLnTx/>
                <a:uFillTx/>
                <a:latin typeface="Century Gothic" panose="020F0302020204030204"/>
                <a:ea typeface="+mn-ea"/>
                <a:cs typeface="+mn-cs"/>
              </a:rPr>
              <a:t> to make </a:t>
            </a:r>
            <a:r>
              <a:rPr kumimoji="0" lang="en-GB" sz="2000" b="1" i="0" u="none" strike="noStrike" kern="1200" cap="none" spc="0" normalizeH="0" noProof="0" dirty="0">
                <a:ln>
                  <a:noFill/>
                </a:ln>
                <a:effectLst/>
                <a:uLnTx/>
                <a:uFillTx/>
                <a:latin typeface="Century Gothic" panose="020F0302020204030204"/>
                <a:ea typeface="+mn-ea"/>
                <a:cs typeface="+mn-cs"/>
              </a:rPr>
              <a:t>am</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57" name="Picture 56" descr="A close up of a logo&#10;&#10;Description automatically generated">
            <a:extLst>
              <a:ext uri="{FF2B5EF4-FFF2-40B4-BE49-F238E27FC236}">
                <a16:creationId xmlns:a16="http://schemas.microsoft.com/office/drawing/2014/main" id="{7DDCCA83-9913-4D09-AF57-A1790EE77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9392" y="5020398"/>
            <a:ext cx="879769" cy="968781"/>
          </a:xfrm>
          <a:prstGeom prst="rect">
            <a:avLst/>
          </a:prstGeom>
        </p:spPr>
      </p:pic>
      <p:sp>
        <p:nvSpPr>
          <p:cNvPr id="58" name="Rounded Rectangular Callout 23">
            <a:hlinkClick r:id="" action="ppaction://noaction">
              <a:snd r:embed="rId4" name="23.1.wav"/>
            </a:hlinkClick>
            <a:extLst>
              <a:ext uri="{FF2B5EF4-FFF2-40B4-BE49-F238E27FC236}">
                <a16:creationId xmlns:a16="http://schemas.microsoft.com/office/drawing/2014/main" id="{4188017D-639D-4EFD-AD28-A88C64519E3C}"/>
              </a:ext>
            </a:extLst>
          </p:cNvPr>
          <p:cNvSpPr/>
          <p:nvPr/>
        </p:nvSpPr>
        <p:spPr>
          <a:xfrm>
            <a:off x="1033795" y="4725957"/>
            <a:ext cx="4168669" cy="470656"/>
          </a:xfrm>
          <a:prstGeom prst="wedgeRoundRectCallout">
            <a:avLst>
              <a:gd name="adj1" fmla="val -42651"/>
              <a:gd name="adj2" fmla="val 109307"/>
              <a:gd name="adj3" fmla="val 16667"/>
            </a:avLst>
          </a:prstGeom>
          <a:solidFill>
            <a:schemeClr val="accent1">
              <a:lumMod val="90000"/>
            </a:schemeClr>
          </a:solidFill>
          <a:ln w="19050">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D</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as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Konzert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neun</a:t>
            </a:r>
            <a:r>
              <a:rPr kumimoji="0" lang="en-GB" sz="2000" b="1" i="0" u="sng" strike="noStrike" kern="1200" cap="none" spc="0" normalizeH="0" baseline="0" noProof="0" dirty="0" err="1">
                <a:ln>
                  <a:noFill/>
                </a:ln>
                <a:solidFill>
                  <a:schemeClr val="tx1"/>
                </a:solidFill>
                <a:effectLst/>
                <a:uLnTx/>
                <a:uFillTx/>
                <a:latin typeface="Century Gothic" panose="020F0302020204030204"/>
                <a:ea typeface="+mn-ea"/>
                <a:cs typeface="+mn-cs"/>
              </a:rPr>
              <a:t>ten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Juli</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59" name="Picture 58">
            <a:extLst>
              <a:ext uri="{FF2B5EF4-FFF2-40B4-BE49-F238E27FC236}">
                <a16:creationId xmlns:a16="http://schemas.microsoft.com/office/drawing/2014/main" id="{37198190-252C-4C13-9CBC-C0F31C3DB48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8441" y="5562532"/>
            <a:ext cx="706177" cy="1110520"/>
          </a:xfrm>
          <a:prstGeom prst="rect">
            <a:avLst/>
          </a:prstGeom>
        </p:spPr>
      </p:pic>
      <p:sp>
        <p:nvSpPr>
          <p:cNvPr id="60" name="Rounded Rectangular Callout 23">
            <a:hlinkClick r:id="" action="ppaction://noaction">
              <a:snd r:embed="rId4" name="23.1.wav"/>
            </a:hlinkClick>
            <a:extLst>
              <a:ext uri="{FF2B5EF4-FFF2-40B4-BE49-F238E27FC236}">
                <a16:creationId xmlns:a16="http://schemas.microsoft.com/office/drawing/2014/main" id="{2B4F7032-F59F-4F47-B57C-1A399AD0D6AB}"/>
              </a:ext>
            </a:extLst>
          </p:cNvPr>
          <p:cNvSpPr/>
          <p:nvPr/>
        </p:nvSpPr>
        <p:spPr>
          <a:xfrm>
            <a:off x="1149559" y="6153153"/>
            <a:ext cx="4140893" cy="400111"/>
          </a:xfrm>
          <a:prstGeom prst="wedgeRoundRectCallout">
            <a:avLst>
              <a:gd name="adj1" fmla="val 59014"/>
              <a:gd name="adj2" fmla="val -52223"/>
              <a:gd name="adj3" fmla="val 16667"/>
            </a:avLst>
          </a:prstGeom>
          <a:solidFill>
            <a:schemeClr val="accent1">
              <a:lumMod val="90000"/>
            </a:schemeClr>
          </a:solidFill>
          <a:ln w="19050">
            <a:solidFill>
              <a:srgbClr val="E6A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Nein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zwanzig</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a:t>
            </a:r>
            <a:r>
              <a:rPr kumimoji="0" lang="en-GB" sz="2000" b="1" i="0" u="sng" strike="noStrike" kern="1200" cap="none" spc="0" normalizeH="0" baseline="0" noProof="0" dirty="0" err="1">
                <a:ln>
                  <a:noFill/>
                </a:ln>
                <a:solidFill>
                  <a:schemeClr val="tx1"/>
                </a:solidFill>
                <a:effectLst/>
                <a:uLnTx/>
                <a:uFillTx/>
                <a:latin typeface="Century Gothic" panose="020F0302020204030204"/>
                <a:ea typeface="+mn-ea"/>
                <a:cs typeface="+mn-cs"/>
              </a:rPr>
              <a:t>ten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Juli</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8A7B4F54-32B5-42A4-971F-8EA79CC26CAF}"/>
              </a:ext>
            </a:extLst>
          </p:cNvPr>
          <p:cNvSpPr txBox="1"/>
          <p:nvPr/>
        </p:nvSpPr>
        <p:spPr>
          <a:xfrm>
            <a:off x="1324887" y="6618019"/>
            <a:ext cx="57329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No! It is on the twentie</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July.</a:t>
            </a:r>
          </a:p>
        </p:txBody>
      </p:sp>
      <p:sp>
        <p:nvSpPr>
          <p:cNvPr id="62" name="Rounded Rectangular Callout 25">
            <a:extLst>
              <a:ext uri="{FF2B5EF4-FFF2-40B4-BE49-F238E27FC236}">
                <a16:creationId xmlns:a16="http://schemas.microsoft.com/office/drawing/2014/main" id="{30AB6C6B-6563-4D3A-9D4F-514DB55C051B}"/>
              </a:ext>
            </a:extLst>
          </p:cNvPr>
          <p:cNvSpPr/>
          <p:nvPr/>
        </p:nvSpPr>
        <p:spPr>
          <a:xfrm>
            <a:off x="181376" y="6992527"/>
            <a:ext cx="3463290" cy="682056"/>
          </a:xfrm>
          <a:prstGeom prst="wedgeRoundRectCallout">
            <a:avLst>
              <a:gd name="adj1" fmla="val -17483"/>
              <a:gd name="adj2" fmla="val 49785"/>
              <a:gd name="adj3" fmla="val 16667"/>
            </a:avLst>
          </a:prstGeom>
          <a:solidFill>
            <a:srgbClr val="FDEEB9"/>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Note: After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also add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-n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to the number.</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71A14CDF-B6DB-46AC-A674-FDBD1C20749E}"/>
              </a:ext>
            </a:extLst>
          </p:cNvPr>
          <p:cNvSpPr txBox="1"/>
          <p:nvPr/>
        </p:nvSpPr>
        <p:spPr>
          <a:xfrm>
            <a:off x="1125071" y="5545186"/>
            <a:ext cx="57329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F0302020204030204"/>
                <a:ea typeface="+mn-ea"/>
                <a:cs typeface="+mn-cs"/>
              </a:rPr>
              <a:t>The concert is on the nin</a:t>
            </a:r>
            <a:r>
              <a:rPr kumimoji="0" lang="en-GB" sz="2000" b="1" i="1" u="none" strike="noStrike" kern="1200" cap="none" spc="0" normalizeH="0" baseline="0" noProof="0" dirty="0">
                <a:ln>
                  <a:noFill/>
                </a:ln>
                <a:effectLst/>
                <a:uLnTx/>
                <a:uFillTx/>
                <a:latin typeface="Century Gothic" panose="020F0302020204030204"/>
                <a:ea typeface="+mn-ea"/>
                <a:cs typeface="+mn-cs"/>
              </a:rPr>
              <a:t>th</a:t>
            </a:r>
            <a:r>
              <a:rPr kumimoji="0" lang="en-GB" sz="2000" b="0" i="1" u="none" strike="noStrike" kern="1200" cap="none" spc="0" normalizeH="0" baseline="0" noProof="0" dirty="0">
                <a:ln>
                  <a:noFill/>
                </a:ln>
                <a:effectLst/>
                <a:uLnTx/>
                <a:uFillTx/>
                <a:latin typeface="Century Gothic" panose="020F0302020204030204"/>
                <a:ea typeface="+mn-ea"/>
                <a:cs typeface="+mn-cs"/>
              </a:rPr>
              <a:t> of July.</a:t>
            </a:r>
          </a:p>
        </p:txBody>
      </p:sp>
      <p:sp>
        <p:nvSpPr>
          <p:cNvPr id="3" name="Rectangle: Rounded Corners 2">
            <a:extLst>
              <a:ext uri="{FF2B5EF4-FFF2-40B4-BE49-F238E27FC236}">
                <a16:creationId xmlns:a16="http://schemas.microsoft.com/office/drawing/2014/main" id="{026544FF-AC1F-4A13-984D-7470F00FCCB4}"/>
              </a:ext>
              <a:ext uri="{C183D7F6-B498-43B3-948B-1728B52AA6E4}">
                <adec:decorative xmlns:adec="http://schemas.microsoft.com/office/drawing/2017/decorative" val="1"/>
              </a:ext>
            </a:extLst>
          </p:cNvPr>
          <p:cNvSpPr/>
          <p:nvPr/>
        </p:nvSpPr>
        <p:spPr>
          <a:xfrm>
            <a:off x="181376" y="7783830"/>
            <a:ext cx="6233242" cy="1210797"/>
          </a:xfrm>
          <a:prstGeom prst="roundRect">
            <a:avLst/>
          </a:prstGeom>
          <a:solidFill>
            <a:srgbClr val="FFF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Qr code&#10;&#10;Description automatically generated">
            <a:extLst>
              <a:ext uri="{FF2B5EF4-FFF2-40B4-BE49-F238E27FC236}">
                <a16:creationId xmlns:a16="http://schemas.microsoft.com/office/drawing/2014/main" id="{44BA96EE-500D-46D4-A974-416D96238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3501" y="1201697"/>
            <a:ext cx="872628" cy="872628"/>
          </a:xfrm>
          <a:prstGeom prst="rect">
            <a:avLst/>
          </a:prstGeom>
        </p:spPr>
      </p:pic>
      <p:pic>
        <p:nvPicPr>
          <p:cNvPr id="7" name="Picture 6" descr="Qr code&#10;&#10;Description automatically generated">
            <a:extLst>
              <a:ext uri="{FF2B5EF4-FFF2-40B4-BE49-F238E27FC236}">
                <a16:creationId xmlns:a16="http://schemas.microsoft.com/office/drawing/2014/main" id="{547C57BB-5546-4369-AA72-533E69A39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2635" y="2185713"/>
            <a:ext cx="890032" cy="890032"/>
          </a:xfrm>
          <a:prstGeom prst="rect">
            <a:avLst/>
          </a:prstGeom>
        </p:spPr>
      </p:pic>
      <p:pic>
        <p:nvPicPr>
          <p:cNvPr id="10" name="Picture 9" descr="Qr code&#10;&#10;Description automatically generated">
            <a:extLst>
              <a:ext uri="{FF2B5EF4-FFF2-40B4-BE49-F238E27FC236}">
                <a16:creationId xmlns:a16="http://schemas.microsoft.com/office/drawing/2014/main" id="{CC915853-70E9-4BD4-98CF-7FBEBF8D08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2635" y="3224432"/>
            <a:ext cx="913586" cy="913586"/>
          </a:xfrm>
          <a:prstGeom prst="rect">
            <a:avLst/>
          </a:prstGeom>
        </p:spPr>
      </p:pic>
      <p:pic>
        <p:nvPicPr>
          <p:cNvPr id="12" name="Picture 11" descr="Qr code&#10;&#10;Description automatically generated">
            <a:extLst>
              <a:ext uri="{FF2B5EF4-FFF2-40B4-BE49-F238E27FC236}">
                <a16:creationId xmlns:a16="http://schemas.microsoft.com/office/drawing/2014/main" id="{DF30469C-EF3B-40DC-96C9-813E8701B2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2897" y="4188254"/>
            <a:ext cx="879770" cy="879770"/>
          </a:xfrm>
          <a:prstGeom prst="rect">
            <a:avLst/>
          </a:prstGeom>
        </p:spPr>
      </p:pic>
      <p:sp>
        <p:nvSpPr>
          <p:cNvPr id="13" name="TextBox 12">
            <a:extLst>
              <a:ext uri="{FF2B5EF4-FFF2-40B4-BE49-F238E27FC236}">
                <a16:creationId xmlns:a16="http://schemas.microsoft.com/office/drawing/2014/main" id="{140ED726-9ACC-498F-A18F-8900FA2FD27E}"/>
              </a:ext>
            </a:extLst>
          </p:cNvPr>
          <p:cNvSpPr txBox="1"/>
          <p:nvPr/>
        </p:nvSpPr>
        <p:spPr>
          <a:xfrm>
            <a:off x="289392" y="7783830"/>
            <a:ext cx="6042828" cy="369332"/>
          </a:xfrm>
          <a:prstGeom prst="rect">
            <a:avLst/>
          </a:prstGeom>
          <a:noFill/>
        </p:spPr>
        <p:txBody>
          <a:bodyPr wrap="square" rtlCol="0">
            <a:spAutoFit/>
          </a:bodyPr>
          <a:lstStyle/>
          <a:p>
            <a:r>
              <a:rPr lang="en-GB" dirty="0">
                <a:latin typeface="Century Gothic" panose="020B0502020202020204" pitchFamily="34" charset="0"/>
              </a:rPr>
              <a:t>Revisit all the vocabulary from this year:</a:t>
            </a:r>
          </a:p>
        </p:txBody>
      </p:sp>
      <p:pic>
        <p:nvPicPr>
          <p:cNvPr id="15" name="Picture 14" descr="Qr code&#10;&#10;Description automatically generated">
            <a:extLst>
              <a:ext uri="{FF2B5EF4-FFF2-40B4-BE49-F238E27FC236}">
                <a16:creationId xmlns:a16="http://schemas.microsoft.com/office/drawing/2014/main" id="{0434A1E3-FBF2-4294-9B57-2DB424380F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474" y="8116522"/>
            <a:ext cx="829448" cy="829448"/>
          </a:xfrm>
          <a:prstGeom prst="rect">
            <a:avLst/>
          </a:prstGeom>
        </p:spPr>
      </p:pic>
      <p:pic>
        <p:nvPicPr>
          <p:cNvPr id="17" name="Picture 16" descr="Qr code&#10;&#10;Description automatically generated">
            <a:extLst>
              <a:ext uri="{FF2B5EF4-FFF2-40B4-BE49-F238E27FC236}">
                <a16:creationId xmlns:a16="http://schemas.microsoft.com/office/drawing/2014/main" id="{A54DB837-E514-4846-A80A-007389D117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5818" y="8103017"/>
            <a:ext cx="842953" cy="842953"/>
          </a:xfrm>
          <a:prstGeom prst="rect">
            <a:avLst/>
          </a:prstGeom>
        </p:spPr>
      </p:pic>
      <p:pic>
        <p:nvPicPr>
          <p:cNvPr id="19" name="Picture 18" descr="Qr code&#10;&#10;Description automatically generated">
            <a:extLst>
              <a:ext uri="{FF2B5EF4-FFF2-40B4-BE49-F238E27FC236}">
                <a16:creationId xmlns:a16="http://schemas.microsoft.com/office/drawing/2014/main" id="{D1AF8A30-86F4-4F7A-905C-51A12E44C6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3738" y="8117947"/>
            <a:ext cx="842953" cy="842953"/>
          </a:xfrm>
          <a:prstGeom prst="rect">
            <a:avLst/>
          </a:prstGeom>
        </p:spPr>
      </p:pic>
      <p:pic>
        <p:nvPicPr>
          <p:cNvPr id="21" name="Picture 20" descr="Qr code&#10;&#10;Description automatically generated">
            <a:extLst>
              <a:ext uri="{FF2B5EF4-FFF2-40B4-BE49-F238E27FC236}">
                <a16:creationId xmlns:a16="http://schemas.microsoft.com/office/drawing/2014/main" id="{ED2882D8-C792-423A-8FC0-D2F39333F6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1658" y="8103017"/>
            <a:ext cx="842953" cy="842953"/>
          </a:xfrm>
          <a:prstGeom prst="rect">
            <a:avLst/>
          </a:prstGeom>
        </p:spPr>
      </p:pic>
      <p:pic>
        <p:nvPicPr>
          <p:cNvPr id="23" name="Picture 22" descr="Qr code&#10;&#10;Description automatically generated">
            <a:extLst>
              <a:ext uri="{FF2B5EF4-FFF2-40B4-BE49-F238E27FC236}">
                <a16:creationId xmlns:a16="http://schemas.microsoft.com/office/drawing/2014/main" id="{B794AEBC-E376-49D1-8E78-8F25802134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44442" y="8067045"/>
            <a:ext cx="842953" cy="842953"/>
          </a:xfrm>
          <a:prstGeom prst="rect">
            <a:avLst/>
          </a:prstGeom>
        </p:spPr>
      </p:pic>
    </p:spTree>
    <p:extLst>
      <p:ext uri="{BB962C8B-B14F-4D97-AF65-F5344CB8AC3E}">
        <p14:creationId xmlns:p14="http://schemas.microsoft.com/office/powerpoint/2010/main" val="2111339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227385" y="169369"/>
            <a:ext cx="2446542"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2981" y="107155"/>
            <a:ext cx="2689492" cy="487622"/>
          </a:xfrm>
        </p:spPr>
        <p:txBody>
          <a:bodyPr/>
          <a:lstStyle/>
          <a:p>
            <a:pPr lvl="0" eaLnBrk="1" hangingPunct="1"/>
            <a:r>
              <a:rPr lang="en-US" sz="2000" b="1" kern="1200" dirty="0">
                <a:solidFill>
                  <a:srgbClr val="FFFFFF"/>
                </a:solidFill>
                <a:latin typeface="Century Gothic" panose="020B0502020202020204" pitchFamily="34" charset="0"/>
                <a:ea typeface="+mn-ea"/>
                <a:cs typeface="+mn-cs"/>
              </a:rPr>
              <a:t>T3.2 </a:t>
            </a:r>
            <a:r>
              <a:rPr lang="en-US" sz="2000" b="1" kern="1200" dirty="0" err="1">
                <a:solidFill>
                  <a:srgbClr val="FFFFFF"/>
                </a:solidFill>
                <a:latin typeface="Century Gothic" panose="020B0502020202020204" pitchFamily="34" charset="0"/>
                <a:ea typeface="+mn-ea"/>
                <a:cs typeface="+mn-cs"/>
              </a:rPr>
              <a:t>Woche</a:t>
            </a:r>
            <a:r>
              <a:rPr lang="en-US" sz="2000" b="1" kern="1200" dirty="0">
                <a:solidFill>
                  <a:srgbClr val="FFFFFF"/>
                </a:solidFill>
                <a:latin typeface="Century Gothic" panose="020B0502020202020204" pitchFamily="34" charset="0"/>
                <a:ea typeface="+mn-ea"/>
                <a:cs typeface="+mn-cs"/>
              </a:rPr>
              <a:t> 4</a:t>
            </a:r>
            <a:endParaRPr lang="en-US" dirty="0"/>
          </a:p>
        </p:txBody>
      </p:sp>
      <p:sp>
        <p:nvSpPr>
          <p:cNvPr id="1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78401" y="8736851"/>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65</a:t>
            </a:r>
            <a:endParaRPr lang="en-GB" altLang="en-US" b="1" dirty="0">
              <a:solidFill>
                <a:srgbClr val="000000"/>
              </a:solidFill>
              <a:latin typeface="Century Gothic" panose="020B0502020202020204" pitchFamily="34" charset="0"/>
            </a:endParaRPr>
          </a:p>
        </p:txBody>
      </p:sp>
      <p:sp>
        <p:nvSpPr>
          <p:cNvPr id="44" name="Rectangle 43">
            <a:extLst>
              <a:ext uri="{FF2B5EF4-FFF2-40B4-BE49-F238E27FC236}">
                <a16:creationId xmlns:a16="http://schemas.microsoft.com/office/drawing/2014/main" id="{69532CD9-4725-4AF4-A97D-B4C363882E39}"/>
              </a:ext>
            </a:extLst>
          </p:cNvPr>
          <p:cNvSpPr/>
          <p:nvPr/>
        </p:nvSpPr>
        <p:spPr>
          <a:xfrm>
            <a:off x="5186437" y="2724697"/>
            <a:ext cx="1453861" cy="36933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8" name="Rectangle 37">
            <a:extLst>
              <a:ext uri="{FF2B5EF4-FFF2-40B4-BE49-F238E27FC236}">
                <a16:creationId xmlns:a16="http://schemas.microsoft.com/office/drawing/2014/main" id="{F1F2ED5A-9AD2-4687-8B92-B161BABD461A}"/>
              </a:ext>
            </a:extLst>
          </p:cNvPr>
          <p:cNvSpPr/>
          <p:nvPr/>
        </p:nvSpPr>
        <p:spPr>
          <a:xfrm>
            <a:off x="227385" y="2638768"/>
            <a:ext cx="3615329" cy="36933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Working with a literary text</a:t>
            </a:r>
          </a:p>
        </p:txBody>
      </p:sp>
      <p:grpSp>
        <p:nvGrpSpPr>
          <p:cNvPr id="5" name="Group 4">
            <a:extLst>
              <a:ext uri="{FF2B5EF4-FFF2-40B4-BE49-F238E27FC236}">
                <a16:creationId xmlns:a16="http://schemas.microsoft.com/office/drawing/2014/main" id="{093E6AF6-F7ED-4FCD-8EB1-5033A18777AA}"/>
              </a:ext>
              <a:ext uri="{C183D7F6-B498-43B3-948B-1728B52AA6E4}">
                <adec:decorative xmlns:adec="http://schemas.microsoft.com/office/drawing/2017/decorative" val="1"/>
              </a:ext>
            </a:extLst>
          </p:cNvPr>
          <p:cNvGrpSpPr/>
          <p:nvPr/>
        </p:nvGrpSpPr>
        <p:grpSpPr>
          <a:xfrm>
            <a:off x="4679456" y="78637"/>
            <a:ext cx="2353304" cy="2646060"/>
            <a:chOff x="4679456" y="78637"/>
            <a:chExt cx="2353304" cy="2646060"/>
          </a:xfrm>
        </p:grpSpPr>
        <p:sp>
          <p:nvSpPr>
            <p:cNvPr id="3" name="TextBox 2">
              <a:extLst>
                <a:ext uri="{FF2B5EF4-FFF2-40B4-BE49-F238E27FC236}">
                  <a16:creationId xmlns:a16="http://schemas.microsoft.com/office/drawing/2014/main" id="{CF95CB34-2D77-4405-A9C4-BF6FAA15A0FA}"/>
                </a:ext>
              </a:extLst>
            </p:cNvPr>
            <p:cNvSpPr txBox="1"/>
            <p:nvPr/>
          </p:nvSpPr>
          <p:spPr>
            <a:xfrm>
              <a:off x="4679456" y="1801367"/>
              <a:ext cx="2353304" cy="923330"/>
            </a:xfrm>
            <a:prstGeom prst="rect">
              <a:avLst/>
            </a:prstGeom>
            <a:noFill/>
          </p:spPr>
          <p:txBody>
            <a:bodyPr wrap="square" rtlCol="0">
              <a:spAutoFit/>
            </a:bodyPr>
            <a:lstStyle/>
            <a:p>
              <a:pPr algn="ctr"/>
              <a:r>
                <a:rPr lang="en-US" dirty="0">
                  <a:latin typeface="Century Gothic" panose="020B0502020202020204" pitchFamily="34" charset="0"/>
                </a:rPr>
                <a:t>Johann Wolfgang von Goethe</a:t>
              </a:r>
            </a:p>
            <a:p>
              <a:pPr algn="ctr"/>
              <a:r>
                <a:rPr lang="en-US" dirty="0">
                  <a:latin typeface="Century Gothic" panose="020B0502020202020204" pitchFamily="34" charset="0"/>
                </a:rPr>
                <a:t>1749-1932</a:t>
              </a:r>
              <a:endParaRPr lang="en-GB" dirty="0">
                <a:latin typeface="Century Gothic" panose="020B0502020202020204" pitchFamily="34" charset="0"/>
              </a:endParaRPr>
            </a:p>
          </p:txBody>
        </p:sp>
        <p:pic>
          <p:nvPicPr>
            <p:cNvPr id="1026" name="Picture 2" descr="Johann Wolfgang Von Goethe, German, Portrait">
              <a:extLst>
                <a:ext uri="{FF2B5EF4-FFF2-40B4-BE49-F238E27FC236}">
                  <a16:creationId xmlns:a16="http://schemas.microsoft.com/office/drawing/2014/main" id="{34A0CF72-CF5C-4611-9802-65251022C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9178" y="78637"/>
              <a:ext cx="1453861" cy="17863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F4A3A1F6-6EC0-4B59-B57F-FDA8D0AD3AB4}"/>
              </a:ext>
            </a:extLst>
          </p:cNvPr>
          <p:cNvSpPr txBox="1"/>
          <p:nvPr/>
        </p:nvSpPr>
        <p:spPr>
          <a:xfrm>
            <a:off x="122981" y="661306"/>
            <a:ext cx="4436980" cy="923330"/>
          </a:xfrm>
          <a:prstGeom prst="rect">
            <a:avLst/>
          </a:prstGeom>
          <a:noFill/>
        </p:spPr>
        <p:txBody>
          <a:bodyPr wrap="square" rtlCol="0">
            <a:spAutoFit/>
          </a:bodyPr>
          <a:lstStyle/>
          <a:p>
            <a:r>
              <a:rPr lang="en-US" dirty="0">
                <a:latin typeface="Century Gothic" panose="020B0502020202020204" pitchFamily="34" charset="0"/>
              </a:rPr>
              <a:t>Goethe war </a:t>
            </a:r>
            <a:r>
              <a:rPr lang="en-US" dirty="0" err="1">
                <a:latin typeface="Century Gothic" panose="020B0502020202020204" pitchFamily="34" charset="0"/>
              </a:rPr>
              <a:t>ein</a:t>
            </a:r>
            <a:r>
              <a:rPr lang="en-US" dirty="0">
                <a:latin typeface="Century Gothic" panose="020B0502020202020204" pitchFamily="34" charset="0"/>
              </a:rPr>
              <a:t> </a:t>
            </a:r>
            <a:r>
              <a:rPr lang="en-US" dirty="0" err="1">
                <a:latin typeface="Century Gothic" panose="020B0502020202020204" pitchFamily="34" charset="0"/>
              </a:rPr>
              <a:t>deutscher</a:t>
            </a:r>
            <a:r>
              <a:rPr lang="en-US" dirty="0">
                <a:latin typeface="Century Gothic" panose="020B0502020202020204" pitchFamily="34" charset="0"/>
              </a:rPr>
              <a:t> </a:t>
            </a:r>
            <a:r>
              <a:rPr lang="en-US" dirty="0" err="1">
                <a:latin typeface="Century Gothic" panose="020B0502020202020204" pitchFamily="34" charset="0"/>
              </a:rPr>
              <a:t>Dichter</a:t>
            </a:r>
            <a:r>
              <a:rPr lang="en-US" dirty="0">
                <a:latin typeface="Century Gothic" panose="020B0502020202020204" pitchFamily="34" charset="0"/>
              </a:rPr>
              <a:t>, </a:t>
            </a:r>
            <a:r>
              <a:rPr lang="en-US" dirty="0" err="1">
                <a:latin typeface="Century Gothic" panose="020B0502020202020204" pitchFamily="34" charset="0"/>
              </a:rPr>
              <a:t>Denker</a:t>
            </a:r>
            <a:r>
              <a:rPr lang="en-US" dirty="0">
                <a:latin typeface="Century Gothic" panose="020B0502020202020204" pitchFamily="34" charset="0"/>
              </a:rPr>
              <a:t>, </a:t>
            </a:r>
            <a:r>
              <a:rPr lang="en-US" dirty="0" err="1">
                <a:latin typeface="Century Gothic" panose="020B0502020202020204" pitchFamily="34" charset="0"/>
              </a:rPr>
              <a:t>Anwalt</a:t>
            </a:r>
            <a:r>
              <a:rPr lang="en-US" dirty="0">
                <a:latin typeface="Century Gothic" panose="020B0502020202020204" pitchFamily="34" charset="0"/>
              </a:rPr>
              <a:t> und </a:t>
            </a:r>
            <a:r>
              <a:rPr lang="en-US" dirty="0" err="1">
                <a:latin typeface="Century Gothic" panose="020B0502020202020204" pitchFamily="34" charset="0"/>
              </a:rPr>
              <a:t>Wissenschaftler</a:t>
            </a:r>
            <a:r>
              <a:rPr lang="en-US" dirty="0">
                <a:latin typeface="Century Gothic" panose="020B0502020202020204" pitchFamily="34" charset="0"/>
              </a:rPr>
              <a:t>. Sein </a:t>
            </a:r>
            <a:r>
              <a:rPr lang="en-US" dirty="0" err="1">
                <a:latin typeface="Century Gothic" panose="020B0502020202020204" pitchFamily="34" charset="0"/>
              </a:rPr>
              <a:t>Werk</a:t>
            </a:r>
            <a:r>
              <a:rPr lang="en-US" dirty="0">
                <a:latin typeface="Century Gothic" panose="020B0502020202020204" pitchFamily="34" charset="0"/>
              </a:rPr>
              <a:t> </a:t>
            </a:r>
            <a:r>
              <a:rPr lang="en-US" i="1" dirty="0">
                <a:latin typeface="Century Gothic" panose="020B0502020202020204" pitchFamily="34" charset="0"/>
              </a:rPr>
              <a:t>Faust </a:t>
            </a:r>
            <a:r>
              <a:rPr lang="en-US" dirty="0" err="1">
                <a:latin typeface="Century Gothic" panose="020B0502020202020204" pitchFamily="34" charset="0"/>
              </a:rPr>
              <a:t>ist</a:t>
            </a:r>
            <a:r>
              <a:rPr lang="en-US" dirty="0">
                <a:latin typeface="Century Gothic" panose="020B0502020202020204" pitchFamily="34" charset="0"/>
              </a:rPr>
              <a:t> </a:t>
            </a:r>
            <a:r>
              <a:rPr lang="en-US" dirty="0" err="1">
                <a:latin typeface="Century Gothic" panose="020B0502020202020204" pitchFamily="34" charset="0"/>
              </a:rPr>
              <a:t>besonders</a:t>
            </a:r>
            <a:r>
              <a:rPr lang="en-US" dirty="0">
                <a:latin typeface="Century Gothic" panose="020B0502020202020204" pitchFamily="34" charset="0"/>
              </a:rPr>
              <a:t> </a:t>
            </a:r>
            <a:r>
              <a:rPr lang="en-US" dirty="0" err="1">
                <a:latin typeface="Century Gothic" panose="020B0502020202020204" pitchFamily="34" charset="0"/>
              </a:rPr>
              <a:t>bekannt</a:t>
            </a:r>
            <a:r>
              <a:rPr lang="en-US" dirty="0">
                <a:latin typeface="Century Gothic" panose="020B0502020202020204" pitchFamily="34" charset="0"/>
              </a:rPr>
              <a:t>.</a:t>
            </a:r>
            <a:endParaRPr lang="en-GB" dirty="0">
              <a:latin typeface="Century Gothic" panose="020B0502020202020204" pitchFamily="34" charset="0"/>
            </a:endParaRPr>
          </a:p>
        </p:txBody>
      </p:sp>
      <p:sp>
        <p:nvSpPr>
          <p:cNvPr id="31" name="TextBox 30">
            <a:extLst>
              <a:ext uri="{FF2B5EF4-FFF2-40B4-BE49-F238E27FC236}">
                <a16:creationId xmlns:a16="http://schemas.microsoft.com/office/drawing/2014/main" id="{482320AF-FC92-473C-84C9-A0B3A7E6F88D}"/>
              </a:ext>
            </a:extLst>
          </p:cNvPr>
          <p:cNvSpPr txBox="1"/>
          <p:nvPr/>
        </p:nvSpPr>
        <p:spPr>
          <a:xfrm>
            <a:off x="148733" y="1555490"/>
            <a:ext cx="4226144" cy="923330"/>
          </a:xfrm>
          <a:prstGeom prst="rect">
            <a:avLst/>
          </a:prstGeom>
          <a:noFill/>
        </p:spPr>
        <p:txBody>
          <a:bodyPr wrap="square" rtlCol="0">
            <a:spAutoFit/>
          </a:bodyPr>
          <a:lstStyle/>
          <a:p>
            <a:r>
              <a:rPr lang="en-US" i="1" dirty="0">
                <a:solidFill>
                  <a:srgbClr val="C00000"/>
                </a:solidFill>
                <a:latin typeface="Century Gothic" panose="020B0502020202020204" pitchFamily="34" charset="0"/>
              </a:rPr>
              <a:t>Goethe was a German poet, thinker, lawyer and scientist. </a:t>
            </a:r>
            <a:br>
              <a:rPr lang="en-US" i="1" dirty="0">
                <a:solidFill>
                  <a:srgbClr val="C00000"/>
                </a:solidFill>
                <a:latin typeface="Century Gothic" panose="020B0502020202020204" pitchFamily="34" charset="0"/>
              </a:rPr>
            </a:br>
            <a:r>
              <a:rPr lang="en-US" i="1" dirty="0">
                <a:solidFill>
                  <a:srgbClr val="C00000"/>
                </a:solidFill>
                <a:latin typeface="Century Gothic" panose="020B0502020202020204" pitchFamily="34" charset="0"/>
              </a:rPr>
              <a:t>His work Faust is particularly famous.</a:t>
            </a:r>
            <a:endParaRPr lang="en-GB" i="1" dirty="0">
              <a:solidFill>
                <a:srgbClr val="C00000"/>
              </a:solidFill>
              <a:latin typeface="Century Gothic" panose="020B0502020202020204" pitchFamily="34" charset="0"/>
            </a:endParaRPr>
          </a:p>
        </p:txBody>
      </p:sp>
      <p:pic>
        <p:nvPicPr>
          <p:cNvPr id="1034" name="Picture 10" descr="Nib, Pen Nib, Ink Pen, Quill, Feather, Fountain Pen">
            <a:extLst>
              <a:ext uri="{FF2B5EF4-FFF2-40B4-BE49-F238E27FC236}">
                <a16:creationId xmlns:a16="http://schemas.microsoft.com/office/drawing/2014/main" id="{A6BC59F9-A36F-48CD-BD36-7FEE1C8512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4877" y="385393"/>
            <a:ext cx="475445" cy="475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Table 5">
            <a:extLst>
              <a:ext uri="{FF2B5EF4-FFF2-40B4-BE49-F238E27FC236}">
                <a16:creationId xmlns:a16="http://schemas.microsoft.com/office/drawing/2014/main" id="{B34B0D50-B4E7-47D3-9AA2-9B84AAD82795}"/>
              </a:ext>
            </a:extLst>
          </p:cNvPr>
          <p:cNvGraphicFramePr>
            <a:graphicFrameLocks noGrp="1"/>
          </p:cNvGraphicFramePr>
          <p:nvPr>
            <p:extLst>
              <p:ext uri="{D42A27DB-BD31-4B8C-83A1-F6EECF244321}">
                <p14:modId xmlns:p14="http://schemas.microsoft.com/office/powerpoint/2010/main" val="1239319623"/>
              </p:ext>
            </p:extLst>
          </p:nvPr>
        </p:nvGraphicFramePr>
        <p:xfrm>
          <a:off x="1200742" y="3175483"/>
          <a:ext cx="4777148" cy="5773040"/>
        </p:xfrm>
        <a:graphic>
          <a:graphicData uri="http://schemas.openxmlformats.org/drawingml/2006/table">
            <a:tbl>
              <a:tblPr firstRow="1" bandRow="1">
                <a:tableStyleId>{5940675A-B579-460E-94D1-54222C63F5DA}</a:tableStyleId>
              </a:tblPr>
              <a:tblGrid>
                <a:gridCol w="2142952">
                  <a:extLst>
                    <a:ext uri="{9D8B030D-6E8A-4147-A177-3AD203B41FA5}">
                      <a16:colId xmlns:a16="http://schemas.microsoft.com/office/drawing/2014/main" val="2481369966"/>
                    </a:ext>
                  </a:extLst>
                </a:gridCol>
                <a:gridCol w="2634196">
                  <a:extLst>
                    <a:ext uri="{9D8B030D-6E8A-4147-A177-3AD203B41FA5}">
                      <a16:colId xmlns:a16="http://schemas.microsoft.com/office/drawing/2014/main" val="3526141317"/>
                    </a:ext>
                  </a:extLst>
                </a:gridCol>
              </a:tblGrid>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fassen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grab, grasp</a:t>
                      </a:r>
                    </a:p>
                  </a:txBody>
                  <a:tcPr marL="0" marR="0" marT="0" marB="0" anchor="ctr"/>
                </a:tc>
                <a:extLst>
                  <a:ext uri="{0D108BD9-81ED-4DB2-BD59-A6C34878D82A}">
                    <a16:rowId xmlns:a16="http://schemas.microsoft.com/office/drawing/2014/main" val="2652868464"/>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führen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to lead</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529429221"/>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scheinen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600" b="0" i="0" u="none" strike="noStrike" dirty="0">
                          <a:solidFill>
                            <a:srgbClr val="000000"/>
                          </a:solidFill>
                          <a:effectLst/>
                          <a:latin typeface="Century Gothic" panose="020B0502020202020204" pitchFamily="34" charset="0"/>
                        </a:rPr>
                        <a:t> to appear, seem</a:t>
                      </a:r>
                    </a:p>
                  </a:txBody>
                  <a:tcPr marL="0" marR="0" marT="0" marB="0" anchor="ctr"/>
                </a:tc>
                <a:extLst>
                  <a:ext uri="{0D108BD9-81ED-4DB2-BD59-A6C34878D82A}">
                    <a16:rowId xmlns:a16="http://schemas.microsoft.com/office/drawing/2014/main" val="2659849933"/>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versprechen</a:t>
                      </a:r>
                      <a:endParaRPr lang="en-GB" sz="16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600" b="0" i="0" u="none" strike="noStrike" dirty="0">
                          <a:solidFill>
                            <a:srgbClr val="000000"/>
                          </a:solidFill>
                          <a:effectLst/>
                          <a:latin typeface="Century Gothic" panose="020B0502020202020204" pitchFamily="34" charset="0"/>
                        </a:rPr>
                        <a:t> </a:t>
                      </a:r>
                      <a:r>
                        <a:rPr lang="en-GB" sz="1600" b="0" i="0" u="none" strike="noStrike" dirty="0">
                          <a:solidFill>
                            <a:srgbClr val="000000"/>
                          </a:solidFill>
                          <a:effectLst/>
                          <a:latin typeface="Century Gothic" panose="020B0502020202020204" pitchFamily="34" charset="0"/>
                        </a:rPr>
                        <a:t>to promise, promising</a:t>
                      </a:r>
                    </a:p>
                  </a:txBody>
                  <a:tcPr marL="0" marR="0" marT="0" marB="0" anchor="ctr"/>
                </a:tc>
                <a:extLst>
                  <a:ext uri="{0D108BD9-81ED-4DB2-BD59-A6C34878D82A}">
                    <a16:rowId xmlns:a16="http://schemas.microsoft.com/office/drawing/2014/main" val="1194001174"/>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warten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wait, waiting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der Arm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arm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der König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 king</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843731556"/>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Tochter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daughter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das Blatt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leaf, sheet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10730013"/>
                  </a:ext>
                </a:extLst>
              </a:tr>
              <a:tr h="370840">
                <a:tc>
                  <a:txBody>
                    <a:bodyPr/>
                    <a:lstStyle/>
                    <a:p>
                      <a:pPr algn="l" fontAlgn="b"/>
                      <a:r>
                        <a:rPr lang="en-US" sz="1600" b="0" i="0" u="none" strike="noStrike" baseline="0" dirty="0" err="1">
                          <a:solidFill>
                            <a:srgbClr val="000000"/>
                          </a:solidFill>
                          <a:effectLst/>
                          <a:latin typeface="Century Gothic" panose="020B0502020202020204" pitchFamily="34" charset="0"/>
                        </a:rPr>
                        <a:t>lieb</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dear, kind</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mancher</a:t>
                      </a:r>
                      <a:r>
                        <a:rPr lang="en-US" sz="1600" b="0" i="0" u="none" strike="noStrike" dirty="0">
                          <a:solidFill>
                            <a:srgbClr val="000000"/>
                          </a:solidFill>
                          <a:effectLst/>
                          <a:latin typeface="Century Gothic" panose="020B0502020202020204" pitchFamily="34" charset="0"/>
                        </a:rPr>
                        <a:t>, </a:t>
                      </a:r>
                      <a:r>
                        <a:rPr lang="en-US" sz="1600" b="0" i="0" u="none" strike="noStrike" dirty="0" err="1">
                          <a:solidFill>
                            <a:srgbClr val="000000"/>
                          </a:solidFill>
                          <a:effectLst/>
                          <a:latin typeface="Century Gothic" panose="020B0502020202020204" pitchFamily="34" charset="0"/>
                        </a:rPr>
                        <a:t>mancher</a:t>
                      </a:r>
                      <a:r>
                        <a:rPr lang="en-US" sz="1600" b="0" i="0" u="none" strike="noStrike" dirty="0">
                          <a:solidFill>
                            <a:srgbClr val="000000"/>
                          </a:solidFill>
                          <a:effectLst/>
                          <a:latin typeface="Century Gothic" panose="020B0502020202020204" pitchFamily="34" charset="0"/>
                        </a:rPr>
                        <a:t>, manches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some, many 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89126926"/>
                  </a:ext>
                </a:extLst>
              </a:tr>
              <a:tr h="370840">
                <a:tc>
                  <a:txBody>
                    <a:bodyPr/>
                    <a:lstStyle/>
                    <a:p>
                      <a:pPr algn="l" fontAlgn="b"/>
                      <a:r>
                        <a:rPr lang="en-GB" sz="1600" b="0" i="0" u="none" strike="noStrike" dirty="0">
                          <a:solidFill>
                            <a:srgbClr val="000000"/>
                          </a:solidFill>
                          <a:effectLst/>
                          <a:latin typeface="Century Gothic" panose="020B0502020202020204" pitchFamily="34" charset="0"/>
                        </a:rPr>
                        <a:t>tot</a:t>
                      </a:r>
                    </a:p>
                  </a:txBody>
                  <a:tcPr marL="90000" marR="90000" marT="46800" marB="46800" anchor="ctr"/>
                </a:tc>
                <a:tc>
                  <a:txBody>
                    <a:bodyPr/>
                    <a:lstStyle/>
                    <a:p>
                      <a:pPr algn="l" fontAlgn="b"/>
                      <a:r>
                        <a:rPr lang="en-GB" sz="1600" b="0" i="0" u="none" strike="noStrike" baseline="0" dirty="0">
                          <a:solidFill>
                            <a:srgbClr val="000000"/>
                          </a:solidFill>
                          <a:effectLst/>
                          <a:latin typeface="Century Gothic" panose="020B0502020202020204" pitchFamily="34" charset="0"/>
                        </a:rPr>
                        <a:t>dead</a:t>
                      </a:r>
                    </a:p>
                  </a:txBody>
                  <a:tcPr marL="90000" marR="90000" marT="46800" marB="46800" anchor="ctr"/>
                </a:tc>
                <a:extLst>
                  <a:ext uri="{0D108BD9-81ED-4DB2-BD59-A6C34878D82A}">
                    <a16:rowId xmlns:a16="http://schemas.microsoft.com/office/drawing/2014/main" val="1130574965"/>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warm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warm</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615488886"/>
                  </a:ext>
                </a:extLst>
              </a:tr>
              <a:tr h="370840">
                <a:tc>
                  <a:txBody>
                    <a:bodyPr/>
                    <a:lstStyle/>
                    <a:p>
                      <a:pPr algn="l" fontAlgn="b"/>
                      <a:r>
                        <a:rPr lang="en-US" sz="1600" b="0" i="0" u="none" strike="noStrike" dirty="0">
                          <a:solidFill>
                            <a:srgbClr val="000000"/>
                          </a:solidFill>
                          <a:effectLst/>
                          <a:latin typeface="Century Gothic" panose="020B0502020202020204" pitchFamily="34" charset="0"/>
                        </a:rPr>
                        <a:t>gar (</a:t>
                      </a:r>
                      <a:r>
                        <a:rPr lang="en-US" sz="1600" b="0" i="0" u="none" strike="noStrike" dirty="0" err="1">
                          <a:solidFill>
                            <a:srgbClr val="000000"/>
                          </a:solidFill>
                          <a:effectLst/>
                          <a:latin typeface="Century Gothic" panose="020B0502020202020204" pitchFamily="34" charset="0"/>
                        </a:rPr>
                        <a:t>nicht</a:t>
                      </a:r>
                      <a:r>
                        <a:rPr lang="en-US" sz="1600" b="0" i="0" u="none" strike="noStrike" dirty="0">
                          <a:solidFill>
                            <a:srgbClr val="000000"/>
                          </a:solidFill>
                          <a:effectLst/>
                          <a:latin typeface="Century Gothic" panose="020B0502020202020204" pitchFamily="34" charset="0"/>
                        </a:rPr>
                        <a: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(not) at all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479480909"/>
                  </a:ext>
                </a:extLst>
              </a:tr>
              <a:tr h="370840">
                <a:tc>
                  <a:txBody>
                    <a:bodyPr/>
                    <a:lstStyle/>
                    <a:p>
                      <a:pPr algn="l" fontAlgn="b"/>
                      <a:r>
                        <a:rPr lang="en-US" sz="1600" b="0" i="0" u="none" strike="noStrike" dirty="0" err="1">
                          <a:solidFill>
                            <a:srgbClr val="000000"/>
                          </a:solidFill>
                          <a:effectLst/>
                          <a:latin typeface="Century Gothic" panose="020B0502020202020204" pitchFamily="34" charset="0"/>
                        </a:rPr>
                        <a:t>wohl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baseline="0" dirty="0">
                          <a:solidFill>
                            <a:srgbClr val="000000"/>
                          </a:solidFill>
                          <a:effectLst/>
                          <a:latin typeface="Century Gothic" panose="020B0502020202020204" pitchFamily="34" charset="0"/>
                        </a:rPr>
                        <a:t>well</a:t>
                      </a:r>
                      <a:endParaRPr lang="en-GB" sz="16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924605820"/>
                  </a:ext>
                </a:extLst>
              </a:tr>
            </a:tbl>
          </a:graphicData>
        </a:graphic>
      </p:graphicFrame>
      <p:graphicFrame>
        <p:nvGraphicFramePr>
          <p:cNvPr id="33" name="Table 7">
            <a:extLst>
              <a:ext uri="{FF2B5EF4-FFF2-40B4-BE49-F238E27FC236}">
                <a16:creationId xmlns:a16="http://schemas.microsoft.com/office/drawing/2014/main" id="{BC2DEA8D-0704-40F6-8DDE-A0D06136EE7A}"/>
              </a:ext>
            </a:extLst>
          </p:cNvPr>
          <p:cNvGraphicFramePr>
            <a:graphicFrameLocks noGrp="1"/>
          </p:cNvGraphicFramePr>
          <p:nvPr>
            <p:extLst>
              <p:ext uri="{D42A27DB-BD31-4B8C-83A1-F6EECF244321}">
                <p14:modId xmlns:p14="http://schemas.microsoft.com/office/powerpoint/2010/main" val="3236037552"/>
              </p:ext>
            </p:extLst>
          </p:nvPr>
        </p:nvGraphicFramePr>
        <p:xfrm>
          <a:off x="0" y="3182919"/>
          <a:ext cx="1169854" cy="5764132"/>
        </p:xfrm>
        <a:graphic>
          <a:graphicData uri="http://schemas.openxmlformats.org/drawingml/2006/table">
            <a:tbl>
              <a:tblPr firstRow="1" bandRow="1">
                <a:tableStyleId>{5940675A-B579-460E-94D1-54222C63F5DA}</a:tableStyleId>
              </a:tblPr>
              <a:tblGrid>
                <a:gridCol w="1169854">
                  <a:extLst>
                    <a:ext uri="{9D8B030D-6E8A-4147-A177-3AD203B41FA5}">
                      <a16:colId xmlns:a16="http://schemas.microsoft.com/office/drawing/2014/main" val="2710310312"/>
                    </a:ext>
                  </a:extLst>
                </a:gridCol>
              </a:tblGrid>
              <a:tr h="375273">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82964">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64412">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64412">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0344">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79881">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6435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700204"/>
                  </a:ext>
                </a:extLst>
              </a:tr>
              <a:tr h="371392">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72794">
                <a:tc>
                  <a:txBody>
                    <a:bodyPr/>
                    <a:lstStyle/>
                    <a:p>
                      <a:pPr algn="r"/>
                      <a:r>
                        <a:rPr lang="en-GB"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65760">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555698">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r h="379829">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0047554"/>
                  </a:ext>
                </a:extLst>
              </a:tr>
              <a:tr h="374551">
                <a:tc>
                  <a:txBody>
                    <a:bodyPr/>
                    <a:lstStyle/>
                    <a:p>
                      <a:pPr algn="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4965715"/>
                  </a:ext>
                </a:extLst>
              </a:tr>
              <a:tr h="377190">
                <a:tc>
                  <a:txBody>
                    <a:bodyPr/>
                    <a:lstStyle/>
                    <a:p>
                      <a:pPr algn="r"/>
                      <a:r>
                        <a:rPr lang="en-GB"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5519350"/>
                  </a:ext>
                </a:extLst>
              </a:tr>
              <a:tr h="351691">
                <a:tc>
                  <a:txBody>
                    <a:bodyPr/>
                    <a:lstStyle/>
                    <a:p>
                      <a:pPr algn="r"/>
                      <a:r>
                        <a:rPr lang="en-GB"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388395"/>
                  </a:ext>
                </a:extLst>
              </a:tr>
            </a:tbl>
          </a:graphicData>
        </a:graphic>
      </p:graphicFrame>
      <p:pic>
        <p:nvPicPr>
          <p:cNvPr id="1028" name="Picture 4" descr="Crown, Golden, Royal, Shining, Shiny, Emperor, King">
            <a:extLst>
              <a:ext uri="{FF2B5EF4-FFF2-40B4-BE49-F238E27FC236}">
                <a16:creationId xmlns:a16="http://schemas.microsoft.com/office/drawing/2014/main" id="{FAE5C493-BFE3-4341-911F-A54D9B8B4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178" y="5408957"/>
            <a:ext cx="1499076" cy="827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tumn, Fall, Grape, Green, Leaf, Season, Wine">
            <a:extLst>
              <a:ext uri="{FF2B5EF4-FFF2-40B4-BE49-F238E27FC236}">
                <a16:creationId xmlns:a16="http://schemas.microsoft.com/office/drawing/2014/main" id="{76F41F7C-4EC3-406C-8D34-4638ED178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40535">
            <a:off x="5233097" y="6372545"/>
            <a:ext cx="1358179" cy="1841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DA0DDA0E-4940-4749-A6C0-3A754A9E20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426" y="3267176"/>
            <a:ext cx="912703" cy="912703"/>
          </a:xfrm>
          <a:prstGeom prst="rect">
            <a:avLst/>
          </a:prstGeom>
        </p:spPr>
      </p:pic>
    </p:spTree>
    <p:extLst>
      <p:ext uri="{BB962C8B-B14F-4D97-AF65-F5344CB8AC3E}">
        <p14:creationId xmlns:p14="http://schemas.microsoft.com/office/powerpoint/2010/main" val="415210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3999"/>
            <a:ext cx="5093433" cy="278441"/>
          </a:xfrm>
        </p:spPr>
        <p:txBody>
          <a:bodyPr>
            <a:noAutofit/>
          </a:bodyPr>
          <a:lstStyle/>
          <a:p>
            <a:r>
              <a:rPr lang="en-GB" altLang="en-US" sz="2400" b="1" dirty="0">
                <a:solidFill>
                  <a:prstClr val="black"/>
                </a:solidFill>
                <a:latin typeface="Century Gothic" panose="020B0502020202020204" pitchFamily="34" charset="0"/>
              </a:rPr>
              <a:t>Sounds of the language cont’d</a:t>
            </a:r>
            <a:endParaRPr lang="en-US" sz="2400" dirty="0"/>
          </a:p>
        </p:txBody>
      </p:sp>
      <p:sp>
        <p:nvSpPr>
          <p:cNvPr id="22" name="Rectangle 21">
            <a:extLst>
              <a:ext uri="{FF2B5EF4-FFF2-40B4-BE49-F238E27FC236}">
                <a16:creationId xmlns:a16="http://schemas.microsoft.com/office/drawing/2014/main" id="{A486F746-1A78-4129-916A-E7D635A78E1A}"/>
              </a:ext>
            </a:extLst>
          </p:cNvPr>
          <p:cNvSpPr/>
          <p:nvPr/>
        </p:nvSpPr>
        <p:spPr>
          <a:xfrm>
            <a:off x="155170" y="428553"/>
            <a:ext cx="6599877" cy="954107"/>
          </a:xfrm>
          <a:prstGeom prst="rect">
            <a:avLst/>
          </a:prstGeom>
        </p:spPr>
        <p:txBody>
          <a:bodyPr wrap="square">
            <a:spAutoFit/>
          </a:bodyPr>
          <a:lstStyle/>
          <a:p>
            <a:r>
              <a:rPr lang="en-GB" altLang="en-US" sz="1400" b="1" dirty="0">
                <a:solidFill>
                  <a:prstClr val="black"/>
                </a:solidFill>
                <a:latin typeface="Century Gothic" panose="020B0502020202020204" pitchFamily="34" charset="0"/>
              </a:rPr>
              <a:t>German vowels</a:t>
            </a:r>
            <a:br>
              <a:rPr lang="en-GB" altLang="en-US" sz="1400" u="sng" dirty="0">
                <a:solidFill>
                  <a:prstClr val="black"/>
                </a:solidFill>
                <a:latin typeface="Century Gothic" panose="020B0502020202020204" pitchFamily="34" charset="0"/>
              </a:rPr>
            </a:br>
            <a:r>
              <a:rPr lang="en-GB" altLang="en-US" sz="1400" u="sng" dirty="0">
                <a:solidFill>
                  <a:prstClr val="black"/>
                </a:solidFill>
                <a:latin typeface="Century Gothic" panose="020B0502020202020204" pitchFamily="34" charset="0"/>
              </a:rPr>
              <a:t>Remember!</a:t>
            </a:r>
            <a:r>
              <a:rPr lang="en-GB" altLang="en-US" sz="1400" dirty="0">
                <a:solidFill>
                  <a:prstClr val="black"/>
                </a:solidFill>
                <a:latin typeface="Century Gothic" panose="020B0502020202020204" pitchFamily="34" charset="0"/>
              </a:rPr>
              <a:t> </a:t>
            </a:r>
            <a:r>
              <a:rPr lang="en-US" sz="1400" dirty="0">
                <a:latin typeface="Century Gothic" panose="020F0302020204030204"/>
              </a:rPr>
              <a:t>As you know, German vowels </a:t>
            </a:r>
            <a:r>
              <a:rPr lang="en-GB" sz="1400" dirty="0">
                <a:latin typeface="Century Gothic" panose="020B0502020202020204" pitchFamily="34" charset="0"/>
              </a:rPr>
              <a:t>can be </a:t>
            </a:r>
            <a:r>
              <a:rPr lang="en-GB" sz="1400" b="1" dirty="0">
                <a:latin typeface="Century Gothic" panose="020B0502020202020204" pitchFamily="34" charset="0"/>
              </a:rPr>
              <a:t>long </a:t>
            </a:r>
            <a:r>
              <a:rPr lang="en-GB" sz="1400" dirty="0">
                <a:latin typeface="Century Gothic" panose="020B0502020202020204" pitchFamily="34" charset="0"/>
              </a:rPr>
              <a:t>or </a:t>
            </a:r>
            <a:r>
              <a:rPr lang="en-GB" sz="1400" b="1" dirty="0">
                <a:latin typeface="Century Gothic" panose="020B0502020202020204" pitchFamily="34" charset="0"/>
              </a:rPr>
              <a:t>short.</a:t>
            </a:r>
            <a:endParaRPr lang="en-GB" sz="1400" dirty="0">
              <a:latin typeface="Century Gothic" panose="020B0502020202020204" pitchFamily="34" charset="0"/>
            </a:endParaRPr>
          </a:p>
          <a:p>
            <a:r>
              <a:rPr lang="en-GB" sz="1400" dirty="0">
                <a:latin typeface="Century Gothic" panose="020B0502020202020204" pitchFamily="34" charset="0"/>
              </a:rPr>
              <a:t>Vowels followed by </a:t>
            </a:r>
            <a:r>
              <a:rPr lang="en-GB" sz="1400" b="1" dirty="0">
                <a:latin typeface="Century Gothic" panose="020B0502020202020204" pitchFamily="34" charset="0"/>
              </a:rPr>
              <a:t>more than one consonant </a:t>
            </a:r>
            <a:r>
              <a:rPr lang="en-GB" sz="1400" dirty="0">
                <a:latin typeface="Century Gothic" panose="020B0502020202020204" pitchFamily="34" charset="0"/>
              </a:rPr>
              <a:t>are </a:t>
            </a:r>
            <a:r>
              <a:rPr lang="en-GB" sz="1400" b="1" dirty="0">
                <a:latin typeface="Century Gothic" panose="020B0502020202020204" pitchFamily="34" charset="0"/>
              </a:rPr>
              <a:t>short.</a:t>
            </a:r>
            <a:endParaRPr lang="en-GB" sz="1400" dirty="0">
              <a:latin typeface="Century Gothic" panose="020B0502020202020204" pitchFamily="34" charset="0"/>
            </a:endParaRPr>
          </a:p>
          <a:p>
            <a:r>
              <a:rPr lang="en-GB" sz="1400" dirty="0">
                <a:latin typeface="Century Gothic" panose="020B0502020202020204" pitchFamily="34" charset="0"/>
              </a:rPr>
              <a:t>Other vowels are </a:t>
            </a:r>
            <a:r>
              <a:rPr lang="en-GB" sz="1400" b="1" dirty="0">
                <a:latin typeface="Century Gothic" panose="020B0502020202020204" pitchFamily="34" charset="0"/>
              </a:rPr>
              <a:t>long.</a:t>
            </a:r>
          </a:p>
        </p:txBody>
      </p:sp>
      <p:graphicFrame>
        <p:nvGraphicFramePr>
          <p:cNvPr id="41" name="Table 4">
            <a:extLst>
              <a:ext uri="{FF2B5EF4-FFF2-40B4-BE49-F238E27FC236}">
                <a16:creationId xmlns:a16="http://schemas.microsoft.com/office/drawing/2014/main" id="{3397F7B2-2540-432F-B01F-25D2B85D2194}"/>
              </a:ext>
            </a:extLst>
          </p:cNvPr>
          <p:cNvGraphicFramePr>
            <a:graphicFrameLocks noGrp="1"/>
          </p:cNvGraphicFramePr>
          <p:nvPr>
            <p:extLst>
              <p:ext uri="{D42A27DB-BD31-4B8C-83A1-F6EECF244321}">
                <p14:modId xmlns:p14="http://schemas.microsoft.com/office/powerpoint/2010/main" val="2797815122"/>
              </p:ext>
            </p:extLst>
          </p:nvPr>
        </p:nvGraphicFramePr>
        <p:xfrm>
          <a:off x="155170" y="1363587"/>
          <a:ext cx="6646748" cy="6116575"/>
        </p:xfrm>
        <a:graphic>
          <a:graphicData uri="http://schemas.openxmlformats.org/drawingml/2006/table">
            <a:tbl>
              <a:tblPr firstRow="1" bandRow="1">
                <a:tableStyleId>{5940675A-B579-460E-94D1-54222C63F5DA}</a:tableStyleId>
              </a:tblPr>
              <a:tblGrid>
                <a:gridCol w="1661687">
                  <a:extLst>
                    <a:ext uri="{9D8B030D-6E8A-4147-A177-3AD203B41FA5}">
                      <a16:colId xmlns:a16="http://schemas.microsoft.com/office/drawing/2014/main" val="412457597"/>
                    </a:ext>
                  </a:extLst>
                </a:gridCol>
                <a:gridCol w="1661687">
                  <a:extLst>
                    <a:ext uri="{9D8B030D-6E8A-4147-A177-3AD203B41FA5}">
                      <a16:colId xmlns:a16="http://schemas.microsoft.com/office/drawing/2014/main" val="1936743963"/>
                    </a:ext>
                  </a:extLst>
                </a:gridCol>
                <a:gridCol w="1661687">
                  <a:extLst>
                    <a:ext uri="{9D8B030D-6E8A-4147-A177-3AD203B41FA5}">
                      <a16:colId xmlns:a16="http://schemas.microsoft.com/office/drawing/2014/main" val="1912733872"/>
                    </a:ext>
                  </a:extLst>
                </a:gridCol>
                <a:gridCol w="1661687">
                  <a:extLst>
                    <a:ext uri="{9D8B030D-6E8A-4147-A177-3AD203B41FA5}">
                      <a16:colId xmlns:a16="http://schemas.microsoft.com/office/drawing/2014/main" val="983449932"/>
                    </a:ext>
                  </a:extLst>
                </a:gridCol>
              </a:tblGrid>
              <a:tr h="1223315">
                <a:tc>
                  <a:txBody>
                    <a:bodyPr/>
                    <a:lstStyle/>
                    <a:p>
                      <a:r>
                        <a:rPr lang="en-GB" sz="2400" b="0" dirty="0">
                          <a:solidFill>
                            <a:schemeClr val="tx1"/>
                          </a:solidFill>
                          <a:latin typeface="Century Gothic" panose="020B0502020202020204" pitchFamily="34" charset="0"/>
                        </a:rPr>
                        <a: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[ä]</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[ä]</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200797"/>
                  </a:ext>
                </a:extLst>
              </a:tr>
              <a:tr h="1223315">
                <a:tc>
                  <a:txBody>
                    <a:bodyPr/>
                    <a:lstStyle/>
                    <a:p>
                      <a:r>
                        <a:rPr lang="en-GB" sz="2400" dirty="0">
                          <a:solidFill>
                            <a:schemeClr val="tx1"/>
                          </a:solidFill>
                          <a:latin typeface="Century Gothic" panose="020B0502020202020204" pitchFamily="34" charset="0"/>
                        </a:rPr>
                        <a:t>[o]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3018047"/>
                  </a:ext>
                </a:extLst>
              </a:tr>
              <a:tr h="1223315">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er</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er</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tx1"/>
                        </a:solidFill>
                        <a:latin typeface="Century Gothic" panose="020B0502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0498956"/>
                  </a:ext>
                </a:extLst>
              </a:tr>
              <a:tr h="1223315">
                <a:tc gridSpan="4">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ig</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030225"/>
                  </a:ext>
                </a:extLst>
              </a:tr>
              <a:tr h="1223315">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a:t>
                      </a:r>
                      <a:r>
                        <a:rPr lang="en-GB" sz="2400" dirty="0">
                          <a:solidFill>
                            <a:schemeClr val="tx1"/>
                          </a:solidFill>
                          <a:latin typeface="Century Gothic" panose="020B0502020202020204" pitchFamily="34"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ie</a:t>
                      </a:r>
                      <a:r>
                        <a:rPr lang="en-GB" sz="2400" dirty="0">
                          <a:solidFill>
                            <a:schemeClr val="tx1"/>
                          </a:solidFill>
                          <a:latin typeface="Century Gothic" panose="020B0502020202020204" pitchFamily="34" charset="0"/>
                        </a:rPr>
                        <a:t>]</a:t>
                      </a:r>
                    </a:p>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chemeClr val="tx1"/>
                        </a:solidFill>
                        <a:latin typeface="Century Gothic" panose="020B0502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0418050"/>
                  </a:ext>
                </a:extLst>
              </a:tr>
            </a:tbl>
          </a:graphicData>
        </a:graphic>
      </p:graphicFrame>
      <p:sp>
        <p:nvSpPr>
          <p:cNvPr id="2" name="Rectangle 1">
            <a:extLst>
              <a:ext uri="{FF2B5EF4-FFF2-40B4-BE49-F238E27FC236}">
                <a16:creationId xmlns:a16="http://schemas.microsoft.com/office/drawing/2014/main" id="{F8D9CD19-5A26-4AAF-88E5-E98AEBEF91C1}"/>
              </a:ext>
            </a:extLst>
          </p:cNvPr>
          <p:cNvSpPr/>
          <p:nvPr/>
        </p:nvSpPr>
        <p:spPr>
          <a:xfrm>
            <a:off x="1586692" y="5071853"/>
            <a:ext cx="5214941" cy="1169551"/>
          </a:xfrm>
          <a:prstGeom prst="rect">
            <a:avLst/>
          </a:prstGeom>
        </p:spPr>
        <p:txBody>
          <a:bodyPr wrap="square">
            <a:spAutoFit/>
          </a:bodyPr>
          <a:lstStyle/>
          <a:p>
            <a:pPr>
              <a:defRPr/>
            </a:pPr>
            <a:r>
              <a:rPr lang="en-GB" sz="1400" dirty="0">
                <a:latin typeface="Century Gothic" panose="020F0302020204030204"/>
              </a:rPr>
              <a:t>At the </a:t>
            </a:r>
            <a:r>
              <a:rPr lang="en-GB" sz="1400" u="sng" dirty="0">
                <a:latin typeface="Century Gothic" panose="020F0302020204030204"/>
              </a:rPr>
              <a:t>start</a:t>
            </a:r>
            <a:r>
              <a:rPr lang="en-GB" sz="1400" dirty="0">
                <a:latin typeface="Century Gothic" panose="020F0302020204030204"/>
              </a:rPr>
              <a:t> or in the </a:t>
            </a:r>
            <a:r>
              <a:rPr lang="en-GB" sz="1400" u="sng" dirty="0">
                <a:latin typeface="Century Gothic" panose="020F0302020204030204"/>
              </a:rPr>
              <a:t>middle</a:t>
            </a:r>
            <a:r>
              <a:rPr lang="en-GB" sz="1400" dirty="0">
                <a:latin typeface="Century Gothic" panose="020F0302020204030204"/>
              </a:rPr>
              <a:t> of words, German [g] is usually like the ‘g’ in English ‘go’, including in cognates, and your vocal chords vibrate. </a:t>
            </a:r>
            <a:endParaRPr lang="en-US" sz="1400" dirty="0">
              <a:latin typeface="Century Gothic" panose="020F0302020204030204"/>
            </a:endParaRPr>
          </a:p>
          <a:p>
            <a:pPr>
              <a:defRPr/>
            </a:pPr>
            <a:r>
              <a:rPr lang="en-GB" sz="1400" dirty="0">
                <a:latin typeface="Century Gothic" panose="020F0302020204030204"/>
              </a:rPr>
              <a:t>However, when [g] is the final sound in the word, it sounds more like ‘k’, and you don’t use your vocal chords.</a:t>
            </a:r>
          </a:p>
        </p:txBody>
      </p:sp>
      <p:sp>
        <p:nvSpPr>
          <p:cNvPr id="38" name="Rectangle 37">
            <a:extLst>
              <a:ext uri="{FF2B5EF4-FFF2-40B4-BE49-F238E27FC236}">
                <a16:creationId xmlns:a16="http://schemas.microsoft.com/office/drawing/2014/main" id="{65DADB42-5D15-49B7-AAE4-4D02F837F327}"/>
              </a:ext>
            </a:extLst>
          </p:cNvPr>
          <p:cNvSpPr/>
          <p:nvPr/>
        </p:nvSpPr>
        <p:spPr>
          <a:xfrm>
            <a:off x="249458" y="7588406"/>
            <a:ext cx="6505589" cy="307777"/>
          </a:xfrm>
          <a:prstGeom prst="rect">
            <a:avLst/>
          </a:prstGeom>
        </p:spPr>
        <p:txBody>
          <a:bodyPr wrap="square">
            <a:spAutoFit/>
          </a:bodyPr>
          <a:lstStyle/>
          <a:p>
            <a:r>
              <a:rPr lang="en-GB" altLang="en-US" sz="1400" b="1" dirty="0">
                <a:solidFill>
                  <a:prstClr val="black"/>
                </a:solidFill>
                <a:latin typeface="Century Gothic" panose="020B0502020202020204" pitchFamily="34" charset="0"/>
              </a:rPr>
              <a:t>Other pairs and combinations of sounds we practise in Y8 are:</a:t>
            </a:r>
            <a:endParaRPr lang="en-GB" sz="1400" b="1" dirty="0">
              <a:latin typeface="Century Gothic" panose="020B0502020202020204" pitchFamily="34" charset="0"/>
            </a:endParaRPr>
          </a:p>
        </p:txBody>
      </p:sp>
      <p:sp>
        <p:nvSpPr>
          <p:cNvPr id="33" name="Rectangle 32">
            <a:extLst>
              <a:ext uri="{FF2B5EF4-FFF2-40B4-BE49-F238E27FC236}">
                <a16:creationId xmlns:a16="http://schemas.microsoft.com/office/drawing/2014/main" id="{880B5E46-DBD2-45AB-9595-39F940ADAAFD}"/>
              </a:ext>
            </a:extLst>
          </p:cNvPr>
          <p:cNvSpPr/>
          <p:nvPr/>
        </p:nvSpPr>
        <p:spPr>
          <a:xfrm>
            <a:off x="276612" y="7968049"/>
            <a:ext cx="1286763" cy="369332"/>
          </a:xfrm>
          <a:prstGeom prst="rect">
            <a:avLst/>
          </a:prstGeom>
          <a:solidFill>
            <a:srgbClr val="FDEEB9"/>
          </a:solidFill>
          <a:ln w="12700">
            <a:solidFill>
              <a:schemeClr val="tx1"/>
            </a:solidFill>
          </a:ln>
        </p:spPr>
        <p:txBody>
          <a:bodyPr wrap="none" anchor="ctr">
            <a:spAutoFit/>
          </a:bodyPr>
          <a:lstStyle/>
          <a:p>
            <a:r>
              <a:rPr lang="en-GB" dirty="0"/>
              <a:t>ZW | SCHW</a:t>
            </a:r>
          </a:p>
        </p:txBody>
      </p:sp>
      <p:sp>
        <p:nvSpPr>
          <p:cNvPr id="34" name="Rectangle 33">
            <a:extLst>
              <a:ext uri="{FF2B5EF4-FFF2-40B4-BE49-F238E27FC236}">
                <a16:creationId xmlns:a16="http://schemas.microsoft.com/office/drawing/2014/main" id="{2A2A3EA2-C17D-4B03-A7CD-E620F0151504}"/>
              </a:ext>
            </a:extLst>
          </p:cNvPr>
          <p:cNvSpPr/>
          <p:nvPr/>
        </p:nvSpPr>
        <p:spPr>
          <a:xfrm>
            <a:off x="1874292" y="7935121"/>
            <a:ext cx="907621" cy="369332"/>
          </a:xfrm>
          <a:prstGeom prst="rect">
            <a:avLst/>
          </a:prstGeom>
          <a:solidFill>
            <a:srgbClr val="FDEEB9"/>
          </a:solidFill>
          <a:ln>
            <a:solidFill>
              <a:schemeClr val="tx1"/>
            </a:solidFill>
          </a:ln>
        </p:spPr>
        <p:txBody>
          <a:bodyPr wrap="none" anchor="ctr">
            <a:spAutoFit/>
          </a:bodyPr>
          <a:lstStyle/>
          <a:p>
            <a:r>
              <a:rPr lang="en-GB" dirty="0"/>
              <a:t>CH | CK</a:t>
            </a:r>
          </a:p>
        </p:txBody>
      </p:sp>
      <p:sp>
        <p:nvSpPr>
          <p:cNvPr id="35" name="Rectangle 34">
            <a:extLst>
              <a:ext uri="{FF2B5EF4-FFF2-40B4-BE49-F238E27FC236}">
                <a16:creationId xmlns:a16="http://schemas.microsoft.com/office/drawing/2014/main" id="{7DC0A52D-9568-49B7-A35E-DC28549DED10}"/>
              </a:ext>
            </a:extLst>
          </p:cNvPr>
          <p:cNvSpPr/>
          <p:nvPr/>
        </p:nvSpPr>
        <p:spPr>
          <a:xfrm>
            <a:off x="3004579" y="7935121"/>
            <a:ext cx="748923" cy="369332"/>
          </a:xfrm>
          <a:prstGeom prst="rect">
            <a:avLst/>
          </a:prstGeom>
          <a:solidFill>
            <a:srgbClr val="FDEEB9"/>
          </a:solidFill>
          <a:ln>
            <a:solidFill>
              <a:schemeClr val="tx1"/>
            </a:solidFill>
          </a:ln>
        </p:spPr>
        <p:txBody>
          <a:bodyPr wrap="none" anchor="ctr">
            <a:spAutoFit/>
          </a:bodyPr>
          <a:lstStyle/>
          <a:p>
            <a:r>
              <a:rPr lang="en-GB" dirty="0"/>
              <a:t>PF-KN</a:t>
            </a:r>
          </a:p>
        </p:txBody>
      </p:sp>
      <p:sp>
        <p:nvSpPr>
          <p:cNvPr id="36" name="Rectangle 35">
            <a:extLst>
              <a:ext uri="{FF2B5EF4-FFF2-40B4-BE49-F238E27FC236}">
                <a16:creationId xmlns:a16="http://schemas.microsoft.com/office/drawing/2014/main" id="{AE53A07A-7797-495A-90D0-83D96AEE9F7D}"/>
              </a:ext>
            </a:extLst>
          </p:cNvPr>
          <p:cNvSpPr/>
          <p:nvPr/>
        </p:nvSpPr>
        <p:spPr>
          <a:xfrm>
            <a:off x="4412271" y="7935121"/>
            <a:ext cx="985783" cy="369332"/>
          </a:xfrm>
          <a:prstGeom prst="rect">
            <a:avLst/>
          </a:prstGeom>
          <a:solidFill>
            <a:srgbClr val="FDEEB9"/>
          </a:solidFill>
          <a:ln>
            <a:solidFill>
              <a:schemeClr val="tx1"/>
            </a:solidFill>
          </a:ln>
        </p:spPr>
        <p:txBody>
          <a:bodyPr wrap="square" anchor="ctr">
            <a:spAutoFit/>
          </a:bodyPr>
          <a:lstStyle/>
          <a:p>
            <a:r>
              <a:rPr lang="en-GB" dirty="0"/>
              <a:t>EU | ÄU </a:t>
            </a:r>
          </a:p>
        </p:txBody>
      </p:sp>
      <p:sp>
        <p:nvSpPr>
          <p:cNvPr id="37" name="Rectangle 36">
            <a:extLst>
              <a:ext uri="{FF2B5EF4-FFF2-40B4-BE49-F238E27FC236}">
                <a16:creationId xmlns:a16="http://schemas.microsoft.com/office/drawing/2014/main" id="{6E5E0AF6-6789-4A15-B4F6-99C4E09575D6}"/>
              </a:ext>
            </a:extLst>
          </p:cNvPr>
          <p:cNvSpPr/>
          <p:nvPr/>
        </p:nvSpPr>
        <p:spPr>
          <a:xfrm>
            <a:off x="5752250" y="7965184"/>
            <a:ext cx="633507" cy="369332"/>
          </a:xfrm>
          <a:prstGeom prst="rect">
            <a:avLst/>
          </a:prstGeom>
          <a:solidFill>
            <a:srgbClr val="FDEEB9"/>
          </a:solidFill>
          <a:ln>
            <a:solidFill>
              <a:schemeClr val="tx1"/>
            </a:solidFill>
          </a:ln>
        </p:spPr>
        <p:txBody>
          <a:bodyPr wrap="none" anchor="ctr">
            <a:spAutoFit/>
          </a:bodyPr>
          <a:lstStyle/>
          <a:p>
            <a:r>
              <a:rPr lang="en-GB" dirty="0"/>
              <a:t>F | V</a:t>
            </a:r>
          </a:p>
        </p:txBody>
      </p:sp>
      <p:sp>
        <p:nvSpPr>
          <p:cNvPr id="24" name="Rectangle 23">
            <a:extLst>
              <a:ext uri="{FF2B5EF4-FFF2-40B4-BE49-F238E27FC236}">
                <a16:creationId xmlns:a16="http://schemas.microsoft.com/office/drawing/2014/main" id="{9FE78288-DD25-4980-9BE1-3AC1F6B27397}"/>
              </a:ext>
            </a:extLst>
          </p:cNvPr>
          <p:cNvSpPr/>
          <p:nvPr/>
        </p:nvSpPr>
        <p:spPr>
          <a:xfrm>
            <a:off x="389537" y="8498682"/>
            <a:ext cx="732893" cy="369332"/>
          </a:xfrm>
          <a:prstGeom prst="rect">
            <a:avLst/>
          </a:prstGeom>
          <a:solidFill>
            <a:srgbClr val="FDEEB9"/>
          </a:solidFill>
          <a:ln>
            <a:solidFill>
              <a:schemeClr val="tx1"/>
            </a:solidFill>
          </a:ln>
        </p:spPr>
        <p:txBody>
          <a:bodyPr wrap="none" anchor="ctr">
            <a:spAutoFit/>
          </a:bodyPr>
          <a:lstStyle/>
          <a:p>
            <a:r>
              <a:rPr lang="en-GB" dirty="0"/>
              <a:t>V | W</a:t>
            </a:r>
          </a:p>
        </p:txBody>
      </p:sp>
      <p:sp>
        <p:nvSpPr>
          <p:cNvPr id="28" name="Rectangle 27">
            <a:extLst>
              <a:ext uri="{FF2B5EF4-FFF2-40B4-BE49-F238E27FC236}">
                <a16:creationId xmlns:a16="http://schemas.microsoft.com/office/drawing/2014/main" id="{71D16954-71CE-4F0F-9101-CC306A64467C}"/>
              </a:ext>
            </a:extLst>
          </p:cNvPr>
          <p:cNvSpPr/>
          <p:nvPr/>
        </p:nvSpPr>
        <p:spPr>
          <a:xfrm>
            <a:off x="1282560" y="8485059"/>
            <a:ext cx="893193" cy="369332"/>
          </a:xfrm>
          <a:prstGeom prst="rect">
            <a:avLst/>
          </a:prstGeom>
          <a:solidFill>
            <a:srgbClr val="FDEEB9"/>
          </a:solidFill>
          <a:ln>
            <a:solidFill>
              <a:schemeClr val="tx1"/>
            </a:solidFill>
          </a:ln>
        </p:spPr>
        <p:txBody>
          <a:bodyPr wrap="none" anchor="ctr">
            <a:spAutoFit/>
          </a:bodyPr>
          <a:lstStyle/>
          <a:p>
            <a:r>
              <a:rPr lang="en-GB" dirty="0"/>
              <a:t>-D | -D-</a:t>
            </a:r>
          </a:p>
        </p:txBody>
      </p:sp>
      <p:sp>
        <p:nvSpPr>
          <p:cNvPr id="29" name="Rectangle 28">
            <a:extLst>
              <a:ext uri="{FF2B5EF4-FFF2-40B4-BE49-F238E27FC236}">
                <a16:creationId xmlns:a16="http://schemas.microsoft.com/office/drawing/2014/main" id="{9C1479DB-4740-44D9-B7AD-80E123050599}"/>
              </a:ext>
            </a:extLst>
          </p:cNvPr>
          <p:cNvSpPr/>
          <p:nvPr/>
        </p:nvSpPr>
        <p:spPr>
          <a:xfrm>
            <a:off x="2570425" y="8555474"/>
            <a:ext cx="296876" cy="369332"/>
          </a:xfrm>
          <a:prstGeom prst="rect">
            <a:avLst/>
          </a:prstGeom>
          <a:solidFill>
            <a:srgbClr val="FDEEB9"/>
          </a:solidFill>
          <a:ln>
            <a:solidFill>
              <a:schemeClr val="tx1"/>
            </a:solidFill>
          </a:ln>
        </p:spPr>
        <p:txBody>
          <a:bodyPr wrap="none" anchor="ctr">
            <a:spAutoFit/>
          </a:bodyPr>
          <a:lstStyle/>
          <a:p>
            <a:r>
              <a:rPr lang="en-GB" dirty="0"/>
              <a:t>Y</a:t>
            </a:r>
          </a:p>
        </p:txBody>
      </p:sp>
      <p:sp>
        <p:nvSpPr>
          <p:cNvPr id="30" name="Rectangle 29">
            <a:extLst>
              <a:ext uri="{FF2B5EF4-FFF2-40B4-BE49-F238E27FC236}">
                <a16:creationId xmlns:a16="http://schemas.microsoft.com/office/drawing/2014/main" id="{683F4F1B-DBAE-49A6-ABFC-6045827E65BB}"/>
              </a:ext>
            </a:extLst>
          </p:cNvPr>
          <p:cNvSpPr/>
          <p:nvPr/>
        </p:nvSpPr>
        <p:spPr>
          <a:xfrm>
            <a:off x="3141173" y="8485059"/>
            <a:ext cx="886781" cy="369332"/>
          </a:xfrm>
          <a:prstGeom prst="rect">
            <a:avLst/>
          </a:prstGeom>
          <a:solidFill>
            <a:srgbClr val="FDEEB9"/>
          </a:solidFill>
          <a:ln>
            <a:solidFill>
              <a:schemeClr val="tx1"/>
            </a:solidFill>
          </a:ln>
        </p:spPr>
        <p:txBody>
          <a:bodyPr wrap="none" anchor="ctr">
            <a:spAutoFit/>
          </a:bodyPr>
          <a:lstStyle/>
          <a:p>
            <a:r>
              <a:rPr lang="en-GB" dirty="0"/>
              <a:t>-E | -ER</a:t>
            </a:r>
          </a:p>
        </p:txBody>
      </p:sp>
      <p:sp>
        <p:nvSpPr>
          <p:cNvPr id="39" name="Rectangle 38">
            <a:extLst>
              <a:ext uri="{FF2B5EF4-FFF2-40B4-BE49-F238E27FC236}">
                <a16:creationId xmlns:a16="http://schemas.microsoft.com/office/drawing/2014/main" id="{186EA0DD-A532-4292-8056-6E3CE119FD6F}"/>
              </a:ext>
            </a:extLst>
          </p:cNvPr>
          <p:cNvSpPr/>
          <p:nvPr/>
        </p:nvSpPr>
        <p:spPr>
          <a:xfrm>
            <a:off x="4264842" y="8498682"/>
            <a:ext cx="679994" cy="369332"/>
          </a:xfrm>
          <a:prstGeom prst="rect">
            <a:avLst/>
          </a:prstGeom>
          <a:solidFill>
            <a:srgbClr val="FDEEB9"/>
          </a:solidFill>
          <a:ln>
            <a:solidFill>
              <a:schemeClr val="tx1"/>
            </a:solidFill>
          </a:ln>
        </p:spPr>
        <p:txBody>
          <a:bodyPr wrap="none" anchor="ctr">
            <a:spAutoFit/>
          </a:bodyPr>
          <a:lstStyle/>
          <a:p>
            <a:r>
              <a:rPr lang="en-GB" dirty="0"/>
              <a:t>Z | S-</a:t>
            </a:r>
          </a:p>
        </p:txBody>
      </p:sp>
      <p:sp>
        <p:nvSpPr>
          <p:cNvPr id="40" name="Rectangle 39">
            <a:extLst>
              <a:ext uri="{FF2B5EF4-FFF2-40B4-BE49-F238E27FC236}">
                <a16:creationId xmlns:a16="http://schemas.microsoft.com/office/drawing/2014/main" id="{E8930A71-D359-4032-AC20-DABEDBA73886}"/>
              </a:ext>
            </a:extLst>
          </p:cNvPr>
          <p:cNvSpPr/>
          <p:nvPr/>
        </p:nvSpPr>
        <p:spPr>
          <a:xfrm>
            <a:off x="5163627" y="8456413"/>
            <a:ext cx="588623" cy="369332"/>
          </a:xfrm>
          <a:prstGeom prst="rect">
            <a:avLst/>
          </a:prstGeom>
          <a:solidFill>
            <a:srgbClr val="FDEEB9"/>
          </a:solidFill>
          <a:ln>
            <a:solidFill>
              <a:schemeClr val="tx1"/>
            </a:solidFill>
          </a:ln>
        </p:spPr>
        <p:txBody>
          <a:bodyPr wrap="none" anchor="ctr">
            <a:spAutoFit/>
          </a:bodyPr>
          <a:lstStyle/>
          <a:p>
            <a:r>
              <a:rPr lang="en-GB" dirty="0"/>
              <a:t>Ä| E</a:t>
            </a:r>
          </a:p>
        </p:txBody>
      </p:sp>
      <p:sp>
        <p:nvSpPr>
          <p:cNvPr id="42" name="TextBox 41">
            <a:hlinkClick r:id="" action="ppaction://noaction">
              <a:snd r:embed="rId3" name="1. sagen.wav"/>
            </a:hlinkClick>
            <a:extLst>
              <a:ext uri="{FF2B5EF4-FFF2-40B4-BE49-F238E27FC236}">
                <a16:creationId xmlns:a16="http://schemas.microsoft.com/office/drawing/2014/main" id="{6FC2A316-FF2E-4F5D-8159-3E4BF439555A}"/>
              </a:ext>
            </a:extLst>
          </p:cNvPr>
          <p:cNvSpPr txBox="1"/>
          <p:nvPr/>
        </p:nvSpPr>
        <p:spPr>
          <a:xfrm rot="10800000" flipV="1">
            <a:off x="336693" y="2198053"/>
            <a:ext cx="1343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gen</a:t>
            </a:r>
          </a:p>
        </p:txBody>
      </p:sp>
      <p:pic>
        <p:nvPicPr>
          <p:cNvPr id="43" name="Picture 42">
            <a:hlinkClick r:id="" action="ppaction://noaction">
              <a:snd r:embed="rId3" name="1. sagen.wav"/>
            </a:hlinkClick>
            <a:extLst>
              <a:ext uri="{FF2B5EF4-FFF2-40B4-BE49-F238E27FC236}">
                <a16:creationId xmlns:a16="http://schemas.microsoft.com/office/drawing/2014/main" id="{61358733-1850-4B48-AF87-B66C7F4F469F}"/>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5473" y="1627442"/>
            <a:ext cx="1120270" cy="648292"/>
          </a:xfrm>
          <a:prstGeom prst="rect">
            <a:avLst/>
          </a:prstGeom>
        </p:spPr>
      </p:pic>
      <p:pic>
        <p:nvPicPr>
          <p:cNvPr id="44" name="Picture 43">
            <a:hlinkClick r:id="" action="ppaction://noaction">
              <a:snd r:embed="rId5" name="30. kalt.wav"/>
            </a:hlinkClick>
            <a:extLst>
              <a:ext uri="{FF2B5EF4-FFF2-40B4-BE49-F238E27FC236}">
                <a16:creationId xmlns:a16="http://schemas.microsoft.com/office/drawing/2014/main" id="{E004A337-8E50-435E-BC30-1A2597BD87F0}"/>
              </a:ext>
              <a:ext uri="{C183D7F6-B498-43B3-948B-1728B52AA6E4}">
                <adec:decorative xmlns:adec="http://schemas.microsoft.com/office/drawing/2017/decorative" val="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4555" y="1529772"/>
            <a:ext cx="455690" cy="726919"/>
          </a:xfrm>
          <a:prstGeom prst="rect">
            <a:avLst/>
          </a:prstGeom>
        </p:spPr>
      </p:pic>
      <p:sp>
        <p:nvSpPr>
          <p:cNvPr id="45" name="TextBox 44">
            <a:hlinkClick r:id="" action="ppaction://noaction">
              <a:snd r:embed="rId5" name="30. kalt.wav"/>
            </a:hlinkClick>
            <a:extLst>
              <a:ext uri="{FF2B5EF4-FFF2-40B4-BE49-F238E27FC236}">
                <a16:creationId xmlns:a16="http://schemas.microsoft.com/office/drawing/2014/main" id="{2D10619B-38F9-4221-8825-591E000C0334}"/>
              </a:ext>
            </a:extLst>
          </p:cNvPr>
          <p:cNvSpPr txBox="1"/>
          <p:nvPr/>
        </p:nvSpPr>
        <p:spPr>
          <a:xfrm rot="10800000" flipV="1">
            <a:off x="2135096" y="2212678"/>
            <a:ext cx="8856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k</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lt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6" name="Picture 45">
            <a:hlinkClick r:id="" action="ppaction://noaction">
              <a:snd r:embed="rId7" name="20. spät.wav"/>
            </a:hlinkClick>
            <a:extLst>
              <a:ext uri="{FF2B5EF4-FFF2-40B4-BE49-F238E27FC236}">
                <a16:creationId xmlns:a16="http://schemas.microsoft.com/office/drawing/2014/main" id="{BB36A179-4702-4511-AA48-95F65D10C10A}"/>
              </a:ext>
              <a:ext uri="{C183D7F6-B498-43B3-948B-1728B52AA6E4}">
                <adec:decorative xmlns:adec="http://schemas.microsoft.com/office/drawing/2017/decorative" val="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1096" y="1555314"/>
            <a:ext cx="681387" cy="720420"/>
          </a:xfrm>
          <a:prstGeom prst="rect">
            <a:avLst/>
          </a:prstGeom>
        </p:spPr>
      </p:pic>
      <p:sp>
        <p:nvSpPr>
          <p:cNvPr id="47" name="TextBox 46">
            <a:hlinkClick r:id="" action="ppaction://noaction">
              <a:snd r:embed="rId7" name="20. spät.wav"/>
            </a:hlinkClick>
            <a:extLst>
              <a:ext uri="{FF2B5EF4-FFF2-40B4-BE49-F238E27FC236}">
                <a16:creationId xmlns:a16="http://schemas.microsoft.com/office/drawing/2014/main" id="{FF255B07-4C28-4040-887F-253D670FB1D6}"/>
              </a:ext>
            </a:extLst>
          </p:cNvPr>
          <p:cNvSpPr txBox="1"/>
          <p:nvPr/>
        </p:nvSpPr>
        <p:spPr>
          <a:xfrm rot="10800000" flipV="1">
            <a:off x="3787639" y="2195855"/>
            <a:ext cx="13629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sp</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80AD1A21-DB5A-432F-B4D4-3F6565F05D8D}"/>
              </a:ext>
              <a:ext uri="{C183D7F6-B498-43B3-948B-1728B52AA6E4}">
                <adec:decorative xmlns:adec="http://schemas.microsoft.com/office/drawing/2017/decorative" val="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2563" y="1469374"/>
            <a:ext cx="667501" cy="678890"/>
          </a:xfrm>
          <a:prstGeom prst="rect">
            <a:avLst/>
          </a:prstGeom>
        </p:spPr>
      </p:pic>
      <p:sp>
        <p:nvSpPr>
          <p:cNvPr id="49" name="TextBox 48">
            <a:hlinkClick r:id="" action="ppaction://noaction">
              <a:snd r:embed="rId10" name="39. lächeln.wav"/>
            </a:hlinkClick>
            <a:extLst>
              <a:ext uri="{FF2B5EF4-FFF2-40B4-BE49-F238E27FC236}">
                <a16:creationId xmlns:a16="http://schemas.microsoft.com/office/drawing/2014/main" id="{2D44F854-701E-48E5-BA3E-5ED8CEB579F9}"/>
              </a:ext>
            </a:extLst>
          </p:cNvPr>
          <p:cNvSpPr txBox="1"/>
          <p:nvPr/>
        </p:nvSpPr>
        <p:spPr>
          <a:xfrm rot="10800000" flipV="1">
            <a:off x="5291836" y="2180465"/>
            <a:ext cx="134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cheln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50" name="TextBox 49">
            <a:hlinkClick r:id="" action="ppaction://noaction">
              <a:snd r:embed="rId11" name="11. wo.wav"/>
            </a:hlinkClick>
            <a:extLst>
              <a:ext uri="{FF2B5EF4-FFF2-40B4-BE49-F238E27FC236}">
                <a16:creationId xmlns:a16="http://schemas.microsoft.com/office/drawing/2014/main" id="{628BEEC5-AF0A-46F2-AEB8-6BAEECE7DD16}"/>
              </a:ext>
            </a:extLst>
          </p:cNvPr>
          <p:cNvSpPr txBox="1"/>
          <p:nvPr/>
        </p:nvSpPr>
        <p:spPr>
          <a:xfrm rot="10800000" flipV="1">
            <a:off x="550367" y="3402186"/>
            <a:ext cx="915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w</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1" name="Picture 50">
            <a:hlinkClick r:id="" action="ppaction://noaction">
              <a:snd r:embed="rId11" name="11. wo.wav"/>
            </a:hlinkClick>
            <a:extLst>
              <a:ext uri="{FF2B5EF4-FFF2-40B4-BE49-F238E27FC236}">
                <a16:creationId xmlns:a16="http://schemas.microsoft.com/office/drawing/2014/main" id="{4BD71B88-3C9C-496D-B8DB-5AD0BEBE3E72}"/>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6829" y="2647383"/>
            <a:ext cx="928661" cy="789329"/>
          </a:xfrm>
          <a:prstGeom prst="rect">
            <a:avLst/>
          </a:prstGeom>
        </p:spPr>
      </p:pic>
      <p:pic>
        <p:nvPicPr>
          <p:cNvPr id="52" name="Picture 51">
            <a:hlinkClick r:id="" action="ppaction://noaction">
              <a:snd r:embed="rId13" name="33. kopf.wav"/>
            </a:hlinkClick>
            <a:extLst>
              <a:ext uri="{FF2B5EF4-FFF2-40B4-BE49-F238E27FC236}">
                <a16:creationId xmlns:a16="http://schemas.microsoft.com/office/drawing/2014/main" id="{2B0BCA16-9099-4BCB-AA69-E9872E437515}"/>
              </a:ext>
              <a:ext uri="{C183D7F6-B498-43B3-948B-1728B52AA6E4}">
                <adec:decorative xmlns:adec="http://schemas.microsoft.com/office/drawing/2017/decorative" val="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3856" y="2670973"/>
            <a:ext cx="707000" cy="799546"/>
          </a:xfrm>
          <a:prstGeom prst="rect">
            <a:avLst/>
          </a:prstGeom>
        </p:spPr>
      </p:pic>
      <p:sp>
        <p:nvSpPr>
          <p:cNvPr id="53" name="TextBox 52">
            <a:hlinkClick r:id="" action="ppaction://noaction">
              <a:snd r:embed="rId13" name="33. kopf.wav"/>
            </a:hlinkClick>
            <a:extLst>
              <a:ext uri="{FF2B5EF4-FFF2-40B4-BE49-F238E27FC236}">
                <a16:creationId xmlns:a16="http://schemas.microsoft.com/office/drawing/2014/main" id="{88A701AF-1D3F-41AA-9963-C8158DCC603A}"/>
              </a:ext>
            </a:extLst>
          </p:cNvPr>
          <p:cNvSpPr txBox="1"/>
          <p:nvPr/>
        </p:nvSpPr>
        <p:spPr>
          <a:xfrm rot="10800000" flipV="1">
            <a:off x="2048938" y="3398718"/>
            <a:ext cx="12004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K</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pf</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4" name="Picture 53">
            <a:hlinkClick r:id="" action="ppaction://noaction">
              <a:snd r:embed="rId15" name="19. schön.wav"/>
            </a:hlinkClick>
            <a:extLst>
              <a:ext uri="{FF2B5EF4-FFF2-40B4-BE49-F238E27FC236}">
                <a16:creationId xmlns:a16="http://schemas.microsoft.com/office/drawing/2014/main" id="{C478824B-7593-49C5-A11B-D224F8854C5A}"/>
              </a:ext>
              <a:ext uri="{C183D7F6-B498-43B3-948B-1728B52AA6E4}">
                <adec:decorative xmlns:adec="http://schemas.microsoft.com/office/drawing/2017/decorative" val="1"/>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9668" y="2676208"/>
            <a:ext cx="527922" cy="782799"/>
          </a:xfrm>
          <a:prstGeom prst="rect">
            <a:avLst/>
          </a:prstGeom>
        </p:spPr>
      </p:pic>
      <p:sp>
        <p:nvSpPr>
          <p:cNvPr id="55" name="TextBox 54">
            <a:hlinkClick r:id="" action="ppaction://noaction">
              <a:snd r:embed="rId15" name="19. schön.wav"/>
            </a:hlinkClick>
            <a:extLst>
              <a:ext uri="{FF2B5EF4-FFF2-40B4-BE49-F238E27FC236}">
                <a16:creationId xmlns:a16="http://schemas.microsoft.com/office/drawing/2014/main" id="{0733065B-4B53-42F2-A6D2-3AEFF9C68B35}"/>
              </a:ext>
            </a:extLst>
          </p:cNvPr>
          <p:cNvSpPr txBox="1"/>
          <p:nvPr/>
        </p:nvSpPr>
        <p:spPr>
          <a:xfrm rot="10800000" flipV="1">
            <a:off x="3455818" y="3391956"/>
            <a:ext cx="17450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sch</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6" name="Picture 55">
            <a:hlinkClick r:id="" action="ppaction://noaction">
              <a:snd r:embed="rId17" name="38. plötzlich.wav"/>
            </a:hlinkClick>
            <a:extLst>
              <a:ext uri="{FF2B5EF4-FFF2-40B4-BE49-F238E27FC236}">
                <a16:creationId xmlns:a16="http://schemas.microsoft.com/office/drawing/2014/main" id="{EBD0EC34-1ED8-4AA7-8254-68762C66D8D9}"/>
              </a:ext>
              <a:ext uri="{C183D7F6-B498-43B3-948B-1728B52AA6E4}">
                <adec:decorative xmlns:adec="http://schemas.microsoft.com/office/drawing/2017/decorative" val="1"/>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69987" y="2628362"/>
            <a:ext cx="523082" cy="778684"/>
          </a:xfrm>
          <a:prstGeom prst="rect">
            <a:avLst/>
          </a:prstGeom>
        </p:spPr>
      </p:pic>
      <p:sp>
        <p:nvSpPr>
          <p:cNvPr id="57" name="TextBox 56">
            <a:hlinkClick r:id="" action="ppaction://noaction">
              <a:snd r:embed="rId17" name="38. plötzlich.wav"/>
            </a:hlinkClick>
            <a:extLst>
              <a:ext uri="{FF2B5EF4-FFF2-40B4-BE49-F238E27FC236}">
                <a16:creationId xmlns:a16="http://schemas.microsoft.com/office/drawing/2014/main" id="{BE549F8F-6E49-4EE6-9BAF-8D10E7B8F5C7}"/>
              </a:ext>
            </a:extLst>
          </p:cNvPr>
          <p:cNvSpPr txBox="1"/>
          <p:nvPr/>
        </p:nvSpPr>
        <p:spPr>
          <a:xfrm rot="10800000" flipV="1">
            <a:off x="5291835" y="3228174"/>
            <a:ext cx="15100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pl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tzlich</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17" name="38. plötzlich.wav"/>
            </a:hlinkClick>
            <a:extLst>
              <a:ext uri="{FF2B5EF4-FFF2-40B4-BE49-F238E27FC236}">
                <a16:creationId xmlns:a16="http://schemas.microsoft.com/office/drawing/2014/main" id="{29520063-421E-4DD4-9600-35E6FEEF850E}"/>
              </a:ext>
            </a:extLst>
          </p:cNvPr>
          <p:cNvSpPr txBox="1"/>
          <p:nvPr/>
        </p:nvSpPr>
        <p:spPr>
          <a:xfrm rot="10800000" flipV="1">
            <a:off x="5374549" y="3535594"/>
            <a:ext cx="129492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[suddenly]</a:t>
            </a:r>
            <a:endParaRPr kumimoji="0" lang="en-GB" sz="16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59" name="Picture 58">
            <a:hlinkClick r:id="" action="ppaction://noaction">
              <a:snd r:embed="rId19" name="13. er.wav"/>
            </a:hlinkClick>
            <a:extLst>
              <a:ext uri="{FF2B5EF4-FFF2-40B4-BE49-F238E27FC236}">
                <a16:creationId xmlns:a16="http://schemas.microsoft.com/office/drawing/2014/main" id="{745B59E2-DB61-48B7-95A1-471185D0BAAE}"/>
              </a:ext>
              <a:ext uri="{C183D7F6-B498-43B3-948B-1728B52AA6E4}">
                <adec:decorative xmlns:adec="http://schemas.microsoft.com/office/drawing/2017/decorative" val="1"/>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208" y="4093269"/>
            <a:ext cx="960061" cy="648292"/>
          </a:xfrm>
          <a:prstGeom prst="rect">
            <a:avLst/>
          </a:prstGeom>
        </p:spPr>
      </p:pic>
      <p:sp>
        <p:nvSpPr>
          <p:cNvPr id="60" name="TextBox 59">
            <a:hlinkClick r:id="" action="ppaction://noaction">
              <a:snd r:embed="rId19" name="13. er.wav"/>
            </a:hlinkClick>
            <a:extLst>
              <a:ext uri="{FF2B5EF4-FFF2-40B4-BE49-F238E27FC236}">
                <a16:creationId xmlns:a16="http://schemas.microsoft.com/office/drawing/2014/main" id="{2E9C1780-BFA2-4754-9983-73B8DF585173}"/>
              </a:ext>
            </a:extLst>
          </p:cNvPr>
          <p:cNvSpPr txBox="1"/>
          <p:nvPr/>
        </p:nvSpPr>
        <p:spPr>
          <a:xfrm rot="10800000" flipV="1">
            <a:off x="550367" y="4636019"/>
            <a:ext cx="9154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er</a:t>
            </a:r>
          </a:p>
        </p:txBody>
      </p:sp>
      <p:pic>
        <p:nvPicPr>
          <p:cNvPr id="61" name="Picture 60">
            <a:hlinkClick r:id="" action="ppaction://noaction">
              <a:snd r:embed="rId21" name="35. wieder.wav"/>
            </a:hlinkClick>
            <a:extLst>
              <a:ext uri="{FF2B5EF4-FFF2-40B4-BE49-F238E27FC236}">
                <a16:creationId xmlns:a16="http://schemas.microsoft.com/office/drawing/2014/main" id="{1B055C9C-E093-4A49-BADB-A2FBDE552268}"/>
              </a:ext>
              <a:ext uri="{C183D7F6-B498-43B3-948B-1728B52AA6E4}">
                <adec:decorative xmlns:adec="http://schemas.microsoft.com/office/drawing/2017/decorative" val="1"/>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6967" y="3959767"/>
            <a:ext cx="664630" cy="675969"/>
          </a:xfrm>
          <a:prstGeom prst="rect">
            <a:avLst/>
          </a:prstGeom>
        </p:spPr>
      </p:pic>
      <p:sp>
        <p:nvSpPr>
          <p:cNvPr id="62" name="TextBox 61">
            <a:hlinkClick r:id="" action="ppaction://noaction">
              <a:snd r:embed="rId21" name="35. wieder.wav"/>
            </a:hlinkClick>
            <a:extLst>
              <a:ext uri="{FF2B5EF4-FFF2-40B4-BE49-F238E27FC236}">
                <a16:creationId xmlns:a16="http://schemas.microsoft.com/office/drawing/2014/main" id="{370895A4-7C51-4025-83EB-2B04B225ED5F}"/>
              </a:ext>
            </a:extLst>
          </p:cNvPr>
          <p:cNvSpPr txBox="1"/>
          <p:nvPr/>
        </p:nvSpPr>
        <p:spPr>
          <a:xfrm rot="10800000" flipV="1">
            <a:off x="1976899" y="4641645"/>
            <a:ext cx="13445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wied</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er</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63" name="Picture 62">
            <a:hlinkClick r:id="" action="ppaction://noaction">
              <a:snd r:embed="rId23" name="25. richtig.wav"/>
            </a:hlinkClick>
            <a:extLst>
              <a:ext uri="{FF2B5EF4-FFF2-40B4-BE49-F238E27FC236}">
                <a16:creationId xmlns:a16="http://schemas.microsoft.com/office/drawing/2014/main" id="{7C96513B-B73E-47AC-BFBC-99DCC16B2969}"/>
              </a:ext>
              <a:ext uri="{C183D7F6-B498-43B3-948B-1728B52AA6E4}">
                <adec:decorative xmlns:adec="http://schemas.microsoft.com/office/drawing/2017/decorative" val="1"/>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280" y="5169160"/>
            <a:ext cx="825758" cy="812244"/>
          </a:xfrm>
          <a:prstGeom prst="rect">
            <a:avLst/>
          </a:prstGeom>
        </p:spPr>
      </p:pic>
      <p:sp>
        <p:nvSpPr>
          <p:cNvPr id="64" name="TextBox 63">
            <a:hlinkClick r:id="" action="ppaction://noaction">
              <a:snd r:embed="rId23" name="25. richtig.wav"/>
            </a:hlinkClick>
            <a:extLst>
              <a:ext uri="{FF2B5EF4-FFF2-40B4-BE49-F238E27FC236}">
                <a16:creationId xmlns:a16="http://schemas.microsoft.com/office/drawing/2014/main" id="{1F6AA311-6E37-4094-B6C6-29C15BE0AF81}"/>
              </a:ext>
            </a:extLst>
          </p:cNvPr>
          <p:cNvSpPr txBox="1"/>
          <p:nvPr/>
        </p:nvSpPr>
        <p:spPr>
          <a:xfrm rot="10800000" flipV="1">
            <a:off x="359008" y="5838042"/>
            <a:ext cx="14318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Arial" panose="020B0604020202020204" pitchFamily="34" charset="0"/>
              </a:rPr>
              <a:t>richt</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ig</a:t>
            </a:r>
          </a:p>
        </p:txBody>
      </p:sp>
      <p:pic>
        <p:nvPicPr>
          <p:cNvPr id="65" name="Picture 64">
            <a:hlinkClick r:id="" action="ppaction://noaction">
              <a:snd r:embed="rId25" name="6. wir.wav"/>
            </a:hlinkClick>
            <a:extLst>
              <a:ext uri="{FF2B5EF4-FFF2-40B4-BE49-F238E27FC236}">
                <a16:creationId xmlns:a16="http://schemas.microsoft.com/office/drawing/2014/main" id="{6FCDF67B-FAC4-406B-AE41-7CFD1C0AF790}"/>
              </a:ext>
              <a:ext uri="{C183D7F6-B498-43B3-948B-1728B52AA6E4}">
                <adec:decorative xmlns:adec="http://schemas.microsoft.com/office/drawing/2017/decorative" val="1"/>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635" y="6378783"/>
            <a:ext cx="1240108" cy="837397"/>
          </a:xfrm>
          <a:prstGeom prst="rect">
            <a:avLst/>
          </a:prstGeom>
        </p:spPr>
      </p:pic>
      <p:sp>
        <p:nvSpPr>
          <p:cNvPr id="66" name="TextBox 65">
            <a:hlinkClick r:id="" action="ppaction://noaction">
              <a:snd r:embed="rId25" name="6. wir.wav"/>
            </a:hlinkClick>
            <a:extLst>
              <a:ext uri="{FF2B5EF4-FFF2-40B4-BE49-F238E27FC236}">
                <a16:creationId xmlns:a16="http://schemas.microsoft.com/office/drawing/2014/main" id="{DDDF36E3-4ED9-40B7-BA75-5A0B3CC1AE72}"/>
              </a:ext>
            </a:extLst>
          </p:cNvPr>
          <p:cNvSpPr txBox="1"/>
          <p:nvPr/>
        </p:nvSpPr>
        <p:spPr>
          <a:xfrm rot="10800000" flipV="1">
            <a:off x="588372" y="7044665"/>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w</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r</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67" name="Picture 66">
            <a:hlinkClick r:id="" action="ppaction://noaction">
              <a:snd r:embed="rId27" name="32. finden.wav"/>
            </a:hlinkClick>
            <a:extLst>
              <a:ext uri="{FF2B5EF4-FFF2-40B4-BE49-F238E27FC236}">
                <a16:creationId xmlns:a16="http://schemas.microsoft.com/office/drawing/2014/main" id="{7EABFE37-30B1-4A25-A185-3657E4955E13}"/>
              </a:ext>
              <a:ext uri="{C183D7F6-B498-43B3-948B-1728B52AA6E4}">
                <adec:decorative xmlns:adec="http://schemas.microsoft.com/office/drawing/2017/decorative" val="1"/>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2948" y="6380178"/>
            <a:ext cx="578243" cy="782111"/>
          </a:xfrm>
          <a:prstGeom prst="rect">
            <a:avLst/>
          </a:prstGeom>
        </p:spPr>
      </p:pic>
      <p:sp>
        <p:nvSpPr>
          <p:cNvPr id="68" name="TextBox 67">
            <a:hlinkClick r:id="" action="ppaction://noaction">
              <a:snd r:embed="rId27" name="32. finden.wav"/>
            </a:hlinkClick>
            <a:extLst>
              <a:ext uri="{FF2B5EF4-FFF2-40B4-BE49-F238E27FC236}">
                <a16:creationId xmlns:a16="http://schemas.microsoft.com/office/drawing/2014/main" id="{E5271786-B1A4-49E1-99F5-C669FB08BB5A}"/>
              </a:ext>
            </a:extLst>
          </p:cNvPr>
          <p:cNvSpPr txBox="1"/>
          <p:nvPr/>
        </p:nvSpPr>
        <p:spPr>
          <a:xfrm rot="10800000" flipV="1">
            <a:off x="1971430" y="7044665"/>
            <a:ext cx="1228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f</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nden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pic>
        <p:nvPicPr>
          <p:cNvPr id="69" name="Picture 68">
            <a:hlinkClick r:id="" action="ppaction://noaction">
              <a:snd r:embed="rId29" name="7. lieber.wav"/>
            </a:hlinkClick>
            <a:extLst>
              <a:ext uri="{FF2B5EF4-FFF2-40B4-BE49-F238E27FC236}">
                <a16:creationId xmlns:a16="http://schemas.microsoft.com/office/drawing/2014/main" id="{D0634EF4-77DF-4988-9062-802511FA54E1}"/>
              </a:ext>
              <a:ext uri="{C183D7F6-B498-43B3-948B-1728B52AA6E4}">
                <adec:decorative xmlns:adec="http://schemas.microsoft.com/office/drawing/2017/decorative" val="1"/>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9668" y="6338503"/>
            <a:ext cx="849275" cy="756499"/>
          </a:xfrm>
          <a:prstGeom prst="rect">
            <a:avLst/>
          </a:prstGeom>
        </p:spPr>
      </p:pic>
      <p:sp>
        <p:nvSpPr>
          <p:cNvPr id="70" name="TextBox 69">
            <a:hlinkClick r:id="" action="ppaction://noaction">
              <a:snd r:embed="rId29" name="7. lieber.wav"/>
            </a:hlinkClick>
            <a:extLst>
              <a:ext uri="{FF2B5EF4-FFF2-40B4-BE49-F238E27FC236}">
                <a16:creationId xmlns:a16="http://schemas.microsoft.com/office/drawing/2014/main" id="{E1E4AE10-F75C-4633-AE4D-C53E56728F92}"/>
              </a:ext>
            </a:extLst>
          </p:cNvPr>
          <p:cNvSpPr txBox="1"/>
          <p:nvPr/>
        </p:nvSpPr>
        <p:spPr>
          <a:xfrm rot="10800000" flipV="1">
            <a:off x="3773953" y="7062041"/>
            <a:ext cx="1159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L</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a:t>
            </a: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Arial" panose="020B0604020202020204" pitchFamily="34" charset="0"/>
              </a:rPr>
              <a:t>be</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897681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66</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3471104"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Future Tense  - revisited</a:t>
            </a:r>
          </a:p>
        </p:txBody>
      </p:sp>
      <p:sp>
        <p:nvSpPr>
          <p:cNvPr id="32" name="TextBox 31">
            <a:extLst>
              <a:ext uri="{FF2B5EF4-FFF2-40B4-BE49-F238E27FC236}">
                <a16:creationId xmlns:a16="http://schemas.microsoft.com/office/drawing/2014/main" id="{7E1059EC-2A4C-4DD5-8C8A-0C30E2A59AF0}"/>
              </a:ext>
            </a:extLst>
          </p:cNvPr>
          <p:cNvSpPr txBox="1"/>
          <p:nvPr/>
        </p:nvSpPr>
        <p:spPr>
          <a:xfrm>
            <a:off x="48473" y="1284676"/>
            <a:ext cx="6419102" cy="646331"/>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One way to talk about the future in German is to use the present tense of </a:t>
            </a:r>
            <a:r>
              <a:rPr lang="en-US" b="1" dirty="0" err="1">
                <a:latin typeface="Century Gothic" panose="020B0502020202020204" pitchFamily="34" charset="0"/>
              </a:rPr>
              <a:t>werden</a:t>
            </a:r>
            <a:r>
              <a:rPr lang="en-US" dirty="0">
                <a:latin typeface="Century Gothic" panose="020B0502020202020204" pitchFamily="34" charset="0"/>
              </a:rPr>
              <a:t> and a </a:t>
            </a:r>
            <a:r>
              <a:rPr lang="en-US" b="1" dirty="0">
                <a:latin typeface="Century Gothic" panose="020B0502020202020204" pitchFamily="34" charset="0"/>
              </a:rPr>
              <a:t>verb in the infinitive</a:t>
            </a:r>
            <a:r>
              <a:rPr lang="en-US" dirty="0">
                <a:latin typeface="Century Gothic" panose="020B0502020202020204" pitchFamily="34" charset="0"/>
              </a:rPr>
              <a:t>:</a:t>
            </a:r>
          </a:p>
        </p:txBody>
      </p:sp>
      <p:sp>
        <p:nvSpPr>
          <p:cNvPr id="33" name="Rectangle: Rounded Corners 5">
            <a:hlinkClick r:id="" action="ppaction://noaction">
              <a:snd r:embed="rId3" name="9. 1. habe besucht.wav"/>
            </a:hlinkClick>
            <a:extLst>
              <a:ext uri="{FF2B5EF4-FFF2-40B4-BE49-F238E27FC236}">
                <a16:creationId xmlns:a16="http://schemas.microsoft.com/office/drawing/2014/main" id="{01E55716-1E73-4DE0-A44B-A43BCCD4A14A}"/>
              </a:ext>
            </a:extLst>
          </p:cNvPr>
          <p:cNvSpPr/>
          <p:nvPr/>
        </p:nvSpPr>
        <p:spPr>
          <a:xfrm>
            <a:off x="103541" y="1984728"/>
            <a:ext cx="34407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i</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ch</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werde</a:t>
            </a:r>
            <a:r>
              <a:rPr lang="en-GB" sz="1600" b="1" dirty="0">
                <a:solidFill>
                  <a:schemeClr val="tx1"/>
                </a:solidFill>
                <a:latin typeface="Century Gothic" panose="020F0302020204030204"/>
              </a:rPr>
              <a:t> </a:t>
            </a:r>
            <a:r>
              <a:rPr kumimoji="0" lang="en-GB" sz="1600" b="0" i="0" u="none" strike="noStrike" kern="1200" cap="none" spc="0" normalizeH="0" baseline="0" noProof="0" dirty="0" err="1">
                <a:ln>
                  <a:noFill/>
                </a:ln>
                <a:solidFill>
                  <a:schemeClr val="tx1"/>
                </a:solidFill>
                <a:effectLst/>
                <a:uLnTx/>
                <a:uFillTx/>
                <a:latin typeface="Century Gothic" panose="020F0302020204030204"/>
                <a:ea typeface="+mn-ea"/>
                <a:cs typeface="+mn-cs"/>
              </a:rPr>
              <a:t>früh</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1600" b="1" i="0" u="none" strike="noStrike" kern="1200" cap="none" spc="0" normalizeH="0" noProof="0" dirty="0" err="1">
                <a:ln>
                  <a:noFill/>
                </a:ln>
                <a:solidFill>
                  <a:schemeClr val="tx1"/>
                </a:solidFill>
                <a:effectLst/>
                <a:uLnTx/>
                <a:uFillTx/>
                <a:latin typeface="Century Gothic" panose="020F0302020204030204"/>
                <a:ea typeface="+mn-ea"/>
                <a:cs typeface="+mn-cs"/>
              </a:rPr>
              <a:t>aufstehen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826E2672-9F48-4538-AF6D-AAEA338F1CED}"/>
              </a:ext>
            </a:extLst>
          </p:cNvPr>
          <p:cNvSpPr txBox="1"/>
          <p:nvPr/>
        </p:nvSpPr>
        <p:spPr>
          <a:xfrm>
            <a:off x="4072890" y="1979843"/>
            <a:ext cx="2648542" cy="338554"/>
          </a:xfrm>
          <a:prstGeom prst="rect">
            <a:avLst/>
          </a:prstGeom>
          <a:noFill/>
        </p:spPr>
        <p:txBody>
          <a:bodyPr wrap="square" rtlCol="0">
            <a:spAutoFit/>
          </a:bodyPr>
          <a:lstStyle/>
          <a:p>
            <a:pPr algn="l"/>
            <a:r>
              <a:rPr lang="en-GB" sz="1600" i="1" dirty="0">
                <a:latin typeface="Century Gothic" panose="020B0502020202020204" pitchFamily="34" charset="0"/>
              </a:rPr>
              <a:t>I will get up early.</a:t>
            </a:r>
          </a:p>
        </p:txBody>
      </p:sp>
      <p:sp>
        <p:nvSpPr>
          <p:cNvPr id="46" name="Rectangle: Rounded Corners 5">
            <a:hlinkClick r:id="" action="ppaction://noaction">
              <a:snd r:embed="rId3" name="9. 1. habe besucht.wav"/>
            </a:hlinkClick>
            <a:extLst>
              <a:ext uri="{FF2B5EF4-FFF2-40B4-BE49-F238E27FC236}">
                <a16:creationId xmlns:a16="http://schemas.microsoft.com/office/drawing/2014/main" id="{A8E475BA-EF1A-4A94-853F-5D4403ADF02F}"/>
              </a:ext>
            </a:extLst>
          </p:cNvPr>
          <p:cNvSpPr/>
          <p:nvPr/>
        </p:nvSpPr>
        <p:spPr>
          <a:xfrm>
            <a:off x="103541" y="2465257"/>
            <a:ext cx="34407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du </a:t>
            </a:r>
            <a:r>
              <a:rPr lang="en-GB" sz="1600" b="1" dirty="0" err="1">
                <a:solidFill>
                  <a:schemeClr val="tx1"/>
                </a:solidFill>
                <a:latin typeface="Century Gothic" panose="020F0302020204030204"/>
              </a:rPr>
              <a:t>wirst</a:t>
            </a:r>
            <a:r>
              <a:rPr lang="en-GB" sz="1600" b="1" dirty="0">
                <a:solidFill>
                  <a:schemeClr val="tx1"/>
                </a:solidFill>
                <a:latin typeface="Century Gothic" panose="020F0302020204030204"/>
              </a:rPr>
              <a:t> </a:t>
            </a:r>
            <a:r>
              <a:rPr lang="en-GB" sz="1600" dirty="0" err="1">
                <a:solidFill>
                  <a:schemeClr val="tx1"/>
                </a:solidFill>
                <a:latin typeface="Century Gothic" panose="020F0302020204030204"/>
              </a:rPr>
              <a:t>zu</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Hause</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helfen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6D38493-C7C4-40FA-AA45-319572568A83}"/>
              </a:ext>
            </a:extLst>
          </p:cNvPr>
          <p:cNvSpPr txBox="1"/>
          <p:nvPr/>
        </p:nvSpPr>
        <p:spPr>
          <a:xfrm>
            <a:off x="4063620" y="2438496"/>
            <a:ext cx="2648542" cy="338554"/>
          </a:xfrm>
          <a:prstGeom prst="rect">
            <a:avLst/>
          </a:prstGeom>
          <a:noFill/>
        </p:spPr>
        <p:txBody>
          <a:bodyPr wrap="square" rtlCol="0">
            <a:spAutoFit/>
          </a:bodyPr>
          <a:lstStyle/>
          <a:p>
            <a:pPr algn="l"/>
            <a:r>
              <a:rPr lang="en-GB" sz="1600" i="1" dirty="0">
                <a:latin typeface="Century Gothic" panose="020B0502020202020204" pitchFamily="34" charset="0"/>
              </a:rPr>
              <a:t>You will help at home.</a:t>
            </a:r>
          </a:p>
        </p:txBody>
      </p:sp>
      <p:sp>
        <p:nvSpPr>
          <p:cNvPr id="49" name="Rectangle: Rounded Corners 5">
            <a:hlinkClick r:id="" action="ppaction://noaction">
              <a:snd r:embed="rId3" name="9. 1. habe besucht.wav"/>
            </a:hlinkClick>
            <a:extLst>
              <a:ext uri="{FF2B5EF4-FFF2-40B4-BE49-F238E27FC236}">
                <a16:creationId xmlns:a16="http://schemas.microsoft.com/office/drawing/2014/main" id="{D3E5A5C8-2B19-4C08-9180-BA0ECF7A0F09}"/>
              </a:ext>
            </a:extLst>
          </p:cNvPr>
          <p:cNvSpPr/>
          <p:nvPr/>
        </p:nvSpPr>
        <p:spPr>
          <a:xfrm>
            <a:off x="123052" y="2945792"/>
            <a:ext cx="3421198"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er</a:t>
            </a:r>
            <a:r>
              <a:rPr lang="en-GB" sz="1600" dirty="0">
                <a:solidFill>
                  <a:schemeClr val="tx1"/>
                </a:solidFill>
                <a:latin typeface="Century Gothic" panose="020F0302020204030204"/>
              </a:rPr>
              <a:t>/</a:t>
            </a:r>
            <a:r>
              <a:rPr lang="en-GB" sz="1600" dirty="0" err="1">
                <a:solidFill>
                  <a:schemeClr val="tx1"/>
                </a:solidFill>
                <a:latin typeface="Century Gothic" panose="020F0302020204030204"/>
              </a:rPr>
              <a:t>sie</a:t>
            </a:r>
            <a:r>
              <a:rPr lang="en-GB" sz="1600" dirty="0">
                <a:solidFill>
                  <a:schemeClr val="tx1"/>
                </a:solidFill>
                <a:latin typeface="Century Gothic" panose="020F0302020204030204"/>
              </a:rPr>
              <a:t>/es </a:t>
            </a:r>
            <a:r>
              <a:rPr lang="en-GB" sz="1600" b="1" dirty="0" err="1">
                <a:solidFill>
                  <a:schemeClr val="tx1"/>
                </a:solidFill>
                <a:latin typeface="Century Gothic" panose="020F0302020204030204"/>
              </a:rPr>
              <a:t>wird</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Rad</a:t>
            </a:r>
            <a:r>
              <a:rPr lang="en-GB" sz="1600" b="1" dirty="0">
                <a:solidFill>
                  <a:schemeClr val="tx1"/>
                </a:solidFill>
                <a:latin typeface="Century Gothic" panose="020F0302020204030204"/>
              </a:rPr>
              <a:t> </a:t>
            </a:r>
            <a:r>
              <a:rPr lang="en-GB" sz="1600" b="1" dirty="0" err="1">
                <a:solidFill>
                  <a:schemeClr val="tx1"/>
                </a:solidFill>
                <a:latin typeface="Century Gothic" panose="020F0302020204030204"/>
              </a:rPr>
              <a:t>fahren</a:t>
            </a:r>
            <a:r>
              <a:rPr kumimoji="0" lang="en-GB" sz="1600" b="1"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02E3DD6E-090F-4B59-877B-A0C94D766B9A}"/>
              </a:ext>
            </a:extLst>
          </p:cNvPr>
          <p:cNvSpPr txBox="1"/>
          <p:nvPr/>
        </p:nvSpPr>
        <p:spPr>
          <a:xfrm>
            <a:off x="4072890" y="2945793"/>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S/he, it will go by bike. </a:t>
            </a:r>
          </a:p>
        </p:txBody>
      </p:sp>
      <p:sp>
        <p:nvSpPr>
          <p:cNvPr id="68" name="Rectangle: Rounded Corners 5">
            <a:hlinkClick r:id="" action="ppaction://noaction">
              <a:snd r:embed="rId3" name="9. 1. habe besucht.wav"/>
            </a:hlinkClick>
            <a:extLst>
              <a:ext uri="{FF2B5EF4-FFF2-40B4-BE49-F238E27FC236}">
                <a16:creationId xmlns:a16="http://schemas.microsoft.com/office/drawing/2014/main" id="{0CF96BFC-80C3-415B-8383-856949A0816A}"/>
              </a:ext>
            </a:extLst>
          </p:cNvPr>
          <p:cNvSpPr/>
          <p:nvPr/>
        </p:nvSpPr>
        <p:spPr>
          <a:xfrm>
            <a:off x="92200" y="4428732"/>
            <a:ext cx="37735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Nächste</a:t>
            </a:r>
            <a:r>
              <a:rPr lang="en-GB" sz="1600" b="1" dirty="0">
                <a:solidFill>
                  <a:schemeClr val="tx1"/>
                </a:solidFill>
                <a:latin typeface="Century Gothic" panose="020F0302020204030204"/>
              </a:rPr>
              <a:t> </a:t>
            </a:r>
            <a:r>
              <a:rPr lang="en-GB" sz="1600" b="1" dirty="0" err="1">
                <a:solidFill>
                  <a:schemeClr val="tx1"/>
                </a:solidFill>
                <a:latin typeface="Century Gothic" panose="020F0302020204030204"/>
              </a:rPr>
              <a:t>Woche</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sehe</a:t>
            </a:r>
            <a:r>
              <a:rPr lang="en-GB" sz="1600" dirty="0">
                <a:solidFill>
                  <a:schemeClr val="tx1"/>
                </a:solidFill>
                <a:latin typeface="Century Gothic" panose="020F0302020204030204"/>
              </a:rPr>
              <a:t> ich </a:t>
            </a:r>
            <a:r>
              <a:rPr lang="en-GB" sz="1600" dirty="0" err="1">
                <a:solidFill>
                  <a:schemeClr val="tx1"/>
                </a:solidFill>
                <a:latin typeface="Century Gothic" panose="020F0302020204030204"/>
              </a:rPr>
              <a:t>einen</a:t>
            </a:r>
            <a:r>
              <a:rPr lang="en-GB" sz="1600" dirty="0">
                <a:solidFill>
                  <a:schemeClr val="tx1"/>
                </a:solidFill>
                <a:latin typeface="Century Gothic" panose="020F0302020204030204"/>
              </a:rPr>
              <a:t> Film.</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10C921D-6E75-4BE0-9C61-B7228EF79942}"/>
              </a:ext>
            </a:extLst>
          </p:cNvPr>
          <p:cNvSpPr txBox="1"/>
          <p:nvPr/>
        </p:nvSpPr>
        <p:spPr>
          <a:xfrm>
            <a:off x="3865709" y="4414846"/>
            <a:ext cx="3266648" cy="338554"/>
          </a:xfrm>
          <a:prstGeom prst="rect">
            <a:avLst/>
          </a:prstGeom>
          <a:noFill/>
        </p:spPr>
        <p:txBody>
          <a:bodyPr wrap="square" rtlCol="0">
            <a:spAutoFit/>
          </a:bodyPr>
          <a:lstStyle/>
          <a:p>
            <a:pPr algn="l"/>
            <a:r>
              <a:rPr lang="en-GB" sz="1600" i="1" dirty="0">
                <a:latin typeface="Century Gothic" panose="020B0502020202020204" pitchFamily="34" charset="0"/>
              </a:rPr>
              <a:t>Next week I am seeing a film. </a:t>
            </a:r>
          </a:p>
        </p:txBody>
      </p:sp>
      <p:sp>
        <p:nvSpPr>
          <p:cNvPr id="37" name="TextBox 36">
            <a:extLst>
              <a:ext uri="{FF2B5EF4-FFF2-40B4-BE49-F238E27FC236}">
                <a16:creationId xmlns:a16="http://schemas.microsoft.com/office/drawing/2014/main" id="{8D1D0206-C6C9-47DB-8AB5-93FBCFA7CE21}"/>
              </a:ext>
            </a:extLst>
          </p:cNvPr>
          <p:cNvSpPr txBox="1"/>
          <p:nvPr/>
        </p:nvSpPr>
        <p:spPr>
          <a:xfrm>
            <a:off x="55709" y="3395572"/>
            <a:ext cx="6262255" cy="646331"/>
          </a:xfrm>
          <a:prstGeom prst="rect">
            <a:avLst/>
          </a:prstGeom>
          <a:noFill/>
        </p:spPr>
        <p:txBody>
          <a:bodyPr wrap="square" rtlCol="0">
            <a:spAutoFit/>
          </a:bodyPr>
          <a:lstStyle/>
          <a:p>
            <a:pPr lvl="0">
              <a:defRPr/>
            </a:pPr>
            <a:r>
              <a:rPr kumimoji="0" lang="en-US" b="0" i="0" u="none" strike="noStrike" kern="1200" cap="none" spc="0" normalizeH="0" baseline="0" noProof="0" dirty="0">
                <a:ln>
                  <a:noFill/>
                </a:ln>
                <a:effectLst/>
                <a:uLnTx/>
                <a:uFillTx/>
                <a:latin typeface="Century Gothic" panose="020F0302020204030204"/>
                <a:ea typeface="+mn-ea"/>
                <a:cs typeface="+mn-cs"/>
              </a:rPr>
              <a:t>You can also use the </a:t>
            </a:r>
            <a:r>
              <a:rPr kumimoji="0" lang="en-US" i="0" u="none" strike="noStrike" kern="1200" cap="none" spc="0" normalizeH="0" baseline="0" noProof="0" dirty="0">
                <a:ln>
                  <a:noFill/>
                </a:ln>
                <a:effectLst/>
                <a:uLnTx/>
                <a:uFillTx/>
                <a:latin typeface="Century Gothic" panose="020F0302020204030204"/>
                <a:ea typeface="+mn-ea"/>
                <a:cs typeface="+mn-cs"/>
              </a:rPr>
              <a:t>present tense </a:t>
            </a:r>
            <a:r>
              <a:rPr kumimoji="0" lang="en-US" b="0" i="0" u="none" strike="noStrike" kern="1200" cap="none" spc="0" normalizeH="0" baseline="0" noProof="0" dirty="0">
                <a:ln>
                  <a:noFill/>
                </a:ln>
                <a:effectLst/>
                <a:uLnTx/>
                <a:uFillTx/>
                <a:latin typeface="Century Gothic" panose="020F0302020204030204"/>
                <a:ea typeface="+mn-ea"/>
                <a:cs typeface="+mn-cs"/>
              </a:rPr>
              <a:t>to talk about the future</a:t>
            </a:r>
            <a:r>
              <a:rPr lang="en-US" dirty="0">
                <a:latin typeface="Century Gothic" panose="020F0302020204030204"/>
              </a:rPr>
              <a:t>:</a:t>
            </a:r>
            <a:endParaRPr kumimoji="0" lang="en-US" b="0" i="0" u="none" strike="noStrike" kern="1200" cap="none" spc="0" normalizeH="0" baseline="0" noProof="0" dirty="0">
              <a:ln>
                <a:noFill/>
              </a:ln>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7343D8BE-B188-43A8-8203-898585731388}"/>
              </a:ext>
            </a:extLst>
          </p:cNvPr>
          <p:cNvSpPr txBox="1"/>
          <p:nvPr/>
        </p:nvSpPr>
        <p:spPr>
          <a:xfrm>
            <a:off x="55709" y="4005505"/>
            <a:ext cx="3810000" cy="369332"/>
          </a:xfrm>
          <a:prstGeom prst="rect">
            <a:avLst/>
          </a:prstGeom>
          <a:noFill/>
        </p:spPr>
        <p:txBody>
          <a:bodyPr wrap="square" rtlCol="0">
            <a:spAutoFit/>
          </a:bodyPr>
          <a:lstStyle/>
          <a:p>
            <a:r>
              <a:rPr lang="en-US" b="1" dirty="0">
                <a:latin typeface="Century Gothic" panose="020B0502020202020204" pitchFamily="34" charset="0"/>
              </a:rPr>
              <a:t>Present tense + time adverb:</a:t>
            </a:r>
            <a:endParaRPr lang="en-GB" b="1" dirty="0">
              <a:latin typeface="Century Gothic" panose="020B0502020202020204" pitchFamily="34" charset="0"/>
            </a:endParaRPr>
          </a:p>
        </p:txBody>
      </p:sp>
      <p:sp>
        <p:nvSpPr>
          <p:cNvPr id="27" name="Speech Bubble: Rectangle with Corners Rounded 17">
            <a:extLst>
              <a:ext uri="{FF2B5EF4-FFF2-40B4-BE49-F238E27FC236}">
                <a16:creationId xmlns:a16="http://schemas.microsoft.com/office/drawing/2014/main" id="{71FC5B44-C57B-40EA-BE7A-1CE6D101164B}"/>
              </a:ext>
            </a:extLst>
          </p:cNvPr>
          <p:cNvSpPr/>
          <p:nvPr/>
        </p:nvSpPr>
        <p:spPr>
          <a:xfrm>
            <a:off x="3081866" y="8405024"/>
            <a:ext cx="3143250" cy="547050"/>
          </a:xfrm>
          <a:prstGeom prst="wedgeRoundRectCallout">
            <a:avLst>
              <a:gd name="adj1" fmla="val -25147"/>
              <a:gd name="adj2" fmla="val -45979"/>
              <a:gd name="adj3" fmla="val 16667"/>
            </a:avLst>
          </a:prstGeom>
          <a:solidFill>
            <a:srgbClr val="FFF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chemeClr val="tx1"/>
                </a:solidFill>
                <a:effectLst/>
                <a:uLnTx/>
                <a:uFillTx/>
                <a:latin typeface="Century Gothic" panose="020F0302020204030204"/>
              </a:rPr>
              <a:t>In </a:t>
            </a:r>
            <a:r>
              <a:rPr kumimoji="0" lang="de-DE" sz="1600" b="0" i="0" u="none" strike="noStrike" kern="1200" cap="none" spc="0" normalizeH="0" noProof="0" dirty="0">
                <a:ln>
                  <a:noFill/>
                </a:ln>
                <a:solidFill>
                  <a:schemeClr val="tx1"/>
                </a:solidFill>
                <a:effectLst/>
                <a:uLnTx/>
                <a:uFillTx/>
                <a:latin typeface="Century Gothic" panose="020F0302020204030204"/>
              </a:rPr>
              <a:t>English we say either </a:t>
            </a:r>
            <a:r>
              <a:rPr lang="de-DE" sz="1600" dirty="0">
                <a:solidFill>
                  <a:schemeClr val="tx1"/>
                </a:solidFill>
                <a:latin typeface="Century Gothic" panose="020F0302020204030204"/>
              </a:rPr>
              <a:t>'</a:t>
            </a:r>
            <a:r>
              <a:rPr kumimoji="0" lang="en-GB" sz="1600" b="0" i="0" u="none" strike="noStrike" kern="1200" cap="none" spc="0" normalizeH="0" dirty="0">
                <a:ln>
                  <a:noFill/>
                </a:ln>
                <a:solidFill>
                  <a:schemeClr val="tx1"/>
                </a:solidFill>
                <a:effectLst/>
                <a:uLnTx/>
                <a:uFillTx/>
                <a:latin typeface="Century Gothic" panose="020F0302020204030204"/>
              </a:rPr>
              <a:t>will' or 'going to' for future plans.</a:t>
            </a:r>
            <a:endParaRPr kumimoji="0" lang="en-GB" sz="1600" b="0" i="0" u="none" strike="noStrike" kern="1200" cap="none" spc="0" normalizeH="0" baseline="0" dirty="0">
              <a:ln>
                <a:noFill/>
              </a:ln>
              <a:solidFill>
                <a:schemeClr val="tx1"/>
              </a:solidFill>
              <a:effectLst/>
              <a:uLnTx/>
              <a:uFillTx/>
              <a:latin typeface="Century Gothic" panose="020F0302020204030204"/>
            </a:endParaRPr>
          </a:p>
        </p:txBody>
      </p:sp>
      <p:pic>
        <p:nvPicPr>
          <p:cNvPr id="28" name="Graphic 27" descr="Clapper board">
            <a:extLst>
              <a:ext uri="{FF2B5EF4-FFF2-40B4-BE49-F238E27FC236}">
                <a16:creationId xmlns:a16="http://schemas.microsoft.com/office/drawing/2014/main" id="{1B17FA25-BD37-4302-8DA8-4641435FBE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1283" y="3716978"/>
            <a:ext cx="727666" cy="727666"/>
          </a:xfrm>
          <a:prstGeom prst="rect">
            <a:avLst/>
          </a:prstGeom>
        </p:spPr>
      </p:pic>
      <p:sp>
        <p:nvSpPr>
          <p:cNvPr id="34" name="TextBox 33">
            <a:extLst>
              <a:ext uri="{FF2B5EF4-FFF2-40B4-BE49-F238E27FC236}">
                <a16:creationId xmlns:a16="http://schemas.microsoft.com/office/drawing/2014/main" id="{ED7CD2AD-DDCE-42D5-8DA2-D62A84E86B2C}"/>
              </a:ext>
            </a:extLst>
          </p:cNvPr>
          <p:cNvSpPr txBox="1"/>
          <p:nvPr/>
        </p:nvSpPr>
        <p:spPr>
          <a:xfrm>
            <a:off x="2916603" y="6257731"/>
            <a:ext cx="3550972" cy="338554"/>
          </a:xfrm>
          <a:prstGeom prst="rect">
            <a:avLst/>
          </a:prstGeom>
          <a:noFill/>
        </p:spPr>
        <p:txBody>
          <a:bodyPr wrap="none" rtlCol="0">
            <a:spAutoFit/>
          </a:bodyPr>
          <a:lstStyle/>
          <a:p>
            <a:pPr>
              <a:defRPr/>
            </a:pPr>
            <a:r>
              <a:rPr lang="en-GB" sz="1600" b="1" i="1" dirty="0">
                <a:latin typeface="Century Gothic" panose="020F0302020204030204"/>
              </a:rPr>
              <a:t>Are you going to </a:t>
            </a:r>
            <a:r>
              <a:rPr lang="en-GB" sz="1600" i="1" dirty="0">
                <a:latin typeface="Century Gothic" panose="020F0302020204030204"/>
              </a:rPr>
              <a:t>cook tomorrow?</a:t>
            </a:r>
            <a:endParaRPr lang="en-US" sz="1600" i="1" dirty="0">
              <a:latin typeface="Century Gothic" panose="020F0302020204030204"/>
            </a:endParaRPr>
          </a:p>
        </p:txBody>
      </p:sp>
      <p:sp>
        <p:nvSpPr>
          <p:cNvPr id="35" name="TextBox 34">
            <a:extLst>
              <a:ext uri="{FF2B5EF4-FFF2-40B4-BE49-F238E27FC236}">
                <a16:creationId xmlns:a16="http://schemas.microsoft.com/office/drawing/2014/main" id="{78D1407A-9B49-4954-8FCD-F145D0B88A25}"/>
              </a:ext>
            </a:extLst>
          </p:cNvPr>
          <p:cNvSpPr txBox="1"/>
          <p:nvPr/>
        </p:nvSpPr>
        <p:spPr>
          <a:xfrm>
            <a:off x="76722" y="7513750"/>
            <a:ext cx="4164923" cy="338554"/>
          </a:xfrm>
          <a:prstGeom prst="rect">
            <a:avLst/>
          </a:prstGeom>
          <a:noFill/>
        </p:spPr>
        <p:txBody>
          <a:bodyPr wrap="none" rtlCol="0">
            <a:spAutoFit/>
          </a:bodyPr>
          <a:lstStyle/>
          <a:p>
            <a:pPr>
              <a:defRPr/>
            </a:pPr>
            <a:r>
              <a:rPr lang="en-GB" sz="1600" b="1" i="1" dirty="0">
                <a:latin typeface="Century Gothic" panose="020F0302020204030204"/>
              </a:rPr>
              <a:t>When are you going </a:t>
            </a:r>
            <a:r>
              <a:rPr lang="en-GB" sz="1600" i="1" dirty="0">
                <a:latin typeface="Century Gothic" panose="020F0302020204030204"/>
              </a:rPr>
              <a:t>to cook tomorrow?</a:t>
            </a:r>
            <a:endParaRPr lang="en-US" sz="1600" i="1" dirty="0">
              <a:latin typeface="Century Gothic" panose="020F0302020204030204"/>
            </a:endParaRPr>
          </a:p>
        </p:txBody>
      </p:sp>
      <p:sp>
        <p:nvSpPr>
          <p:cNvPr id="38" name="TextBox 37">
            <a:extLst>
              <a:ext uri="{FF2B5EF4-FFF2-40B4-BE49-F238E27FC236}">
                <a16:creationId xmlns:a16="http://schemas.microsoft.com/office/drawing/2014/main" id="{5BCD567B-4A02-4046-A01F-E721EE56EB43}"/>
              </a:ext>
            </a:extLst>
          </p:cNvPr>
          <p:cNvSpPr txBox="1"/>
          <p:nvPr/>
        </p:nvSpPr>
        <p:spPr>
          <a:xfrm>
            <a:off x="2916603" y="6580234"/>
            <a:ext cx="2650084" cy="338554"/>
          </a:xfrm>
          <a:prstGeom prst="rect">
            <a:avLst/>
          </a:prstGeom>
          <a:noFill/>
        </p:spPr>
        <p:txBody>
          <a:bodyPr wrap="none" rtlCol="0">
            <a:spAutoFit/>
          </a:bodyPr>
          <a:lstStyle/>
          <a:p>
            <a:pPr>
              <a:defRPr/>
            </a:pPr>
            <a:r>
              <a:rPr lang="en-GB" sz="1600" b="1" i="1" dirty="0">
                <a:latin typeface="Century Gothic" panose="020F0302020204030204"/>
              </a:rPr>
              <a:t>Will you </a:t>
            </a:r>
            <a:r>
              <a:rPr lang="en-GB" sz="1600" i="1" dirty="0">
                <a:latin typeface="Century Gothic" panose="020F0302020204030204"/>
              </a:rPr>
              <a:t>cook tomorrow?</a:t>
            </a:r>
            <a:endParaRPr lang="en-US" sz="1600" i="1" dirty="0">
              <a:latin typeface="Century Gothic" panose="020F0302020204030204"/>
            </a:endParaRPr>
          </a:p>
        </p:txBody>
      </p:sp>
      <p:sp>
        <p:nvSpPr>
          <p:cNvPr id="42" name="TextBox 41">
            <a:extLst>
              <a:ext uri="{FF2B5EF4-FFF2-40B4-BE49-F238E27FC236}">
                <a16:creationId xmlns:a16="http://schemas.microsoft.com/office/drawing/2014/main" id="{FF92C15C-F0DA-466C-B212-D177D5501943}"/>
              </a:ext>
            </a:extLst>
          </p:cNvPr>
          <p:cNvSpPr txBox="1"/>
          <p:nvPr/>
        </p:nvSpPr>
        <p:spPr>
          <a:xfrm>
            <a:off x="76722" y="7791916"/>
            <a:ext cx="3249608" cy="338554"/>
          </a:xfrm>
          <a:prstGeom prst="rect">
            <a:avLst/>
          </a:prstGeom>
          <a:noFill/>
        </p:spPr>
        <p:txBody>
          <a:bodyPr wrap="none" rtlCol="0">
            <a:spAutoFit/>
          </a:bodyPr>
          <a:lstStyle/>
          <a:p>
            <a:pPr>
              <a:defRPr/>
            </a:pPr>
            <a:r>
              <a:rPr lang="en-GB" sz="1600" b="1" i="1" dirty="0">
                <a:latin typeface="Century Gothic" panose="020F0302020204030204"/>
              </a:rPr>
              <a:t>When will you </a:t>
            </a:r>
            <a:r>
              <a:rPr lang="en-GB" sz="1600" i="1" dirty="0">
                <a:latin typeface="Century Gothic" panose="020F0302020204030204"/>
              </a:rPr>
              <a:t>cook tomorrow?</a:t>
            </a:r>
            <a:endParaRPr lang="en-US" sz="1600" i="1" dirty="0">
              <a:latin typeface="Century Gothic" panose="020F0302020204030204"/>
            </a:endParaRPr>
          </a:p>
        </p:txBody>
      </p:sp>
      <p:sp>
        <p:nvSpPr>
          <p:cNvPr id="45" name="TextBox 44">
            <a:extLst>
              <a:ext uri="{FF2B5EF4-FFF2-40B4-BE49-F238E27FC236}">
                <a16:creationId xmlns:a16="http://schemas.microsoft.com/office/drawing/2014/main" id="{9EBB6451-5C74-43B6-B5E5-1573D59723EC}"/>
              </a:ext>
            </a:extLst>
          </p:cNvPr>
          <p:cNvSpPr txBox="1"/>
          <p:nvPr/>
        </p:nvSpPr>
        <p:spPr>
          <a:xfrm>
            <a:off x="2784852" y="5727844"/>
            <a:ext cx="2985113" cy="338554"/>
          </a:xfrm>
          <a:prstGeom prst="rect">
            <a:avLst/>
          </a:prstGeom>
          <a:noFill/>
        </p:spPr>
        <p:txBody>
          <a:bodyPr wrap="none" rtlCol="0">
            <a:spAutoFit/>
          </a:bodyPr>
          <a:lstStyle/>
          <a:p>
            <a:pPr>
              <a:defRPr/>
            </a:pPr>
            <a:r>
              <a:rPr lang="en-GB" sz="1600" b="1" i="1" dirty="0">
                <a:latin typeface="Century Gothic" panose="020F0302020204030204"/>
              </a:rPr>
              <a:t>Are you cooking </a:t>
            </a:r>
            <a:r>
              <a:rPr lang="en-GB" sz="1600" i="1" dirty="0">
                <a:latin typeface="Century Gothic" panose="020F0302020204030204"/>
              </a:rPr>
              <a:t>tomorrow?</a:t>
            </a:r>
            <a:endParaRPr lang="en-US" sz="1600" i="1" dirty="0">
              <a:latin typeface="Century Gothic" panose="020F0302020204030204"/>
            </a:endParaRPr>
          </a:p>
        </p:txBody>
      </p:sp>
      <p:sp>
        <p:nvSpPr>
          <p:cNvPr id="51" name="Rectangle: Rounded Corners 5">
            <a:hlinkClick r:id="" action="ppaction://noaction">
              <a:snd r:embed="rId3" name="9. 1. habe besucht.wav"/>
            </a:hlinkClick>
            <a:extLst>
              <a:ext uri="{FF2B5EF4-FFF2-40B4-BE49-F238E27FC236}">
                <a16:creationId xmlns:a16="http://schemas.microsoft.com/office/drawing/2014/main" id="{7B4FA6B4-124F-4B8E-AE2D-B056978C7060}"/>
              </a:ext>
            </a:extLst>
          </p:cNvPr>
          <p:cNvSpPr/>
          <p:nvPr/>
        </p:nvSpPr>
        <p:spPr>
          <a:xfrm>
            <a:off x="103541" y="5746371"/>
            <a:ext cx="2311422"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Kochst</a:t>
            </a:r>
            <a:r>
              <a:rPr lang="en-GB" sz="1600" dirty="0">
                <a:solidFill>
                  <a:schemeClr val="tx1"/>
                </a:solidFill>
                <a:latin typeface="Century Gothic" panose="020F0302020204030204"/>
              </a:rPr>
              <a:t> du morgen?</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Rectangle: Rounded Corners 5">
            <a:hlinkClick r:id="" action="ppaction://noaction">
              <a:snd r:embed="rId3" name="9. 1. habe besucht.wav"/>
            </a:hlinkClick>
            <a:extLst>
              <a:ext uri="{FF2B5EF4-FFF2-40B4-BE49-F238E27FC236}">
                <a16:creationId xmlns:a16="http://schemas.microsoft.com/office/drawing/2014/main" id="{F0A642BD-F761-4A20-B43A-4E85383E0E62}"/>
              </a:ext>
            </a:extLst>
          </p:cNvPr>
          <p:cNvSpPr/>
          <p:nvPr/>
        </p:nvSpPr>
        <p:spPr>
          <a:xfrm>
            <a:off x="103541" y="6445535"/>
            <a:ext cx="278824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Wirst</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du morgen </a:t>
            </a:r>
            <a:r>
              <a:rPr lang="en-GB" sz="1600" dirty="0" err="1">
                <a:solidFill>
                  <a:schemeClr val="tx1"/>
                </a:solidFill>
                <a:latin typeface="Century Gothic" panose="020F0302020204030204"/>
              </a:rPr>
              <a:t>kochen</a:t>
            </a:r>
            <a:r>
              <a:rPr lang="en-GB" sz="1600" dirty="0">
                <a:solidFill>
                  <a:schemeClr val="tx1"/>
                </a:solidFill>
                <a:latin typeface="Century Gothic" panose="020F0302020204030204"/>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Rounded Corners 5">
            <a:hlinkClick r:id="" action="ppaction://noaction">
              <a:snd r:embed="rId3" name="9. 1. habe besucht.wav"/>
            </a:hlinkClick>
            <a:extLst>
              <a:ext uri="{FF2B5EF4-FFF2-40B4-BE49-F238E27FC236}">
                <a16:creationId xmlns:a16="http://schemas.microsoft.com/office/drawing/2014/main" id="{0DA68163-0DF3-452C-9A67-D3529B175106}"/>
              </a:ext>
            </a:extLst>
          </p:cNvPr>
          <p:cNvSpPr/>
          <p:nvPr/>
        </p:nvSpPr>
        <p:spPr>
          <a:xfrm>
            <a:off x="108239" y="7101599"/>
            <a:ext cx="3421198"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Century Gothic" panose="020F0302020204030204"/>
              </a:rPr>
              <a:t>Wann</a:t>
            </a:r>
            <a:r>
              <a:rPr lang="en-GB" sz="1600" dirty="0">
                <a:solidFill>
                  <a:schemeClr val="tx1"/>
                </a:solidFill>
                <a:latin typeface="Century Gothic" panose="020F0302020204030204"/>
              </a:rPr>
              <a:t> </a:t>
            </a:r>
            <a:r>
              <a:rPr lang="en-GB" sz="1600" b="1" dirty="0" err="1">
                <a:solidFill>
                  <a:schemeClr val="tx1"/>
                </a:solidFill>
                <a:latin typeface="Century Gothic" panose="020F0302020204030204"/>
              </a:rPr>
              <a:t>wirst</a:t>
            </a:r>
            <a:r>
              <a:rPr lang="en-GB" sz="1600" b="1" dirty="0">
                <a:solidFill>
                  <a:schemeClr val="tx1"/>
                </a:solidFill>
                <a:latin typeface="Century Gothic" panose="020F0302020204030204"/>
              </a:rPr>
              <a:t> </a:t>
            </a:r>
            <a:r>
              <a:rPr lang="en-GB" sz="1600" dirty="0">
                <a:solidFill>
                  <a:schemeClr val="tx1"/>
                </a:solidFill>
                <a:latin typeface="Century Gothic" panose="020F0302020204030204"/>
              </a:rPr>
              <a:t>du morgen </a:t>
            </a:r>
            <a:r>
              <a:rPr lang="en-GB" sz="1600" dirty="0" err="1">
                <a:solidFill>
                  <a:schemeClr val="tx1"/>
                </a:solidFill>
                <a:latin typeface="Century Gothic" panose="020F0302020204030204"/>
              </a:rPr>
              <a:t>kochen</a:t>
            </a:r>
            <a:r>
              <a:rPr lang="en-GB" sz="1600" dirty="0">
                <a:solidFill>
                  <a:schemeClr val="tx1"/>
                </a:solidFill>
                <a:latin typeface="Century Gothic" panose="020F0302020204030204"/>
              </a:rPr>
              <a:t>?</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5E14550D-32FE-4870-90AA-DD014863D495}"/>
              </a:ext>
            </a:extLst>
          </p:cNvPr>
          <p:cNvSpPr txBox="1"/>
          <p:nvPr/>
        </p:nvSpPr>
        <p:spPr>
          <a:xfrm>
            <a:off x="87226" y="4991152"/>
            <a:ext cx="6262255" cy="646331"/>
          </a:xfrm>
          <a:prstGeom prst="rect">
            <a:avLst/>
          </a:prstGeom>
          <a:noFill/>
        </p:spPr>
        <p:txBody>
          <a:bodyPr wrap="square" rtlCol="0">
            <a:spAutoFit/>
          </a:bodyPr>
          <a:lstStyle/>
          <a:p>
            <a:pPr lvl="0">
              <a:defRPr/>
            </a:pPr>
            <a:r>
              <a:rPr kumimoji="0" lang="en-US" b="0" i="0" u="none" strike="noStrike" kern="1200" cap="none" spc="0" normalizeH="0" baseline="0" noProof="0" dirty="0">
                <a:ln>
                  <a:noFill/>
                </a:ln>
                <a:effectLst/>
                <a:uLnTx/>
                <a:uFillTx/>
                <a:latin typeface="Century Gothic" panose="020F0302020204030204"/>
                <a:ea typeface="+mn-ea"/>
                <a:cs typeface="+mn-cs"/>
              </a:rPr>
              <a:t>Always remember to switch the pronoun and verb in questions:</a:t>
            </a:r>
          </a:p>
        </p:txBody>
      </p:sp>
      <p:pic>
        <p:nvPicPr>
          <p:cNvPr id="5" name="Picture 4" descr="A picture containing shape&#10;&#10;Description automatically generated">
            <a:extLst>
              <a:ext uri="{FF2B5EF4-FFF2-40B4-BE49-F238E27FC236}">
                <a16:creationId xmlns:a16="http://schemas.microsoft.com/office/drawing/2014/main" id="{78EBCBF7-845A-4A9D-8986-A1EFC582022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4581" y="6826925"/>
            <a:ext cx="1498059" cy="1498059"/>
          </a:xfrm>
          <a:prstGeom prst="rect">
            <a:avLst/>
          </a:prstGeom>
        </p:spPr>
      </p:pic>
      <p:sp>
        <p:nvSpPr>
          <p:cNvPr id="57" name="Rounded Rectangle 21">
            <a:extLst>
              <a:ext uri="{FF2B5EF4-FFF2-40B4-BE49-F238E27FC236}">
                <a16:creationId xmlns:a16="http://schemas.microsoft.com/office/drawing/2014/main" id="{550125B9-2786-450C-A88E-F8F66B37BD08}"/>
              </a:ext>
            </a:extLst>
          </p:cNvPr>
          <p:cNvSpPr/>
          <p:nvPr/>
        </p:nvSpPr>
        <p:spPr>
          <a:xfrm>
            <a:off x="1005921" y="8186171"/>
            <a:ext cx="1391210" cy="8555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8.3.1.6 &amp; 8.2.2.4.</a:t>
            </a:r>
          </a:p>
        </p:txBody>
      </p:sp>
    </p:spTree>
    <p:extLst>
      <p:ext uri="{BB962C8B-B14F-4D97-AF65-F5344CB8AC3E}">
        <p14:creationId xmlns:p14="http://schemas.microsoft.com/office/powerpoint/2010/main" val="25201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p:bldP spid="35" grpId="0"/>
      <p:bldP spid="38" grpId="0"/>
      <p:bldP spid="42" grpId="0"/>
      <p:bldP spid="4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67</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64280" y="770163"/>
            <a:ext cx="3471104"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dirty="0">
                <a:solidFill>
                  <a:srgbClr val="FFFFFF"/>
                </a:solidFill>
                <a:latin typeface="Century Gothic" panose="020B0502020202020204" pitchFamily="34" charset="0"/>
              </a:rPr>
              <a:t>Saying ‘when’ and ‘if’ </a:t>
            </a:r>
          </a:p>
        </p:txBody>
      </p:sp>
      <p:sp>
        <p:nvSpPr>
          <p:cNvPr id="32" name="TextBox 31">
            <a:extLst>
              <a:ext uri="{FF2B5EF4-FFF2-40B4-BE49-F238E27FC236}">
                <a16:creationId xmlns:a16="http://schemas.microsoft.com/office/drawing/2014/main" id="{7E1059EC-2A4C-4DD5-8C8A-0C30E2A59AF0}"/>
              </a:ext>
            </a:extLst>
          </p:cNvPr>
          <p:cNvSpPr txBox="1"/>
          <p:nvPr/>
        </p:nvSpPr>
        <p:spPr>
          <a:xfrm>
            <a:off x="0" y="1466162"/>
            <a:ext cx="6419102" cy="369332"/>
          </a:xfrm>
          <a:prstGeom prst="rect">
            <a:avLst/>
          </a:prstGeom>
          <a:noFill/>
        </p:spPr>
        <p:txBody>
          <a:bodyPr wrap="square" rtlCol="0">
            <a:spAutoFit/>
          </a:bodyPr>
          <a:lstStyle/>
          <a:p>
            <a:pPr lvl="0">
              <a:defRPr/>
            </a:pPr>
            <a:r>
              <a:rPr lang="en-US" dirty="0">
                <a:latin typeface="Century Gothic" panose="020F0302020204030204"/>
              </a:rPr>
              <a:t>To ask </a:t>
            </a:r>
            <a:r>
              <a:rPr lang="en-US" b="1" dirty="0">
                <a:latin typeface="Century Gothic" panose="020F0302020204030204"/>
              </a:rPr>
              <a:t>‘when?’ </a:t>
            </a:r>
            <a:r>
              <a:rPr lang="en-US" dirty="0">
                <a:latin typeface="Century Gothic" panose="020F0302020204030204"/>
              </a:rPr>
              <a:t>in a question, use </a:t>
            </a:r>
            <a:r>
              <a:rPr lang="en-US" b="1" i="1" dirty="0" err="1">
                <a:latin typeface="Century Gothic" panose="020F0302020204030204"/>
              </a:rPr>
              <a:t>wann</a:t>
            </a:r>
            <a:r>
              <a:rPr lang="en-US" dirty="0">
                <a:latin typeface="Century Gothic" panose="020F0302020204030204"/>
              </a:rPr>
              <a:t>:</a:t>
            </a:r>
          </a:p>
        </p:txBody>
      </p:sp>
      <p:sp>
        <p:nvSpPr>
          <p:cNvPr id="33" name="Rectangle: Rounded Corners 5">
            <a:hlinkClick r:id="" action="ppaction://noaction">
              <a:snd r:embed="rId3" name="9. 1. habe besucht.wav"/>
            </a:hlinkClick>
            <a:extLst>
              <a:ext uri="{FF2B5EF4-FFF2-40B4-BE49-F238E27FC236}">
                <a16:creationId xmlns:a16="http://schemas.microsoft.com/office/drawing/2014/main" id="{01E55716-1E73-4DE0-A44B-A43BCCD4A14A}"/>
              </a:ext>
            </a:extLst>
          </p:cNvPr>
          <p:cNvSpPr/>
          <p:nvPr/>
        </p:nvSpPr>
        <p:spPr>
          <a:xfrm>
            <a:off x="92199" y="1832686"/>
            <a:ext cx="3440709"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err="1">
                <a:solidFill>
                  <a:schemeClr val="tx1"/>
                </a:solidFill>
                <a:latin typeface="Century Gothic" panose="020F0302020204030204"/>
              </a:rPr>
              <a:t>Wann</a:t>
            </a:r>
            <a:r>
              <a:rPr lang="en-GB" sz="1600" b="1" dirty="0">
                <a:solidFill>
                  <a:schemeClr val="tx1"/>
                </a:solidFill>
                <a:latin typeface="Century Gothic" panose="020F0302020204030204"/>
              </a:rPr>
              <a:t> </a:t>
            </a:r>
            <a:r>
              <a:rPr lang="en-GB" sz="1600" dirty="0" err="1">
                <a:solidFill>
                  <a:schemeClr val="tx1"/>
                </a:solidFill>
                <a:latin typeface="Century Gothic" panose="020F0302020204030204"/>
              </a:rPr>
              <a:t>schwimmst</a:t>
            </a:r>
            <a:r>
              <a:rPr lang="en-GB" sz="1600" dirty="0">
                <a:solidFill>
                  <a:schemeClr val="tx1"/>
                </a:solidFill>
                <a:latin typeface="Century Gothic" panose="020F0302020204030204"/>
              </a:rPr>
              <a:t> du </a:t>
            </a:r>
            <a:r>
              <a:rPr lang="en-GB" sz="1600" dirty="0" err="1">
                <a:solidFill>
                  <a:schemeClr val="tx1"/>
                </a:solidFill>
                <a:latin typeface="Century Gothic" panose="020F0302020204030204"/>
              </a:rPr>
              <a:t>im</a:t>
            </a:r>
            <a:r>
              <a:rPr lang="en-GB" sz="1600" dirty="0">
                <a:solidFill>
                  <a:schemeClr val="tx1"/>
                </a:solidFill>
                <a:latin typeface="Century Gothic" panose="020F0302020204030204"/>
              </a:rPr>
              <a:t> Meer?</a:t>
            </a:r>
            <a:r>
              <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43" name="TextBox 42">
            <a:extLst>
              <a:ext uri="{FF2B5EF4-FFF2-40B4-BE49-F238E27FC236}">
                <a16:creationId xmlns:a16="http://schemas.microsoft.com/office/drawing/2014/main" id="{826E2672-9F48-4538-AF6D-AAEA338F1CED}"/>
              </a:ext>
            </a:extLst>
          </p:cNvPr>
          <p:cNvSpPr txBox="1"/>
          <p:nvPr/>
        </p:nvSpPr>
        <p:spPr>
          <a:xfrm>
            <a:off x="3651236" y="1837895"/>
            <a:ext cx="3266648" cy="338554"/>
          </a:xfrm>
          <a:prstGeom prst="rect">
            <a:avLst/>
          </a:prstGeom>
          <a:noFill/>
        </p:spPr>
        <p:txBody>
          <a:bodyPr wrap="square" rtlCol="0">
            <a:spAutoFit/>
          </a:bodyPr>
          <a:lstStyle/>
          <a:p>
            <a:pPr algn="l"/>
            <a:r>
              <a:rPr lang="en-GB" sz="1600" b="1" i="1" dirty="0">
                <a:latin typeface="Century Gothic" panose="020B0502020202020204" pitchFamily="34" charset="0"/>
              </a:rPr>
              <a:t>When</a:t>
            </a:r>
            <a:r>
              <a:rPr lang="en-GB" sz="1600" i="1" dirty="0">
                <a:latin typeface="Century Gothic" panose="020B0502020202020204" pitchFamily="34" charset="0"/>
              </a:rPr>
              <a:t> do you swim in the sea?</a:t>
            </a:r>
          </a:p>
        </p:txBody>
      </p:sp>
      <p:sp>
        <p:nvSpPr>
          <p:cNvPr id="46" name="Rectangle: Rounded Corners 5">
            <a:hlinkClick r:id="" action="ppaction://noaction">
              <a:snd r:embed="rId3" name="9. 1. habe besucht.wav"/>
            </a:hlinkClick>
            <a:extLst>
              <a:ext uri="{FF2B5EF4-FFF2-40B4-BE49-F238E27FC236}">
                <a16:creationId xmlns:a16="http://schemas.microsoft.com/office/drawing/2014/main" id="{A8E475BA-EF1A-4A94-853F-5D4403ADF02F}"/>
              </a:ext>
            </a:extLst>
          </p:cNvPr>
          <p:cNvSpPr/>
          <p:nvPr/>
        </p:nvSpPr>
        <p:spPr>
          <a:xfrm>
            <a:off x="92200" y="2671153"/>
            <a:ext cx="5602673"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Ich </a:t>
            </a:r>
            <a:r>
              <a:rPr lang="en-GB" sz="1600" dirty="0" err="1">
                <a:solidFill>
                  <a:schemeClr val="tx1"/>
                </a:solidFill>
                <a:latin typeface="Century Gothic" panose="020F0302020204030204"/>
              </a:rPr>
              <a:t>schwimme</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im</a:t>
            </a:r>
            <a:r>
              <a:rPr lang="en-GB" sz="1600" dirty="0">
                <a:solidFill>
                  <a:schemeClr val="tx1"/>
                </a:solidFill>
                <a:latin typeface="Century Gothic" panose="020F0302020204030204"/>
              </a:rPr>
              <a:t> Meer , </a:t>
            </a:r>
            <a:r>
              <a:rPr lang="en-GB" sz="1600" b="1" dirty="0" err="1">
                <a:solidFill>
                  <a:schemeClr val="tx1"/>
                </a:solidFill>
                <a:latin typeface="Century Gothic" panose="020F0302020204030204"/>
              </a:rPr>
              <a:t>wenn</a:t>
            </a:r>
            <a:r>
              <a:rPr lang="en-GB" sz="1600" dirty="0">
                <a:solidFill>
                  <a:schemeClr val="tx1"/>
                </a:solidFill>
                <a:latin typeface="Century Gothic" panose="020F0302020204030204"/>
              </a:rPr>
              <a:t> ich auf die </a:t>
            </a:r>
            <a:r>
              <a:rPr lang="en-GB" sz="1600" dirty="0" err="1">
                <a:solidFill>
                  <a:schemeClr val="tx1"/>
                </a:solidFill>
                <a:latin typeface="Century Gothic" panose="020F0302020204030204"/>
              </a:rPr>
              <a:t>Insel</a:t>
            </a:r>
            <a:r>
              <a:rPr lang="en-GB" sz="1600" dirty="0">
                <a:solidFill>
                  <a:schemeClr val="tx1"/>
                </a:solidFill>
                <a:latin typeface="Century Gothic" panose="020F0302020204030204"/>
              </a:rPr>
              <a:t> </a:t>
            </a:r>
            <a:r>
              <a:rPr lang="en-GB" sz="1600" dirty="0" err="1">
                <a:solidFill>
                  <a:schemeClr val="tx1"/>
                </a:solidFill>
                <a:latin typeface="Century Gothic" panose="020F0302020204030204"/>
              </a:rPr>
              <a:t>fahre</a:t>
            </a:r>
            <a:r>
              <a:rPr lang="en-GB" sz="1600" dirty="0">
                <a:solidFill>
                  <a:schemeClr val="tx1"/>
                </a:solidFill>
                <a:latin typeface="Century Gothic" panose="020F0302020204030204"/>
              </a:rPr>
              <a:t>. </a:t>
            </a:r>
            <a:endParaRPr kumimoji="0" lang="en-GB"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6D38493-C7C4-40FA-AA45-319572568A83}"/>
              </a:ext>
            </a:extLst>
          </p:cNvPr>
          <p:cNvSpPr txBox="1"/>
          <p:nvPr/>
        </p:nvSpPr>
        <p:spPr>
          <a:xfrm>
            <a:off x="103767" y="3123459"/>
            <a:ext cx="4909409" cy="338554"/>
          </a:xfrm>
          <a:prstGeom prst="rect">
            <a:avLst/>
          </a:prstGeom>
          <a:noFill/>
        </p:spPr>
        <p:txBody>
          <a:bodyPr wrap="square" rtlCol="0">
            <a:spAutoFit/>
          </a:bodyPr>
          <a:lstStyle/>
          <a:p>
            <a:pPr algn="l"/>
            <a:r>
              <a:rPr lang="en-GB" sz="1600" i="1" dirty="0">
                <a:latin typeface="Century Gothic" panose="020B0502020202020204" pitchFamily="34" charset="0"/>
              </a:rPr>
              <a:t>I swim in the sea </a:t>
            </a:r>
            <a:r>
              <a:rPr lang="en-GB" sz="1600" b="1" i="1" dirty="0">
                <a:latin typeface="Century Gothic" panose="020B0502020202020204" pitchFamily="34" charset="0"/>
              </a:rPr>
              <a:t>when</a:t>
            </a:r>
            <a:r>
              <a:rPr lang="en-GB" sz="1600" i="1" dirty="0">
                <a:latin typeface="Century Gothic" panose="020B0502020202020204" pitchFamily="34" charset="0"/>
              </a:rPr>
              <a:t> I go to the island.</a:t>
            </a:r>
          </a:p>
        </p:txBody>
      </p:sp>
      <p:sp>
        <p:nvSpPr>
          <p:cNvPr id="64" name="Rectangle: Rounded Corners 5">
            <a:hlinkClick r:id="" action="ppaction://noaction">
              <a:snd r:embed="rId3" name="9. 1. habe besucht.wav"/>
            </a:hlinkClick>
            <a:extLst>
              <a:ext uri="{FF2B5EF4-FFF2-40B4-BE49-F238E27FC236}">
                <a16:creationId xmlns:a16="http://schemas.microsoft.com/office/drawing/2014/main" id="{BC41F496-8F9C-496D-878C-16AD5764E065}"/>
              </a:ext>
            </a:extLst>
          </p:cNvPr>
          <p:cNvSpPr/>
          <p:nvPr/>
        </p:nvSpPr>
        <p:spPr>
          <a:xfrm>
            <a:off x="132892" y="3992671"/>
            <a:ext cx="5875667" cy="33855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sz="1600" dirty="0">
                <a:solidFill>
                  <a:schemeClr val="tx1"/>
                </a:solidFill>
                <a:latin typeface="Century Gothic" panose="020F0302020204030204"/>
              </a:rPr>
              <a:t>Ich schwimme im Meer , </a:t>
            </a:r>
            <a:r>
              <a:rPr lang="de-DE" sz="1600" b="1" dirty="0">
                <a:solidFill>
                  <a:schemeClr val="tx1"/>
                </a:solidFill>
                <a:latin typeface="Century Gothic" panose="020F0302020204030204"/>
              </a:rPr>
              <a:t>wenn</a:t>
            </a:r>
            <a:r>
              <a:rPr lang="de-DE" sz="1600" dirty="0">
                <a:solidFill>
                  <a:schemeClr val="tx1"/>
                </a:solidFill>
                <a:latin typeface="Century Gothic" panose="020F0302020204030204"/>
              </a:rPr>
              <a:t> kein starker Wind ist.</a:t>
            </a:r>
          </a:p>
        </p:txBody>
      </p:sp>
      <p:sp>
        <p:nvSpPr>
          <p:cNvPr id="36" name="TextBox 35">
            <a:extLst>
              <a:ext uri="{FF2B5EF4-FFF2-40B4-BE49-F238E27FC236}">
                <a16:creationId xmlns:a16="http://schemas.microsoft.com/office/drawing/2014/main" id="{A5B1889F-3367-4463-B5DC-0EE70DF6A27A}"/>
              </a:ext>
            </a:extLst>
          </p:cNvPr>
          <p:cNvSpPr txBox="1"/>
          <p:nvPr/>
        </p:nvSpPr>
        <p:spPr>
          <a:xfrm>
            <a:off x="48472" y="3579101"/>
            <a:ext cx="6419102" cy="369332"/>
          </a:xfrm>
          <a:prstGeom prst="rect">
            <a:avLst/>
          </a:prstGeom>
          <a:noFill/>
        </p:spPr>
        <p:txBody>
          <a:bodyPr wrap="square" rtlCol="0">
            <a:spAutoFit/>
          </a:bodyPr>
          <a:lstStyle/>
          <a:p>
            <a:pPr fontAlgn="base">
              <a:spcBef>
                <a:spcPct val="0"/>
              </a:spcBef>
              <a:spcAft>
                <a:spcPct val="0"/>
              </a:spcAft>
            </a:pPr>
            <a:r>
              <a:rPr lang="en-US" dirty="0">
                <a:latin typeface="Century Gothic" panose="020B0502020202020204" pitchFamily="34" charset="0"/>
              </a:rPr>
              <a:t>Depending on the context, </a:t>
            </a:r>
            <a:r>
              <a:rPr lang="en-US" b="1" dirty="0" err="1">
                <a:latin typeface="Century Gothic" panose="020B0502020202020204" pitchFamily="34" charset="0"/>
              </a:rPr>
              <a:t>wenn</a:t>
            </a:r>
            <a:r>
              <a:rPr lang="en-US" dirty="0">
                <a:latin typeface="Century Gothic" panose="020B0502020202020204" pitchFamily="34" charset="0"/>
              </a:rPr>
              <a:t> can also mean ‘</a:t>
            </a:r>
            <a:r>
              <a:rPr lang="en-US" b="1" dirty="0">
                <a:latin typeface="Century Gothic" panose="020B0502020202020204" pitchFamily="34" charset="0"/>
              </a:rPr>
              <a:t>if</a:t>
            </a:r>
            <a:r>
              <a:rPr lang="en-US" dirty="0">
                <a:latin typeface="Century Gothic" panose="020B0502020202020204" pitchFamily="34" charset="0"/>
              </a:rPr>
              <a:t>’:</a:t>
            </a:r>
          </a:p>
        </p:txBody>
      </p:sp>
      <p:sp>
        <p:nvSpPr>
          <p:cNvPr id="37" name="TextBox 36">
            <a:extLst>
              <a:ext uri="{FF2B5EF4-FFF2-40B4-BE49-F238E27FC236}">
                <a16:creationId xmlns:a16="http://schemas.microsoft.com/office/drawing/2014/main" id="{8D1D0206-C6C9-47DB-8AB5-93FBCFA7CE21}"/>
              </a:ext>
            </a:extLst>
          </p:cNvPr>
          <p:cNvSpPr txBox="1"/>
          <p:nvPr/>
        </p:nvSpPr>
        <p:spPr>
          <a:xfrm>
            <a:off x="141420" y="6295060"/>
            <a:ext cx="6262255" cy="369332"/>
          </a:xfrm>
          <a:prstGeom prst="rect">
            <a:avLst/>
          </a:prstGeom>
          <a:noFill/>
        </p:spPr>
        <p:txBody>
          <a:bodyPr wrap="square" rtlCol="0">
            <a:spAutoFit/>
          </a:bodyPr>
          <a:lstStyle/>
          <a:p>
            <a:pPr lvl="0">
              <a:defRPr/>
            </a:pPr>
            <a:r>
              <a:rPr lang="en-US" dirty="0">
                <a:latin typeface="Century Gothic" panose="020F0302020204030204"/>
              </a:rPr>
              <a:t>Used like this, </a:t>
            </a:r>
            <a:r>
              <a:rPr lang="en-US" b="1" dirty="0" err="1">
                <a:latin typeface="Century Gothic" panose="020F0302020204030204"/>
              </a:rPr>
              <a:t>wenn</a:t>
            </a:r>
            <a:r>
              <a:rPr lang="en-US" dirty="0">
                <a:latin typeface="Century Gothic" panose="020F0302020204030204"/>
              </a:rPr>
              <a:t> is a </a:t>
            </a:r>
            <a:r>
              <a:rPr lang="en-US" b="1" dirty="0">
                <a:latin typeface="Century Gothic" panose="020F0302020204030204"/>
              </a:rPr>
              <a:t>conjunction like </a:t>
            </a:r>
            <a:r>
              <a:rPr lang="en-US" dirty="0">
                <a:latin typeface="Century Gothic" panose="020F0302020204030204"/>
              </a:rPr>
              <a:t>‘</a:t>
            </a:r>
            <a:r>
              <a:rPr lang="en-US" dirty="0" err="1">
                <a:latin typeface="Century Gothic" panose="020F0302020204030204"/>
              </a:rPr>
              <a:t>weil</a:t>
            </a:r>
            <a:r>
              <a:rPr lang="en-US" dirty="0">
                <a:latin typeface="Century Gothic" panose="020F0302020204030204"/>
              </a:rPr>
              <a:t>’. </a:t>
            </a:r>
          </a:p>
        </p:txBody>
      </p:sp>
      <p:sp>
        <p:nvSpPr>
          <p:cNvPr id="27" name="TextBox 26">
            <a:extLst>
              <a:ext uri="{FF2B5EF4-FFF2-40B4-BE49-F238E27FC236}">
                <a16:creationId xmlns:a16="http://schemas.microsoft.com/office/drawing/2014/main" id="{B34FE1B7-94CE-4837-8FC7-86057C7CBC5D}"/>
              </a:ext>
            </a:extLst>
          </p:cNvPr>
          <p:cNvSpPr txBox="1"/>
          <p:nvPr/>
        </p:nvSpPr>
        <p:spPr>
          <a:xfrm>
            <a:off x="0" y="2336477"/>
            <a:ext cx="6419102" cy="369332"/>
          </a:xfrm>
          <a:prstGeom prst="rect">
            <a:avLst/>
          </a:prstGeom>
          <a:noFill/>
        </p:spPr>
        <p:txBody>
          <a:bodyPr wrap="square" rtlCol="0">
            <a:spAutoFit/>
          </a:bodyPr>
          <a:lstStyle/>
          <a:p>
            <a:pPr lvl="0">
              <a:defRPr/>
            </a:pPr>
            <a:r>
              <a:rPr lang="en-US" dirty="0">
                <a:latin typeface="Century Gothic" panose="020F0302020204030204"/>
              </a:rPr>
              <a:t>To say ‘</a:t>
            </a:r>
            <a:r>
              <a:rPr lang="en-US" b="1" dirty="0">
                <a:latin typeface="Century Gothic" panose="020F0302020204030204"/>
              </a:rPr>
              <a:t>when</a:t>
            </a:r>
            <a:r>
              <a:rPr lang="en-US" dirty="0">
                <a:latin typeface="Century Gothic" panose="020F0302020204030204"/>
              </a:rPr>
              <a:t>’ in a statement in the present, use </a:t>
            </a:r>
            <a:r>
              <a:rPr lang="en-US" b="1" dirty="0" err="1">
                <a:latin typeface="Century Gothic" panose="020F0302020204030204"/>
              </a:rPr>
              <a:t>wenn</a:t>
            </a:r>
            <a:r>
              <a:rPr lang="en-US" b="1" dirty="0">
                <a:latin typeface="Century Gothic" panose="020F0302020204030204"/>
              </a:rPr>
              <a:t>:</a:t>
            </a:r>
            <a:endParaRPr lang="en-US" dirty="0">
              <a:latin typeface="Century Gothic" panose="020F0302020204030204"/>
            </a:endParaRPr>
          </a:p>
        </p:txBody>
      </p:sp>
      <p:sp>
        <p:nvSpPr>
          <p:cNvPr id="28" name="Oval 27">
            <a:extLst>
              <a:ext uri="{FF2B5EF4-FFF2-40B4-BE49-F238E27FC236}">
                <a16:creationId xmlns:a16="http://schemas.microsoft.com/office/drawing/2014/main" id="{EB8660E7-D84C-411C-8F41-48DD30652128}"/>
              </a:ext>
              <a:ext uri="{C183D7F6-B498-43B3-948B-1728B52AA6E4}">
                <adec:decorative xmlns:adec="http://schemas.microsoft.com/office/drawing/2017/decorative" val="1"/>
              </a:ext>
            </a:extLst>
          </p:cNvPr>
          <p:cNvSpPr/>
          <p:nvPr/>
        </p:nvSpPr>
        <p:spPr>
          <a:xfrm>
            <a:off x="2485743" y="2842868"/>
            <a:ext cx="150901" cy="15143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10" descr="Holiday, Island, Landscape, Sea, Summer">
            <a:extLst>
              <a:ext uri="{FF2B5EF4-FFF2-40B4-BE49-F238E27FC236}">
                <a16:creationId xmlns:a16="http://schemas.microsoft.com/office/drawing/2014/main" id="{C312632D-98E2-46AA-8B31-888A6239B7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4866" y="880340"/>
            <a:ext cx="897698" cy="803204"/>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F0CCC72C-C533-4680-A8BE-EDF67A921A12}"/>
              </a:ext>
              <a:ext uri="{C183D7F6-B498-43B3-948B-1728B52AA6E4}">
                <adec:decorative xmlns:adec="http://schemas.microsoft.com/office/drawing/2017/decorative" val="1"/>
              </a:ext>
            </a:extLst>
          </p:cNvPr>
          <p:cNvSpPr/>
          <p:nvPr/>
        </p:nvSpPr>
        <p:spPr>
          <a:xfrm>
            <a:off x="2513779" y="4187616"/>
            <a:ext cx="150901" cy="15143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ounded Rectangular Callout 1">
            <a:extLst>
              <a:ext uri="{FF2B5EF4-FFF2-40B4-BE49-F238E27FC236}">
                <a16:creationId xmlns:a16="http://schemas.microsoft.com/office/drawing/2014/main" id="{00F9D021-D260-49C2-B27F-12B5477A6ED7}"/>
              </a:ext>
            </a:extLst>
          </p:cNvPr>
          <p:cNvSpPr/>
          <p:nvPr/>
        </p:nvSpPr>
        <p:spPr>
          <a:xfrm>
            <a:off x="229693" y="4898303"/>
            <a:ext cx="2841032" cy="1001244"/>
          </a:xfrm>
          <a:prstGeom prst="wedgeRoundRectCallout">
            <a:avLst>
              <a:gd name="adj1" fmla="val 18938"/>
              <a:gd name="adj2" fmla="val -48479"/>
              <a:gd name="adj3" fmla="val 16667"/>
            </a:avLst>
          </a:prstGeom>
          <a:solidFill>
            <a:srgbClr val="FFFF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rPr>
              <a:t>Unlike in English,</a:t>
            </a:r>
            <a:r>
              <a:rPr kumimoji="0" lang="en-GB" sz="1600" b="0" i="0" u="none" strike="noStrike" kern="1200" cap="none" spc="0" normalizeH="0" noProof="0" dirty="0">
                <a:ln>
                  <a:noFill/>
                </a:ln>
                <a:solidFill>
                  <a:schemeClr val="tx1"/>
                </a:solidFill>
                <a:effectLst/>
                <a:uLnTx/>
                <a:uFillTx/>
                <a:latin typeface="Century Gothic" panose="020F0302020204030204"/>
              </a:rPr>
              <a:t> </a:t>
            </a:r>
            <a:r>
              <a:rPr kumimoji="0" lang="en-GB" sz="1600" b="0" i="0" u="none" strike="noStrike" kern="1200" cap="none" spc="0" normalizeH="0" baseline="0" noProof="0" dirty="0">
                <a:ln>
                  <a:noFill/>
                </a:ln>
                <a:solidFill>
                  <a:schemeClr val="tx1"/>
                </a:solidFill>
                <a:effectLst/>
                <a:uLnTx/>
                <a:uFillTx/>
                <a:latin typeface="Century Gothic" panose="020F0302020204030204"/>
              </a:rPr>
              <a:t>there is </a:t>
            </a:r>
            <a:r>
              <a:rPr kumimoji="0" lang="en-GB" sz="1600" b="1" i="0" strike="noStrike" kern="1200" cap="none" spc="0" normalizeH="0" baseline="0" noProof="0" dirty="0">
                <a:ln>
                  <a:noFill/>
                </a:ln>
                <a:solidFill>
                  <a:schemeClr val="tx1"/>
                </a:solidFill>
                <a:effectLst/>
                <a:uLnTx/>
                <a:uFillTx/>
                <a:latin typeface="Century Gothic" panose="020F0302020204030204"/>
              </a:rPr>
              <a:t>always</a:t>
            </a:r>
            <a:r>
              <a:rPr lang="en-GB" sz="1600" b="1" noProof="0" dirty="0">
                <a:solidFill>
                  <a:schemeClr val="tx1"/>
                </a:solidFill>
                <a:latin typeface="Century Gothic" panose="020F0302020204030204"/>
              </a:rPr>
              <a:t> </a:t>
            </a:r>
            <a:r>
              <a:rPr kumimoji="0" lang="en-GB" sz="1600" b="0" i="0" u="none" strike="noStrike" kern="1200" cap="none" spc="0" normalizeH="0" baseline="0" noProof="0" dirty="0">
                <a:ln>
                  <a:noFill/>
                </a:ln>
                <a:solidFill>
                  <a:schemeClr val="tx1"/>
                </a:solidFill>
                <a:effectLst/>
                <a:uLnTx/>
                <a:uFillTx/>
                <a:latin typeface="Century Gothic" panose="020F0302020204030204"/>
              </a:rPr>
              <a:t>a </a:t>
            </a:r>
            <a:r>
              <a:rPr kumimoji="0" lang="en-GB" sz="1600" b="1" i="0" u="none" strike="noStrike" kern="1200" cap="none" spc="0" normalizeH="0" baseline="0" noProof="0" dirty="0">
                <a:ln>
                  <a:noFill/>
                </a:ln>
                <a:solidFill>
                  <a:schemeClr val="tx1"/>
                </a:solidFill>
                <a:effectLst/>
                <a:uLnTx/>
                <a:uFillTx/>
                <a:latin typeface="Century Gothic" panose="020F0302020204030204"/>
              </a:rPr>
              <a:t>comma </a:t>
            </a:r>
            <a:r>
              <a:rPr kumimoji="0" lang="en-GB" sz="1600" b="0" i="0" u="none" strike="noStrike" kern="1200" cap="none" spc="0" normalizeH="0" baseline="0" noProof="0" dirty="0">
                <a:ln>
                  <a:noFill/>
                </a:ln>
                <a:solidFill>
                  <a:schemeClr val="tx1"/>
                </a:solidFill>
                <a:effectLst/>
                <a:uLnTx/>
                <a:uFillTx/>
                <a:latin typeface="Century Gothic" panose="020F0302020204030204"/>
              </a:rPr>
              <a:t>before </a:t>
            </a:r>
            <a:r>
              <a:rPr kumimoji="0" lang="en-GB" sz="1600" b="1" i="1" u="none" strike="noStrike" kern="1200" cap="none" spc="0" normalizeH="0" baseline="0" noProof="0" dirty="0" err="1">
                <a:ln>
                  <a:noFill/>
                </a:ln>
                <a:solidFill>
                  <a:schemeClr val="tx1"/>
                </a:solidFill>
                <a:effectLst/>
                <a:uLnTx/>
                <a:uFillTx/>
                <a:latin typeface="Century Gothic" panose="020F0302020204030204"/>
              </a:rPr>
              <a:t>wenn</a:t>
            </a:r>
            <a:r>
              <a:rPr kumimoji="0" lang="en-GB" sz="1600" b="1" i="1" u="none" strike="noStrike" kern="1200" cap="none" spc="0" normalizeH="0" baseline="0" noProof="0" dirty="0">
                <a:ln>
                  <a:noFill/>
                </a:ln>
                <a:solidFill>
                  <a:schemeClr val="tx1"/>
                </a:solidFill>
                <a:effectLst/>
                <a:uLnTx/>
                <a:uFillTx/>
                <a:latin typeface="Century Gothic" panose="020F0302020204030204"/>
              </a:rPr>
              <a:t> </a:t>
            </a:r>
            <a:r>
              <a:rPr kumimoji="0" lang="en-GB" sz="1600" u="none" strike="noStrike" kern="1200" cap="none" spc="0" normalizeH="0" baseline="0" noProof="0" dirty="0">
                <a:ln>
                  <a:noFill/>
                </a:ln>
                <a:solidFill>
                  <a:schemeClr val="tx1"/>
                </a:solidFill>
                <a:effectLst/>
                <a:uLnTx/>
                <a:uFillTx/>
                <a:latin typeface="Century Gothic" panose="020F0302020204030204"/>
              </a:rPr>
              <a:t>in German</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772D30C2-90EA-48F2-AEAC-C9FE0D8D9196}"/>
              </a:ext>
            </a:extLst>
          </p:cNvPr>
          <p:cNvSpPr txBox="1"/>
          <p:nvPr/>
        </p:nvSpPr>
        <p:spPr>
          <a:xfrm>
            <a:off x="141420" y="6659266"/>
            <a:ext cx="6018588" cy="738664"/>
          </a:xfrm>
          <a:prstGeom prst="rect">
            <a:avLst/>
          </a:prstGeom>
          <a:noFill/>
        </p:spPr>
        <p:txBody>
          <a:bodyPr wrap="square" rtlCol="0">
            <a:spAutoFit/>
          </a:bodyPr>
          <a:lstStyle/>
          <a:p>
            <a:pPr>
              <a:defRPr/>
            </a:pPr>
            <a:r>
              <a:rPr lang="en-US" dirty="0">
                <a:latin typeface="Century Gothic" panose="020F0302020204030204"/>
              </a:rPr>
              <a:t>It connects a </a:t>
            </a:r>
            <a:r>
              <a:rPr lang="en-US" b="1" dirty="0">
                <a:latin typeface="Century Gothic" panose="020F0302020204030204"/>
              </a:rPr>
              <a:t>main clause </a:t>
            </a:r>
            <a:r>
              <a:rPr lang="en-US" dirty="0">
                <a:latin typeface="Century Gothic" panose="020F0302020204030204"/>
              </a:rPr>
              <a:t>with a </a:t>
            </a:r>
            <a:r>
              <a:rPr lang="en-US" b="1" dirty="0">
                <a:latin typeface="Century Gothic" panose="020F0302020204030204"/>
              </a:rPr>
              <a:t>condition</a:t>
            </a:r>
            <a:r>
              <a:rPr lang="en-US" dirty="0">
                <a:latin typeface="Century Gothic" panose="020F0302020204030204"/>
              </a:rPr>
              <a:t> on which it depends</a:t>
            </a:r>
            <a:r>
              <a:rPr lang="en-US" sz="2400" dirty="0">
                <a:latin typeface="Century Gothic" panose="020F0302020204030204"/>
              </a:rPr>
              <a:t>.</a:t>
            </a:r>
          </a:p>
        </p:txBody>
      </p:sp>
      <p:sp>
        <p:nvSpPr>
          <p:cNvPr id="42" name="Oval 41">
            <a:extLst>
              <a:ext uri="{FF2B5EF4-FFF2-40B4-BE49-F238E27FC236}">
                <a16:creationId xmlns:a16="http://schemas.microsoft.com/office/drawing/2014/main" id="{DDE70920-52F3-46A9-BD1C-A355D428D81C}"/>
              </a:ext>
              <a:ext uri="{C183D7F6-B498-43B3-948B-1728B52AA6E4}">
                <adec:decorative xmlns:adec="http://schemas.microsoft.com/office/drawing/2017/decorative" val="1"/>
              </a:ext>
            </a:extLst>
          </p:cNvPr>
          <p:cNvSpPr/>
          <p:nvPr/>
        </p:nvSpPr>
        <p:spPr>
          <a:xfrm>
            <a:off x="4777408" y="2671153"/>
            <a:ext cx="654915" cy="33858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5390D397-E385-4D9E-B745-C5B3B5F107B5}"/>
              </a:ext>
              <a:ext uri="{C183D7F6-B498-43B3-948B-1728B52AA6E4}">
                <adec:decorative xmlns:adec="http://schemas.microsoft.com/office/drawing/2017/decorative" val="1"/>
              </a:ext>
            </a:extLst>
          </p:cNvPr>
          <p:cNvSpPr/>
          <p:nvPr/>
        </p:nvSpPr>
        <p:spPr>
          <a:xfrm>
            <a:off x="4880440" y="4048598"/>
            <a:ext cx="448849" cy="263757"/>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6" name="Picture 2" descr="Air, Alphabet Word Images, Wind">
            <a:extLst>
              <a:ext uri="{FF2B5EF4-FFF2-40B4-BE49-F238E27FC236}">
                <a16:creationId xmlns:a16="http://schemas.microsoft.com/office/drawing/2014/main" id="{8DBB6C54-D1FE-453B-A645-00D0F33D7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9908" y="7218472"/>
            <a:ext cx="1504573" cy="1448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oss, Delete, Remove, Cancel, Abort, Red, Reject, Tick">
            <a:extLst>
              <a:ext uri="{FF2B5EF4-FFF2-40B4-BE49-F238E27FC236}">
                <a16:creationId xmlns:a16="http://schemas.microsoft.com/office/drawing/2014/main" id="{B1B6674C-65A4-41E6-9F24-5910680083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8676" y="7532142"/>
            <a:ext cx="941764" cy="639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rl, Ocean, Pool, Sketch, Summer, Swim, Swimming">
            <a:extLst>
              <a:ext uri="{FF2B5EF4-FFF2-40B4-BE49-F238E27FC236}">
                <a16:creationId xmlns:a16="http://schemas.microsoft.com/office/drawing/2014/main" id="{2FC19044-1A54-4A17-AA0A-BF80679AB4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0806" y="7240020"/>
            <a:ext cx="1350440" cy="101283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D2F94D5D-1DE3-4554-B567-3BB78AFA92CD}"/>
              </a:ext>
              <a:ext uri="{C183D7F6-B498-43B3-948B-1728B52AA6E4}">
                <adec:decorative xmlns:adec="http://schemas.microsoft.com/office/drawing/2017/decorative" val="1"/>
              </a:ext>
            </a:extLst>
          </p:cNvPr>
          <p:cNvCxnSpPr>
            <a:cxnSpLocks/>
          </p:cNvCxnSpPr>
          <p:nvPr/>
        </p:nvCxnSpPr>
        <p:spPr>
          <a:xfrm flipH="1" flipV="1">
            <a:off x="2586523" y="4364674"/>
            <a:ext cx="2706" cy="54218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2E3DD6E-090F-4B59-877B-A0C94D766B9A}"/>
              </a:ext>
            </a:extLst>
          </p:cNvPr>
          <p:cNvSpPr txBox="1"/>
          <p:nvPr/>
        </p:nvSpPr>
        <p:spPr>
          <a:xfrm>
            <a:off x="67324" y="4431773"/>
            <a:ext cx="6443978" cy="369332"/>
          </a:xfrm>
          <a:prstGeom prst="rect">
            <a:avLst/>
          </a:prstGeom>
          <a:noFill/>
        </p:spPr>
        <p:txBody>
          <a:bodyPr wrap="square" rtlCol="0">
            <a:spAutoFit/>
          </a:bodyPr>
          <a:lstStyle/>
          <a:p>
            <a:pPr algn="l"/>
            <a:r>
              <a:rPr lang="en-GB" i="1" dirty="0">
                <a:latin typeface="Century Gothic" panose="020B0502020202020204" pitchFamily="34" charset="0"/>
              </a:rPr>
              <a:t>I swim in the sea </a:t>
            </a:r>
            <a:r>
              <a:rPr lang="en-GB" b="1" i="1" dirty="0">
                <a:latin typeface="Century Gothic" panose="020B0502020202020204" pitchFamily="34" charset="0"/>
              </a:rPr>
              <a:t>if</a:t>
            </a:r>
            <a:r>
              <a:rPr lang="en-GB" i="1" dirty="0">
                <a:latin typeface="Century Gothic" panose="020B0502020202020204" pitchFamily="34" charset="0"/>
              </a:rPr>
              <a:t> there is no strong wind. </a:t>
            </a:r>
          </a:p>
        </p:txBody>
      </p:sp>
      <p:cxnSp>
        <p:nvCxnSpPr>
          <p:cNvPr id="40" name="Straight Arrow Connector 39">
            <a:extLst>
              <a:ext uri="{FF2B5EF4-FFF2-40B4-BE49-F238E27FC236}">
                <a16:creationId xmlns:a16="http://schemas.microsoft.com/office/drawing/2014/main" id="{A3451EDE-62B8-48AA-AA90-1A8A3DDEF93F}"/>
              </a:ext>
              <a:ext uri="{C183D7F6-B498-43B3-948B-1728B52AA6E4}">
                <adec:decorative xmlns:adec="http://schemas.microsoft.com/office/drawing/2017/decorative" val="1"/>
              </a:ext>
            </a:extLst>
          </p:cNvPr>
          <p:cNvCxnSpPr>
            <a:cxnSpLocks/>
          </p:cNvCxnSpPr>
          <p:nvPr/>
        </p:nvCxnSpPr>
        <p:spPr>
          <a:xfrm flipH="1" flipV="1">
            <a:off x="5104864" y="4381522"/>
            <a:ext cx="2706" cy="542180"/>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ounded Rectangular Callout 1">
            <a:extLst>
              <a:ext uri="{FF2B5EF4-FFF2-40B4-BE49-F238E27FC236}">
                <a16:creationId xmlns:a16="http://schemas.microsoft.com/office/drawing/2014/main" id="{A0B48D9A-3666-4E06-9766-7C5B1A575860}"/>
              </a:ext>
            </a:extLst>
          </p:cNvPr>
          <p:cNvSpPr/>
          <p:nvPr/>
        </p:nvSpPr>
        <p:spPr>
          <a:xfrm>
            <a:off x="3532908" y="4898303"/>
            <a:ext cx="3196283" cy="968115"/>
          </a:xfrm>
          <a:prstGeom prst="wedgeRoundRectCallout">
            <a:avLst>
              <a:gd name="adj1" fmla="val -16087"/>
              <a:gd name="adj2" fmla="val -44352"/>
              <a:gd name="adj3" fmla="val 16667"/>
            </a:avLst>
          </a:prstGeom>
          <a:solidFill>
            <a:srgbClr val="FFFFF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rPr>
              <a:t>The word ‘</a:t>
            </a:r>
            <a:r>
              <a:rPr kumimoji="0" lang="en-GB" sz="1600" b="1" i="0" u="none" strike="noStrike" kern="1200" cap="none" spc="0" normalizeH="0" baseline="0" noProof="0" dirty="0" err="1">
                <a:ln>
                  <a:noFill/>
                </a:ln>
                <a:solidFill>
                  <a:schemeClr val="tx1"/>
                </a:solidFill>
                <a:effectLst/>
                <a:uLnTx/>
                <a:uFillTx/>
                <a:latin typeface="Century Gothic" panose="020F0302020204030204"/>
              </a:rPr>
              <a:t>wenn</a:t>
            </a:r>
            <a:r>
              <a:rPr kumimoji="0" lang="en-GB" sz="1600" b="0" i="0" u="none" strike="noStrike" kern="1200" cap="none" spc="0" normalizeH="0" baseline="0" noProof="0" dirty="0">
                <a:ln>
                  <a:noFill/>
                </a:ln>
                <a:solidFill>
                  <a:schemeClr val="tx1"/>
                </a:solidFill>
                <a:effectLst/>
                <a:uLnTx/>
                <a:uFillTx/>
                <a:latin typeface="Century Gothic" panose="020F0302020204030204"/>
              </a:rPr>
              <a:t>’ kicks the </a:t>
            </a:r>
            <a:r>
              <a:rPr kumimoji="0" lang="en-GB" sz="1600" b="1" i="0" strike="noStrike" kern="1200" cap="none" spc="0" normalizeH="0" baseline="0" noProof="0" dirty="0">
                <a:ln>
                  <a:noFill/>
                </a:ln>
                <a:solidFill>
                  <a:schemeClr val="tx1"/>
                </a:solidFill>
                <a:effectLst/>
                <a:uLnTx/>
                <a:uFillTx/>
                <a:latin typeface="Century Gothic" panose="020F0302020204030204"/>
              </a:rPr>
              <a:t>verb to the end </a:t>
            </a:r>
            <a:r>
              <a:rPr kumimoji="0" lang="en-GB" sz="1600" b="0" i="0" u="none" strike="noStrike" kern="1200" cap="none" spc="0" normalizeH="0" baseline="0" noProof="0" dirty="0">
                <a:ln>
                  <a:noFill/>
                </a:ln>
                <a:solidFill>
                  <a:schemeClr val="tx1"/>
                </a:solidFill>
                <a:effectLst/>
                <a:uLnTx/>
                <a:uFillTx/>
                <a:latin typeface="Century Gothic" panose="020F0302020204030204"/>
              </a:rPr>
              <a:t>of the clause</a:t>
            </a:r>
            <a:endParaRPr lang="en-GB" sz="1600" dirty="0">
              <a:solidFill>
                <a:schemeClr val="tx1"/>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noProof="0" dirty="0">
                <a:ln>
                  <a:noFill/>
                </a:ln>
                <a:solidFill>
                  <a:schemeClr val="tx1"/>
                </a:solidFill>
                <a:effectLst/>
                <a:uLnTx/>
                <a:uFillTx/>
                <a:latin typeface="Century Gothic" panose="020F0302020204030204"/>
              </a:rPr>
              <a:t>– just like </a:t>
            </a:r>
            <a:r>
              <a:rPr kumimoji="0" lang="en-GB" sz="1600" b="1" i="0" u="none" strike="noStrike" kern="1200" cap="none" spc="0" normalizeH="0" noProof="0" dirty="0">
                <a:ln>
                  <a:noFill/>
                </a:ln>
                <a:solidFill>
                  <a:schemeClr val="tx1"/>
                </a:solidFill>
                <a:effectLst/>
                <a:uLnTx/>
                <a:uFillTx/>
                <a:latin typeface="Century Gothic" panose="020F0302020204030204"/>
              </a:rPr>
              <a:t>‘</a:t>
            </a:r>
            <a:r>
              <a:rPr kumimoji="0" lang="en-GB" sz="1600" b="1" i="0" u="none" strike="noStrike" kern="1200" cap="none" spc="0" normalizeH="0" noProof="0" dirty="0" err="1">
                <a:ln>
                  <a:noFill/>
                </a:ln>
                <a:solidFill>
                  <a:schemeClr val="tx1"/>
                </a:solidFill>
                <a:effectLst/>
                <a:uLnTx/>
                <a:uFillTx/>
                <a:latin typeface="Century Gothic" panose="020F0302020204030204"/>
              </a:rPr>
              <a:t>weil</a:t>
            </a:r>
            <a:r>
              <a:rPr kumimoji="0" lang="en-GB" sz="1600" i="0" u="none" strike="noStrike" kern="1200" cap="none" spc="0" normalizeH="0" noProof="0" dirty="0">
                <a:ln>
                  <a:noFill/>
                </a:ln>
                <a:solidFill>
                  <a:schemeClr val="tx1"/>
                </a:solidFill>
                <a:effectLst/>
                <a:uLnTx/>
                <a:uFillTx/>
                <a:latin typeface="Century Gothic" panose="020F0302020204030204"/>
              </a:rPr>
              <a:t>’ and </a:t>
            </a:r>
            <a:r>
              <a:rPr kumimoji="0" lang="en-GB" sz="1600" b="1" i="0" u="none" strike="noStrike" kern="1200" cap="none" spc="0" normalizeH="0" noProof="0" dirty="0">
                <a:ln>
                  <a:noFill/>
                </a:ln>
                <a:solidFill>
                  <a:schemeClr val="tx1"/>
                </a:solidFill>
                <a:effectLst/>
                <a:uLnTx/>
                <a:uFillTx/>
                <a:latin typeface="Century Gothic" panose="020F0302020204030204"/>
              </a:rPr>
              <a:t>‘</a:t>
            </a:r>
            <a:r>
              <a:rPr kumimoji="0" lang="en-GB" sz="1600" b="1" i="0" u="none" strike="noStrike" kern="1200" cap="none" spc="0" normalizeH="0" noProof="0" dirty="0" err="1">
                <a:ln>
                  <a:noFill/>
                </a:ln>
                <a:solidFill>
                  <a:schemeClr val="tx1"/>
                </a:solidFill>
                <a:effectLst/>
                <a:uLnTx/>
                <a:uFillTx/>
                <a:latin typeface="Century Gothic" panose="020F0302020204030204"/>
              </a:rPr>
              <a:t>dass</a:t>
            </a:r>
            <a:r>
              <a:rPr kumimoji="0" lang="en-GB" sz="1600" i="0" u="none" strike="noStrike" kern="1200" cap="none" spc="0" normalizeH="0" noProof="0" dirty="0">
                <a:ln>
                  <a:noFill/>
                </a:ln>
                <a:solidFill>
                  <a:schemeClr val="tx1"/>
                </a:solidFill>
                <a:effectLst/>
                <a:uLnTx/>
                <a:uFillTx/>
                <a:latin typeface="Century Gothic" panose="020F0302020204030204"/>
              </a:rPr>
              <a:t>’</a:t>
            </a:r>
            <a:r>
              <a:rPr kumimoji="0" lang="en-GB" sz="1600" b="1" i="0" u="none" strike="noStrike" kern="1200" cap="none" spc="0" normalizeH="0" noProof="0" dirty="0">
                <a:ln>
                  <a:noFill/>
                </a:ln>
                <a:solidFill>
                  <a:schemeClr val="tx1"/>
                </a:solidFill>
                <a:effectLst/>
                <a:uLnTx/>
                <a:uFillTx/>
                <a:latin typeface="Century Gothic" panose="020F0302020204030204"/>
              </a:rPr>
              <a:t>!</a:t>
            </a:r>
            <a:endParaRPr kumimoji="0" lang="en-GB" sz="1600" b="1"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312422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4" grpId="0" animBg="1"/>
      <p:bldP spid="38" grpId="0"/>
      <p:bldP spid="42" grpId="0" animBg="1"/>
      <p:bldP spid="44" grpId="0" animBg="1"/>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68</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80132" y="770290"/>
            <a:ext cx="4224600"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i="1" dirty="0" err="1">
                <a:solidFill>
                  <a:srgbClr val="FFFFFF"/>
                </a:solidFill>
                <a:latin typeface="Century Gothic" panose="020B0502020202020204" pitchFamily="34" charset="0"/>
              </a:rPr>
              <a:t>aus</a:t>
            </a:r>
            <a:r>
              <a:rPr lang="en-GB" sz="2000" b="1" i="1" dirty="0">
                <a:solidFill>
                  <a:srgbClr val="FFFFFF"/>
                </a:solidFill>
                <a:latin typeface="Century Gothic" panose="020B0502020202020204" pitchFamily="34" charset="0"/>
              </a:rPr>
              <a:t> </a:t>
            </a:r>
            <a:r>
              <a:rPr lang="en-GB" sz="2000" b="1" dirty="0">
                <a:solidFill>
                  <a:srgbClr val="FFFFFF"/>
                </a:solidFill>
                <a:latin typeface="Century Gothic" panose="020B0502020202020204" pitchFamily="34" charset="0"/>
              </a:rPr>
              <a:t>(out of, from) and </a:t>
            </a:r>
            <a:r>
              <a:rPr lang="en-GB" sz="2000" b="1" i="1" dirty="0">
                <a:solidFill>
                  <a:srgbClr val="FFFFFF"/>
                </a:solidFill>
                <a:latin typeface="Century Gothic" panose="020B0502020202020204" pitchFamily="34" charset="0"/>
              </a:rPr>
              <a:t>von</a:t>
            </a:r>
            <a:r>
              <a:rPr lang="en-GB" sz="2000" b="1" dirty="0">
                <a:solidFill>
                  <a:srgbClr val="FFFFFF"/>
                </a:solidFill>
                <a:latin typeface="Century Gothic" panose="020B0502020202020204" pitchFamily="34" charset="0"/>
              </a:rPr>
              <a:t> (from)  </a:t>
            </a:r>
          </a:p>
        </p:txBody>
      </p:sp>
      <p:sp>
        <p:nvSpPr>
          <p:cNvPr id="32" name="TextBox 31">
            <a:extLst>
              <a:ext uri="{FF2B5EF4-FFF2-40B4-BE49-F238E27FC236}">
                <a16:creationId xmlns:a16="http://schemas.microsoft.com/office/drawing/2014/main" id="{7E1059EC-2A4C-4DD5-8C8A-0C30E2A59AF0}"/>
              </a:ext>
            </a:extLst>
          </p:cNvPr>
          <p:cNvSpPr txBox="1"/>
          <p:nvPr/>
        </p:nvSpPr>
        <p:spPr>
          <a:xfrm>
            <a:off x="122483" y="1204295"/>
            <a:ext cx="6419102" cy="646331"/>
          </a:xfrm>
          <a:prstGeom prst="rect">
            <a:avLst/>
          </a:prstGeom>
          <a:noFill/>
        </p:spPr>
        <p:txBody>
          <a:bodyPr wrap="square" rtlCol="0">
            <a:spAutoFit/>
          </a:bodyPr>
          <a:lstStyle/>
          <a:p>
            <a:pPr lvl="0">
              <a:defRPr/>
            </a:pPr>
            <a:r>
              <a:rPr lang="en-US" b="1" dirty="0" err="1">
                <a:latin typeface="Century Gothic" panose="020F0302020204030204"/>
              </a:rPr>
              <a:t>Aus</a:t>
            </a:r>
            <a:r>
              <a:rPr lang="en-US" dirty="0">
                <a:latin typeface="Century Gothic" panose="020F0302020204030204"/>
              </a:rPr>
              <a:t> means </a:t>
            </a:r>
            <a:r>
              <a:rPr lang="en-US" b="1" i="1" dirty="0">
                <a:latin typeface="Century Gothic" panose="020F0302020204030204"/>
              </a:rPr>
              <a:t>out of </a:t>
            </a:r>
            <a:r>
              <a:rPr lang="en-US" dirty="0">
                <a:latin typeface="Century Gothic" panose="020F0302020204030204"/>
              </a:rPr>
              <a:t>when talking about movement, and is followed by the dative case (</a:t>
            </a:r>
            <a:r>
              <a:rPr lang="en-US" b="1" dirty="0">
                <a:latin typeface="Century Gothic" panose="020F0302020204030204"/>
              </a:rPr>
              <a:t>R3</a:t>
            </a:r>
            <a:r>
              <a:rPr lang="en-US" dirty="0">
                <a:latin typeface="Century Gothic" panose="020F0302020204030204"/>
              </a:rPr>
              <a:t> endings):</a:t>
            </a:r>
          </a:p>
        </p:txBody>
      </p:sp>
      <p:sp>
        <p:nvSpPr>
          <p:cNvPr id="40" name="Rectangle 39">
            <a:extLst>
              <a:ext uri="{FF2B5EF4-FFF2-40B4-BE49-F238E27FC236}">
                <a16:creationId xmlns:a16="http://schemas.microsoft.com/office/drawing/2014/main" id="{0354D76B-A43A-4853-BC56-70618FCF6631}"/>
              </a:ext>
            </a:extLst>
          </p:cNvPr>
          <p:cNvSpPr/>
          <p:nvPr/>
        </p:nvSpPr>
        <p:spPr>
          <a:xfrm>
            <a:off x="5042933" y="4924176"/>
            <a:ext cx="1453861" cy="36933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62" name="TextBox 61">
            <a:extLst>
              <a:ext uri="{FF2B5EF4-FFF2-40B4-BE49-F238E27FC236}">
                <a16:creationId xmlns:a16="http://schemas.microsoft.com/office/drawing/2014/main" id="{0C67B0D1-79CF-4310-A705-CE722823CEB5}"/>
              </a:ext>
            </a:extLst>
          </p:cNvPr>
          <p:cNvSpPr txBox="1"/>
          <p:nvPr/>
        </p:nvSpPr>
        <p:spPr>
          <a:xfrm>
            <a:off x="171307" y="1826237"/>
            <a:ext cx="2541503" cy="369332"/>
          </a:xfrm>
          <a:prstGeom prst="rect">
            <a:avLst/>
          </a:prstGeom>
          <a:solidFill>
            <a:srgbClr val="FFFFF7"/>
          </a:solidFill>
          <a:ln>
            <a:solidFill>
              <a:schemeClr val="tx1"/>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entury Gothic" panose="020F0302020204030204"/>
                <a:ea typeface="+mn-ea"/>
                <a:cs typeface="+mn-cs"/>
              </a:rPr>
              <a:t>Sie </a:t>
            </a:r>
            <a:r>
              <a:rPr kumimoji="0" lang="en-US" i="0" u="none" strike="noStrike" kern="1200" cap="none" spc="0" normalizeH="0" baseline="0" noProof="0" dirty="0" err="1">
                <a:ln>
                  <a:noFill/>
                </a:ln>
                <a:effectLst/>
                <a:uLnTx/>
                <a:uFillTx/>
                <a:latin typeface="Century Gothic" panose="020F0302020204030204"/>
                <a:ea typeface="+mn-ea"/>
                <a:cs typeface="+mn-cs"/>
              </a:rPr>
              <a:t>kommt</a:t>
            </a:r>
            <a:r>
              <a:rPr kumimoji="0" lang="en-US" i="0" u="none" strike="noStrike" kern="1200" cap="none" spc="0" normalizeH="0" baseline="0" noProof="0" dirty="0">
                <a:ln>
                  <a:noFill/>
                </a:ln>
                <a:effectLst/>
                <a:uLnTx/>
                <a:uFillTx/>
                <a:latin typeface="Century Gothic" panose="020F0302020204030204"/>
                <a:ea typeface="+mn-ea"/>
                <a:cs typeface="+mn-cs"/>
              </a:rPr>
              <a:t> </a:t>
            </a:r>
            <a:r>
              <a:rPr kumimoji="0" lang="en-US" b="1" i="0" u="none" strike="noStrike" kern="1200" cap="none" spc="0" normalizeH="0" baseline="0" noProof="0" dirty="0" err="1">
                <a:ln>
                  <a:noFill/>
                </a:ln>
                <a:effectLst/>
                <a:uLnTx/>
                <a:uFillTx/>
                <a:latin typeface="Century Gothic" panose="020F0302020204030204"/>
                <a:ea typeface="+mn-ea"/>
                <a:cs typeface="+mn-cs"/>
              </a:rPr>
              <a:t>aus</a:t>
            </a:r>
            <a:r>
              <a:rPr kumimoji="0" lang="en-US" b="1" i="0" u="none" strike="noStrike" kern="1200" cap="none" spc="0" normalizeH="0" baseline="0" noProof="0" dirty="0">
                <a:ln>
                  <a:noFill/>
                </a:ln>
                <a:effectLst/>
                <a:uLnTx/>
                <a:uFillTx/>
                <a:latin typeface="Century Gothic" panose="020F0302020204030204"/>
                <a:ea typeface="+mn-ea"/>
                <a:cs typeface="+mn-cs"/>
              </a:rPr>
              <a:t> …</a:t>
            </a:r>
          </a:p>
        </p:txBody>
      </p:sp>
      <p:sp>
        <p:nvSpPr>
          <p:cNvPr id="63" name="TextBox 62">
            <a:extLst>
              <a:ext uri="{FF2B5EF4-FFF2-40B4-BE49-F238E27FC236}">
                <a16:creationId xmlns:a16="http://schemas.microsoft.com/office/drawing/2014/main" id="{45A80A0A-D549-4FF1-BB62-7D17B78CBC1D}"/>
              </a:ext>
            </a:extLst>
          </p:cNvPr>
          <p:cNvSpPr txBox="1"/>
          <p:nvPr/>
        </p:nvSpPr>
        <p:spPr>
          <a:xfrm>
            <a:off x="109171" y="2240677"/>
            <a:ext cx="2074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d</a:t>
            </a:r>
            <a:r>
              <a:rPr kumimoji="0" lang="en-GB" sz="2000" b="1" i="0" u="none" strike="noStrike" kern="1200" cap="none" spc="0" normalizeH="0" baseline="0" noProof="0" dirty="0" err="1">
                <a:ln>
                  <a:noFill/>
                </a:ln>
                <a:effectLst/>
                <a:uLnTx/>
                <a:uFillTx/>
                <a:latin typeface="Century Gothic" panose="020F0302020204030204"/>
                <a:ea typeface="+mn-ea"/>
                <a:cs typeface="+mn-cs"/>
              </a:rPr>
              <a:t>em</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Apfel</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219F2306-9E4B-4EA2-96D4-356780BAC1AC}"/>
              </a:ext>
            </a:extLst>
          </p:cNvPr>
          <p:cNvSpPr txBox="1"/>
          <p:nvPr/>
        </p:nvSpPr>
        <p:spPr>
          <a:xfrm>
            <a:off x="2229180" y="2248934"/>
            <a:ext cx="13952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a:t>
            </a:r>
            <a:r>
              <a:rPr kumimoji="0" lang="en-GB" sz="2000" b="1" i="0" u="none" strike="noStrike" kern="1200" cap="none" spc="0" normalizeH="0" baseline="0" noProof="0" dirty="0">
                <a:ln>
                  <a:noFill/>
                </a:ln>
                <a:effectLst/>
                <a:uLnTx/>
                <a:uFillTx/>
                <a:latin typeface="Century Gothic" panose="020F0302020204030204"/>
                <a:ea typeface="+mn-ea"/>
                <a:cs typeface="+mn-cs"/>
              </a:rPr>
              <a:t>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Tür</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275A5341-DC60-424E-A6D7-1CCBB80E9D5E}"/>
              </a:ext>
            </a:extLst>
          </p:cNvPr>
          <p:cNvSpPr txBox="1"/>
          <p:nvPr/>
        </p:nvSpPr>
        <p:spPr>
          <a:xfrm>
            <a:off x="4230290" y="2223665"/>
            <a:ext cx="2086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d</a:t>
            </a:r>
            <a:r>
              <a:rPr kumimoji="0" lang="en-GB" sz="2000" b="1" i="0" u="none" strike="noStrike" kern="1200" cap="none" spc="0" normalizeH="0" baseline="0" noProof="0" dirty="0" err="1">
                <a:ln>
                  <a:noFill/>
                </a:ln>
                <a:effectLst/>
                <a:uLnTx/>
                <a:uFillTx/>
                <a:latin typeface="Century Gothic" panose="020F0302020204030204"/>
                <a:ea typeface="+mn-ea"/>
                <a:cs typeface="+mn-cs"/>
              </a:rPr>
              <a:t>em</a:t>
            </a:r>
            <a:r>
              <a:rPr kumimoji="0" lang="en-GB" sz="2000" b="0" i="0" u="none" strike="noStrike" kern="1200" cap="none" spc="0" normalizeH="0" baseline="0" noProof="0" dirty="0">
                <a:ln>
                  <a:noFill/>
                </a:ln>
                <a:effectLst/>
                <a:uLnTx/>
                <a:uFillTx/>
                <a:latin typeface="Century Gothic" panose="020F0302020204030204"/>
                <a:ea typeface="+mn-ea"/>
                <a:cs typeface="+mn-cs"/>
              </a:rPr>
              <a:t> Fenster</a:t>
            </a:r>
          </a:p>
        </p:txBody>
      </p:sp>
      <p:pic>
        <p:nvPicPr>
          <p:cNvPr id="67" name="Picture 66" descr="A picture containing clipart&#10;&#10;Description automatically generated">
            <a:extLst>
              <a:ext uri="{FF2B5EF4-FFF2-40B4-BE49-F238E27FC236}">
                <a16:creationId xmlns:a16="http://schemas.microsoft.com/office/drawing/2014/main" id="{64E96380-3EFC-4884-B692-A28D995A4C2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5903566" y="2168107"/>
            <a:ext cx="667988" cy="510003"/>
          </a:xfrm>
          <a:prstGeom prst="rect">
            <a:avLst/>
          </a:prstGeom>
        </p:spPr>
      </p:pic>
      <p:pic>
        <p:nvPicPr>
          <p:cNvPr id="68" name="Picture 67" descr="A picture containing text, table&#10;&#10;Description automatically generated">
            <a:extLst>
              <a:ext uri="{FF2B5EF4-FFF2-40B4-BE49-F238E27FC236}">
                <a16:creationId xmlns:a16="http://schemas.microsoft.com/office/drawing/2014/main" id="{276352D7-A603-4964-825B-B133F66CC9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33"/>
          <a:stretch/>
        </p:blipFill>
        <p:spPr>
          <a:xfrm>
            <a:off x="3528087" y="2248933"/>
            <a:ext cx="433713" cy="400111"/>
          </a:xfrm>
          <a:prstGeom prst="rect">
            <a:avLst/>
          </a:prstGeom>
        </p:spPr>
      </p:pic>
      <p:pic>
        <p:nvPicPr>
          <p:cNvPr id="69" name="Picture 68" descr="A picture containing logo&#10;&#10;Description automatically generated">
            <a:extLst>
              <a:ext uri="{FF2B5EF4-FFF2-40B4-BE49-F238E27FC236}">
                <a16:creationId xmlns:a16="http://schemas.microsoft.com/office/drawing/2014/main" id="{E7CE5692-577C-43DE-8E6A-B2295F649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54" y="2234613"/>
            <a:ext cx="340719" cy="400110"/>
          </a:xfrm>
          <a:prstGeom prst="rect">
            <a:avLst/>
          </a:prstGeom>
        </p:spPr>
      </p:pic>
      <p:sp>
        <p:nvSpPr>
          <p:cNvPr id="71" name="TextBox 70">
            <a:extLst>
              <a:ext uri="{FF2B5EF4-FFF2-40B4-BE49-F238E27FC236}">
                <a16:creationId xmlns:a16="http://schemas.microsoft.com/office/drawing/2014/main" id="{D2247516-CA74-4749-B703-00EF10D69053}"/>
              </a:ext>
            </a:extLst>
          </p:cNvPr>
          <p:cNvSpPr txBox="1"/>
          <p:nvPr/>
        </p:nvSpPr>
        <p:spPr>
          <a:xfrm>
            <a:off x="75415" y="2787534"/>
            <a:ext cx="6419102" cy="646331"/>
          </a:xfrm>
          <a:prstGeom prst="rect">
            <a:avLst/>
          </a:prstGeom>
          <a:noFill/>
        </p:spPr>
        <p:txBody>
          <a:bodyPr wrap="square" rtlCol="0">
            <a:spAutoFit/>
          </a:bodyPr>
          <a:lstStyle/>
          <a:p>
            <a:pPr lvl="0">
              <a:defRPr/>
            </a:pPr>
            <a:r>
              <a:rPr lang="en-US" b="1" dirty="0" err="1">
                <a:latin typeface="Century Gothic" panose="020F0302020204030204"/>
              </a:rPr>
              <a:t>Aus</a:t>
            </a:r>
            <a:r>
              <a:rPr lang="en-US" b="1" dirty="0">
                <a:latin typeface="Century Gothic" panose="020F0302020204030204"/>
              </a:rPr>
              <a:t> </a:t>
            </a:r>
            <a:r>
              <a:rPr lang="en-US" dirty="0">
                <a:latin typeface="Century Gothic" panose="020F0302020204030204"/>
              </a:rPr>
              <a:t>can also mean </a:t>
            </a:r>
            <a:r>
              <a:rPr lang="en-US" b="1" i="1" dirty="0">
                <a:latin typeface="Century Gothic" panose="020F0302020204030204"/>
              </a:rPr>
              <a:t>from</a:t>
            </a:r>
            <a:r>
              <a:rPr lang="en-US" dirty="0">
                <a:latin typeface="Century Gothic" panose="020F0302020204030204"/>
              </a:rPr>
              <a:t> when used with a country or city name to talk about someone’s origins:</a:t>
            </a:r>
          </a:p>
        </p:txBody>
      </p:sp>
      <p:sp>
        <p:nvSpPr>
          <p:cNvPr id="72" name="TextBox 71">
            <a:extLst>
              <a:ext uri="{FF2B5EF4-FFF2-40B4-BE49-F238E27FC236}">
                <a16:creationId xmlns:a16="http://schemas.microsoft.com/office/drawing/2014/main" id="{63C27278-DDAA-4437-9986-F5B4D5101CB8}"/>
              </a:ext>
            </a:extLst>
          </p:cNvPr>
          <p:cNvSpPr txBox="1"/>
          <p:nvPr/>
        </p:nvSpPr>
        <p:spPr>
          <a:xfrm>
            <a:off x="171307" y="3463337"/>
            <a:ext cx="2541503" cy="369332"/>
          </a:xfrm>
          <a:prstGeom prst="rect">
            <a:avLst/>
          </a:prstGeom>
          <a:solidFill>
            <a:srgbClr val="FFFFF7"/>
          </a:solidFill>
          <a:ln>
            <a:solidFill>
              <a:srgbClr val="115076"/>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Century Gothic" panose="020F0302020204030204"/>
                <a:ea typeface="+mn-ea"/>
                <a:cs typeface="+mn-cs"/>
              </a:rPr>
              <a:t>Sie </a:t>
            </a:r>
            <a:r>
              <a:rPr kumimoji="0" lang="en-US" i="0" u="none" strike="noStrike" kern="1200" cap="none" spc="0" normalizeH="0" baseline="0" noProof="0" dirty="0" err="1">
                <a:ln>
                  <a:noFill/>
                </a:ln>
                <a:effectLst/>
                <a:uLnTx/>
                <a:uFillTx/>
                <a:latin typeface="Century Gothic" panose="020F0302020204030204"/>
                <a:ea typeface="+mn-ea"/>
                <a:cs typeface="+mn-cs"/>
              </a:rPr>
              <a:t>kommt</a:t>
            </a:r>
            <a:r>
              <a:rPr kumimoji="0" lang="en-US" i="0" u="none" strike="noStrike" kern="1200" cap="none" spc="0" normalizeH="0" baseline="0" noProof="0" dirty="0">
                <a:ln>
                  <a:noFill/>
                </a:ln>
                <a:effectLst/>
                <a:uLnTx/>
                <a:uFillTx/>
                <a:latin typeface="Century Gothic" panose="020F0302020204030204"/>
                <a:ea typeface="+mn-ea"/>
                <a:cs typeface="+mn-cs"/>
              </a:rPr>
              <a:t> </a:t>
            </a:r>
            <a:r>
              <a:rPr kumimoji="0" lang="en-US" b="1" i="0" u="none" strike="noStrike" kern="1200" cap="none" spc="0" normalizeH="0" baseline="0" noProof="0" dirty="0" err="1">
                <a:ln>
                  <a:noFill/>
                </a:ln>
                <a:effectLst/>
                <a:uLnTx/>
                <a:uFillTx/>
                <a:latin typeface="Century Gothic" panose="020F0302020204030204"/>
                <a:ea typeface="+mn-ea"/>
                <a:cs typeface="+mn-cs"/>
              </a:rPr>
              <a:t>aus</a:t>
            </a:r>
            <a:r>
              <a:rPr kumimoji="0" lang="en-US" b="1" i="0" u="none" strike="noStrike" kern="1200" cap="none" spc="0" normalizeH="0" baseline="0" noProof="0" dirty="0">
                <a:ln>
                  <a:noFill/>
                </a:ln>
                <a:effectLst/>
                <a:uLnTx/>
                <a:uFillTx/>
                <a:latin typeface="Century Gothic" panose="020F0302020204030204"/>
                <a:ea typeface="+mn-ea"/>
                <a:cs typeface="+mn-cs"/>
              </a:rPr>
              <a:t> …</a:t>
            </a:r>
          </a:p>
        </p:txBody>
      </p:sp>
      <p:pic>
        <p:nvPicPr>
          <p:cNvPr id="73" name="Picture 4" descr="Swiss flag on outline of Switzerland">
            <a:extLst>
              <a:ext uri="{FF2B5EF4-FFF2-40B4-BE49-F238E27FC236}">
                <a16:creationId xmlns:a16="http://schemas.microsoft.com/office/drawing/2014/main" id="{1B9E5E2A-C63B-4B4B-9546-5DF2671AC3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0591" y="3329148"/>
            <a:ext cx="992337" cy="63900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62230F35-E2BF-49D6-9E87-010DFFF6CA02}"/>
              </a:ext>
            </a:extLst>
          </p:cNvPr>
          <p:cNvSpPr txBox="1"/>
          <p:nvPr/>
        </p:nvSpPr>
        <p:spPr>
          <a:xfrm>
            <a:off x="2712810" y="3449136"/>
            <a:ext cx="20642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Century Gothic" panose="020F0302020204030204"/>
                <a:ea typeface="+mn-ea"/>
                <a:cs typeface="+mn-cs"/>
              </a:rPr>
              <a:t>d</a:t>
            </a:r>
            <a:r>
              <a:rPr kumimoji="0" lang="en-GB" b="1" i="0" u="none" strike="noStrike" kern="1200" cap="none" spc="0" normalizeH="0" baseline="0" noProof="0" dirty="0">
                <a:ln>
                  <a:noFill/>
                </a:ln>
                <a:effectLst/>
                <a:uLnTx/>
                <a:uFillTx/>
                <a:latin typeface="Century Gothic" panose="020F0302020204030204"/>
                <a:ea typeface="+mn-ea"/>
                <a:cs typeface="+mn-cs"/>
              </a:rPr>
              <a:t>er</a:t>
            </a:r>
            <a:r>
              <a:rPr kumimoji="0" lang="en-GB" b="0" i="0" u="none" strike="noStrike" kern="1200" cap="none" spc="0" normalizeH="0" baseline="0" noProof="0" dirty="0">
                <a:ln>
                  <a:noFill/>
                </a:ln>
                <a:effectLst/>
                <a:uLnTx/>
                <a:uFillTx/>
                <a:latin typeface="Century Gothic" panose="020F0302020204030204"/>
                <a:ea typeface="+mn-ea"/>
                <a:cs typeface="+mn-cs"/>
              </a:rPr>
              <a:t> Schweiz</a:t>
            </a:r>
          </a:p>
        </p:txBody>
      </p:sp>
      <p:sp>
        <p:nvSpPr>
          <p:cNvPr id="75" name="TextBox 74">
            <a:extLst>
              <a:ext uri="{FF2B5EF4-FFF2-40B4-BE49-F238E27FC236}">
                <a16:creationId xmlns:a16="http://schemas.microsoft.com/office/drawing/2014/main" id="{565444A5-7BFE-4659-BFAC-50312AABEF71}"/>
              </a:ext>
            </a:extLst>
          </p:cNvPr>
          <p:cNvSpPr txBox="1"/>
          <p:nvPr/>
        </p:nvSpPr>
        <p:spPr>
          <a:xfrm>
            <a:off x="67728" y="3958397"/>
            <a:ext cx="6419102" cy="369332"/>
          </a:xfrm>
          <a:prstGeom prst="rect">
            <a:avLst/>
          </a:prstGeom>
          <a:noFill/>
        </p:spPr>
        <p:txBody>
          <a:bodyPr wrap="square" rtlCol="0">
            <a:spAutoFit/>
          </a:bodyPr>
          <a:lstStyle/>
          <a:p>
            <a:pPr lvl="0">
              <a:defRPr/>
            </a:pPr>
            <a:r>
              <a:rPr lang="en-US" b="1" dirty="0">
                <a:latin typeface="Century Gothic" panose="020F0302020204030204"/>
              </a:rPr>
              <a:t>Von</a:t>
            </a:r>
            <a:r>
              <a:rPr lang="en-US" dirty="0">
                <a:latin typeface="Century Gothic" panose="020F0302020204030204"/>
              </a:rPr>
              <a:t> means </a:t>
            </a:r>
            <a:r>
              <a:rPr lang="en-US" b="1" i="1" dirty="0">
                <a:latin typeface="Century Gothic" panose="020F0302020204030204"/>
              </a:rPr>
              <a:t>from</a:t>
            </a:r>
            <a:r>
              <a:rPr lang="en-US" dirty="0">
                <a:latin typeface="Century Gothic" panose="020F0302020204030204"/>
              </a:rPr>
              <a:t> for a starting point in a journey:</a:t>
            </a:r>
          </a:p>
        </p:txBody>
      </p:sp>
      <p:sp>
        <p:nvSpPr>
          <p:cNvPr id="76" name="TextBox 75">
            <a:extLst>
              <a:ext uri="{FF2B5EF4-FFF2-40B4-BE49-F238E27FC236}">
                <a16:creationId xmlns:a16="http://schemas.microsoft.com/office/drawing/2014/main" id="{D8326D1E-045A-408D-9E5D-BA53B2E580A0}"/>
              </a:ext>
            </a:extLst>
          </p:cNvPr>
          <p:cNvSpPr txBox="1"/>
          <p:nvPr/>
        </p:nvSpPr>
        <p:spPr>
          <a:xfrm>
            <a:off x="161642" y="4302512"/>
            <a:ext cx="5481679" cy="369332"/>
          </a:xfrm>
          <a:prstGeom prst="rect">
            <a:avLst/>
          </a:prstGeom>
          <a:solidFill>
            <a:srgbClr val="FFFFF7"/>
          </a:solidFill>
          <a:ln>
            <a:solidFill>
              <a:schemeClr val="tx1"/>
            </a:solidFill>
          </a:ln>
        </p:spPr>
        <p:txBody>
          <a:bodyPr wrap="square" rtlCol="0">
            <a:spAutoFit/>
          </a:bodyPr>
          <a:lstStyle/>
          <a:p>
            <a:r>
              <a:rPr lang="en-GB" dirty="0">
                <a:latin typeface="Century Gothic" panose="020B0502020202020204" pitchFamily="34" charset="0"/>
              </a:rPr>
              <a:t>Er </a:t>
            </a:r>
            <a:r>
              <a:rPr lang="en-GB" dirty="0" err="1">
                <a:latin typeface="Century Gothic" panose="020B0502020202020204" pitchFamily="34" charset="0"/>
              </a:rPr>
              <a:t>kommt</a:t>
            </a:r>
            <a:r>
              <a:rPr lang="en-GB" dirty="0">
                <a:latin typeface="Century Gothic" panose="020B0502020202020204" pitchFamily="34" charset="0"/>
              </a:rPr>
              <a:t> </a:t>
            </a:r>
            <a:r>
              <a:rPr lang="en-GB" b="1" dirty="0">
                <a:latin typeface="Century Gothic" panose="020B0502020202020204" pitchFamily="34" charset="0"/>
              </a:rPr>
              <a:t>von </a:t>
            </a:r>
            <a:r>
              <a:rPr lang="en-GB" dirty="0">
                <a:latin typeface="Century Gothic" panose="020B0502020202020204" pitchFamily="34" charset="0"/>
              </a:rPr>
              <a:t>Berlin (und </a:t>
            </a:r>
            <a:r>
              <a:rPr lang="en-GB" dirty="0" err="1">
                <a:latin typeface="Century Gothic" panose="020B0502020202020204" pitchFamily="34" charset="0"/>
              </a:rPr>
              <a:t>fährt</a:t>
            </a:r>
            <a:r>
              <a:rPr lang="en-GB" dirty="0">
                <a:latin typeface="Century Gothic" panose="020B0502020202020204" pitchFamily="34" charset="0"/>
              </a:rPr>
              <a:t> </a:t>
            </a:r>
            <a:r>
              <a:rPr lang="en-GB" dirty="0" err="1">
                <a:latin typeface="Century Gothic" panose="020B0502020202020204" pitchFamily="34" charset="0"/>
              </a:rPr>
              <a:t>nach</a:t>
            </a:r>
            <a:r>
              <a:rPr lang="en-GB" dirty="0">
                <a:latin typeface="Century Gothic" panose="020B0502020202020204" pitchFamily="34" charset="0"/>
              </a:rPr>
              <a:t> München).</a:t>
            </a:r>
            <a:endParaRPr lang="en-US" b="1" dirty="0">
              <a:latin typeface="Century Gothic" panose="020B0502020202020204" pitchFamily="34" charset="0"/>
            </a:endParaRPr>
          </a:p>
        </p:txBody>
      </p:sp>
      <p:grpSp>
        <p:nvGrpSpPr>
          <p:cNvPr id="77" name="Group 76" descr="Berlin to München">
            <a:extLst>
              <a:ext uri="{FF2B5EF4-FFF2-40B4-BE49-F238E27FC236}">
                <a16:creationId xmlns:a16="http://schemas.microsoft.com/office/drawing/2014/main" id="{2F4F571C-E8D0-4CD5-B5FD-0AD49F25BE06}"/>
              </a:ext>
            </a:extLst>
          </p:cNvPr>
          <p:cNvGrpSpPr/>
          <p:nvPr/>
        </p:nvGrpSpPr>
        <p:grpSpPr>
          <a:xfrm>
            <a:off x="128153" y="4476270"/>
            <a:ext cx="1929314" cy="471492"/>
            <a:chOff x="7153571" y="3085284"/>
            <a:chExt cx="4369753" cy="1116857"/>
          </a:xfrm>
        </p:grpSpPr>
        <p:pic>
          <p:nvPicPr>
            <p:cNvPr id="78" name="Picture 4" descr="Munich, Town Sign, City Limits Sign">
              <a:extLst>
                <a:ext uri="{FF2B5EF4-FFF2-40B4-BE49-F238E27FC236}">
                  <a16:creationId xmlns:a16="http://schemas.microsoft.com/office/drawing/2014/main" id="{C1C1837A-8D94-46F7-AC31-A853957430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3054" y="3442830"/>
              <a:ext cx="1110270" cy="72178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Berlin, Town Sign, City Limits Sign">
              <a:extLst>
                <a:ext uri="{FF2B5EF4-FFF2-40B4-BE49-F238E27FC236}">
                  <a16:creationId xmlns:a16="http://schemas.microsoft.com/office/drawing/2014/main" id="{384A207E-5F17-4182-B345-1CFAA505CBD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3571" y="3464201"/>
              <a:ext cx="1135125" cy="73794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Train, High Speed Train, Locomotive">
              <a:extLst>
                <a:ext uri="{FF2B5EF4-FFF2-40B4-BE49-F238E27FC236}">
                  <a16:creationId xmlns:a16="http://schemas.microsoft.com/office/drawing/2014/main" id="{A4D0CF33-2174-48C9-94BB-40AC600B1AD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577" b="20270"/>
            <a:stretch/>
          </p:blipFill>
          <p:spPr bwMode="auto">
            <a:xfrm>
              <a:off x="8411071" y="3085284"/>
              <a:ext cx="1879607" cy="107932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2" name="Table 5">
            <a:extLst>
              <a:ext uri="{FF2B5EF4-FFF2-40B4-BE49-F238E27FC236}">
                <a16:creationId xmlns:a16="http://schemas.microsoft.com/office/drawing/2014/main" id="{098F9633-1096-4777-BFF1-BFFD037EC831}"/>
              </a:ext>
            </a:extLst>
          </p:cNvPr>
          <p:cNvGraphicFramePr>
            <a:graphicFrameLocks noGrp="1"/>
          </p:cNvGraphicFramePr>
          <p:nvPr>
            <p:extLst>
              <p:ext uri="{D42A27DB-BD31-4B8C-83A1-F6EECF244321}">
                <p14:modId xmlns:p14="http://schemas.microsoft.com/office/powerpoint/2010/main" val="320347375"/>
              </p:ext>
            </p:extLst>
          </p:nvPr>
        </p:nvGraphicFramePr>
        <p:xfrm>
          <a:off x="940970" y="5063835"/>
          <a:ext cx="3859783" cy="4012700"/>
        </p:xfrm>
        <a:graphic>
          <a:graphicData uri="http://schemas.openxmlformats.org/drawingml/2006/table">
            <a:tbl>
              <a:tblPr firstRow="1" bandRow="1">
                <a:tableStyleId>{5940675A-B579-460E-94D1-54222C63F5DA}</a:tableStyleId>
              </a:tblPr>
              <a:tblGrid>
                <a:gridCol w="1754020">
                  <a:extLst>
                    <a:ext uri="{9D8B030D-6E8A-4147-A177-3AD203B41FA5}">
                      <a16:colId xmlns:a16="http://schemas.microsoft.com/office/drawing/2014/main" val="2481369966"/>
                    </a:ext>
                  </a:extLst>
                </a:gridCol>
                <a:gridCol w="2105763">
                  <a:extLst>
                    <a:ext uri="{9D8B030D-6E8A-4147-A177-3AD203B41FA5}">
                      <a16:colId xmlns:a16="http://schemas.microsoft.com/office/drawing/2014/main" val="3526141317"/>
                    </a:ext>
                  </a:extLst>
                </a:gridCol>
              </a:tblGrid>
              <a:tr h="359315">
                <a:tc>
                  <a:txBody>
                    <a:bodyPr/>
                    <a:lstStyle/>
                    <a:p>
                      <a:pPr algn="l" fontAlgn="b"/>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bauen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to build, building</a:t>
                      </a:r>
                    </a:p>
                  </a:txBody>
                  <a:tcPr marL="0" marR="0" marT="0" marB="0" anchor="ctr"/>
                </a:tc>
                <a:extLst>
                  <a:ext uri="{0D108BD9-81ED-4DB2-BD59-A6C34878D82A}">
                    <a16:rowId xmlns:a16="http://schemas.microsoft.com/office/drawing/2014/main" val="2652868464"/>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 </a:t>
                      </a:r>
                      <a:r>
                        <a:rPr lang="en-US" sz="1800" b="0" i="0" u="none" strike="noStrike" dirty="0" err="1">
                          <a:solidFill>
                            <a:srgbClr val="000000"/>
                          </a:solidFill>
                          <a:effectLst/>
                          <a:latin typeface="Century Gothic" panose="020B0502020202020204" pitchFamily="34" charset="0"/>
                        </a:rPr>
                        <a:t>studieren</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to study, studying</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3529429221"/>
                  </a:ext>
                </a:extLst>
              </a:tr>
              <a:tr h="359315">
                <a:tc>
                  <a:txBody>
                    <a:bodyPr/>
                    <a:lstStyle/>
                    <a:p>
                      <a:pPr algn="l" fontAlgn="b"/>
                      <a:r>
                        <a:rPr lang="en-GB" sz="1800" b="0" i="0" u="none" strike="noStrike" dirty="0">
                          <a:solidFill>
                            <a:srgbClr val="000000"/>
                          </a:solidFill>
                          <a:effectLst/>
                          <a:latin typeface="Century Gothic" panose="020B0502020202020204" pitchFamily="34" charset="0"/>
                        </a:rPr>
                        <a:t> die </a:t>
                      </a:r>
                      <a:r>
                        <a:rPr lang="en-GB" sz="1800" b="0" i="0" u="none" strike="noStrike" dirty="0" err="1">
                          <a:solidFill>
                            <a:srgbClr val="000000"/>
                          </a:solidFill>
                          <a:effectLst/>
                          <a:latin typeface="Century Gothic" panose="020B0502020202020204" pitchFamily="34" charset="0"/>
                        </a:rPr>
                        <a:t>Ausbildung</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GB" sz="1800" b="0" i="0" u="none" strike="noStrike" dirty="0">
                          <a:solidFill>
                            <a:srgbClr val="000000"/>
                          </a:solidFill>
                          <a:effectLst/>
                          <a:latin typeface="Century Gothic" panose="020B0502020202020204" pitchFamily="34" charset="0"/>
                        </a:rPr>
                        <a:t> training</a:t>
                      </a:r>
                    </a:p>
                  </a:txBody>
                  <a:tcPr marL="0" marR="0" marT="0" marB="0" anchor="ctr"/>
                </a:tc>
                <a:extLst>
                  <a:ext uri="{0D108BD9-81ED-4DB2-BD59-A6C34878D82A}">
                    <a16:rowId xmlns:a16="http://schemas.microsoft.com/office/drawing/2014/main" val="2659849933"/>
                  </a:ext>
                </a:extLst>
              </a:tr>
              <a:tr h="359315">
                <a:tc>
                  <a:txBody>
                    <a:bodyPr/>
                    <a:lstStyle/>
                    <a:p>
                      <a:pPr algn="l" fontAlgn="b"/>
                      <a:r>
                        <a:rPr lang="en-GB" sz="1800" b="0" i="0" u="none" strike="noStrike" dirty="0">
                          <a:solidFill>
                            <a:srgbClr val="000000"/>
                          </a:solidFill>
                          <a:effectLst/>
                          <a:latin typeface="Century Gothic" panose="020B0502020202020204" pitchFamily="34" charset="0"/>
                        </a:rPr>
                        <a:t> die </a:t>
                      </a:r>
                      <a:r>
                        <a:rPr lang="en-GB" sz="1800" b="0" i="0" u="none" strike="noStrike" dirty="0" err="1">
                          <a:solidFill>
                            <a:srgbClr val="000000"/>
                          </a:solidFill>
                          <a:effectLst/>
                          <a:latin typeface="Century Gothic" panose="020B0502020202020204" pitchFamily="34" charset="0"/>
                        </a:rPr>
                        <a:t>Freizeit</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algn="l" fontAlgn="b"/>
                      <a:r>
                        <a:rPr lang="en-US" sz="1800" b="0" i="0" u="none" strike="noStrike" dirty="0">
                          <a:solidFill>
                            <a:srgbClr val="000000"/>
                          </a:solidFill>
                          <a:effectLst/>
                          <a:latin typeface="Century Gothic" panose="020B0502020202020204" pitchFamily="34" charset="0"/>
                        </a:rPr>
                        <a:t> free time</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194001174"/>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die </a:t>
                      </a:r>
                      <a:r>
                        <a:rPr lang="en-US" sz="1800" b="0" i="0" u="none" strike="noStrike" dirty="0" err="1">
                          <a:solidFill>
                            <a:srgbClr val="000000"/>
                          </a:solidFill>
                          <a:effectLst/>
                          <a:latin typeface="Century Gothic" panose="020B0502020202020204" pitchFamily="34" charset="0"/>
                        </a:rPr>
                        <a:t>Karriere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career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430326270"/>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der </a:t>
                      </a:r>
                      <a:r>
                        <a:rPr lang="en-US" sz="1800" b="0" i="0" u="none" strike="noStrike" dirty="0" err="1">
                          <a:solidFill>
                            <a:srgbClr val="000000"/>
                          </a:solidFill>
                          <a:effectLst/>
                          <a:latin typeface="Century Gothic" panose="020B0502020202020204" pitchFamily="34" charset="0"/>
                        </a:rPr>
                        <a:t>Traum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dream</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888840945"/>
                  </a:ext>
                </a:extLst>
              </a:tr>
              <a:tr h="359315">
                <a:tc>
                  <a:txBody>
                    <a:bodyPr/>
                    <a:lstStyle/>
                    <a:p>
                      <a:pPr algn="l" fontAlgn="b"/>
                      <a:r>
                        <a:rPr lang="en-US" sz="1800" b="0" i="0" u="none" strike="noStrike" dirty="0" err="1">
                          <a:solidFill>
                            <a:srgbClr val="000000"/>
                          </a:solidFill>
                          <a:effectLst/>
                          <a:latin typeface="Century Gothic" panose="020B0502020202020204" pitchFamily="34" charset="0"/>
                        </a:rPr>
                        <a:t>relativ</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relatively</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43731556"/>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wenn</a:t>
                      </a:r>
                      <a:r>
                        <a:rPr lang="en-US" sz="1800" b="0" i="0" u="none" strike="noStrike" baseline="30000" dirty="0">
                          <a:solidFill>
                            <a:srgbClr val="000000"/>
                          </a:solidFill>
                          <a:effectLst/>
                          <a:latin typeface="Century Gothic" panose="020B0502020202020204" pitchFamily="34" charset="0"/>
                        </a:rPr>
                        <a:t>12</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if</a:t>
                      </a:r>
                      <a:r>
                        <a:rPr lang="en-US" sz="1800" b="0" i="0" u="none" strike="noStrike" baseline="30000" dirty="0">
                          <a:solidFill>
                            <a:srgbClr val="000000"/>
                          </a:solidFill>
                          <a:effectLst/>
                          <a:latin typeface="Century Gothic" panose="020B0502020202020204" pitchFamily="34" charset="0"/>
                        </a:rPr>
                        <a:t>1</a:t>
                      </a:r>
                      <a:r>
                        <a:rPr lang="en-US" sz="1800" b="0" i="0" u="none" strike="noStrike" baseline="0" dirty="0">
                          <a:solidFill>
                            <a:srgbClr val="000000"/>
                          </a:solidFill>
                          <a:effectLst/>
                          <a:latin typeface="Century Gothic" panose="020B0502020202020204" pitchFamily="34" charset="0"/>
                        </a:rPr>
                        <a:t>, when</a:t>
                      </a:r>
                      <a:r>
                        <a:rPr lang="en-US" sz="1800" b="0" i="0" u="none" strike="noStrike" baseline="30000" dirty="0">
                          <a:solidFill>
                            <a:srgbClr val="000000"/>
                          </a:solidFill>
                          <a:effectLst/>
                          <a:latin typeface="Century Gothic" panose="020B0502020202020204" pitchFamily="34" charset="0"/>
                        </a:rPr>
                        <a:t>2</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16806470"/>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aus</a:t>
                      </a:r>
                      <a:r>
                        <a:rPr lang="en-US" sz="1800" b="0" i="0" u="none" strike="noStrike" baseline="30000" dirty="0">
                          <a:solidFill>
                            <a:srgbClr val="000000"/>
                          </a:solidFill>
                          <a:effectLst/>
                          <a:latin typeface="Century Gothic" panose="020B0502020202020204" pitchFamily="34" charset="0"/>
                        </a:rPr>
                        <a:t>2</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 from</a:t>
                      </a:r>
                      <a:r>
                        <a:rPr lang="en-US" sz="1800" b="0" i="0" u="none" strike="noStrike" baseline="30000" dirty="0">
                          <a:solidFill>
                            <a:srgbClr val="000000"/>
                          </a:solidFill>
                          <a:effectLst/>
                          <a:latin typeface="Century Gothic" panose="020B0502020202020204" pitchFamily="34" charset="0"/>
                        </a:rPr>
                        <a:t>2</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110730013"/>
                  </a:ext>
                </a:extLst>
              </a:tr>
              <a:tr h="359315">
                <a:tc>
                  <a:txBody>
                    <a:bodyPr/>
                    <a:lstStyle/>
                    <a:p>
                      <a:pPr algn="l" fontAlgn="b"/>
                      <a:r>
                        <a:rPr lang="en-US" sz="1800" b="0" i="0" u="none" strike="noStrike" dirty="0">
                          <a:solidFill>
                            <a:srgbClr val="000000"/>
                          </a:solidFill>
                          <a:effectLst/>
                          <a:latin typeface="Century Gothic" panose="020B0502020202020204" pitchFamily="34" charset="0"/>
                        </a:rPr>
                        <a:t>pro</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dirty="0">
                          <a:solidFill>
                            <a:srgbClr val="000000"/>
                          </a:solidFill>
                          <a:effectLst/>
                          <a:latin typeface="Century Gothic" panose="020B0502020202020204" pitchFamily="34" charset="0"/>
                        </a:rPr>
                        <a:t>per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26124428"/>
                  </a:ext>
                </a:extLst>
              </a:tr>
              <a:tr h="359315">
                <a:tc>
                  <a:txBody>
                    <a:bodyPr/>
                    <a:lstStyle/>
                    <a:p>
                      <a:pPr algn="l" fontAlgn="b"/>
                      <a:r>
                        <a:rPr lang="en-US" sz="1800" b="0" i="0" u="none" strike="noStrike" baseline="0" dirty="0" err="1">
                          <a:solidFill>
                            <a:srgbClr val="000000"/>
                          </a:solidFill>
                          <a:effectLst/>
                          <a:latin typeface="Century Gothic" panose="020B0502020202020204" pitchFamily="34" charset="0"/>
                        </a:rPr>
                        <a:t>tausend</a:t>
                      </a:r>
                      <a:endParaRPr lang="en-GB" sz="1800" b="0" i="0" u="none" strike="noStrike" baseline="0"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800" b="0" i="0" u="none" strike="noStrike" baseline="0" dirty="0">
                          <a:solidFill>
                            <a:srgbClr val="000000"/>
                          </a:solidFill>
                          <a:effectLst/>
                          <a:latin typeface="Century Gothic" panose="020B0502020202020204" pitchFamily="34" charset="0"/>
                        </a:rPr>
                        <a:t>thousand</a:t>
                      </a:r>
                      <a:endParaRPr lang="en-GB" sz="1800" b="0" i="0" u="none" strike="noStrike" baseline="0"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89126926"/>
                  </a:ext>
                </a:extLst>
              </a:tr>
            </a:tbl>
          </a:graphicData>
        </a:graphic>
      </p:graphicFrame>
      <p:graphicFrame>
        <p:nvGraphicFramePr>
          <p:cNvPr id="43" name="Table 7">
            <a:extLst>
              <a:ext uri="{FF2B5EF4-FFF2-40B4-BE49-F238E27FC236}">
                <a16:creationId xmlns:a16="http://schemas.microsoft.com/office/drawing/2014/main" id="{7346CF6B-CCD3-4768-AAE6-26EF556DA567}"/>
              </a:ext>
            </a:extLst>
          </p:cNvPr>
          <p:cNvGraphicFramePr>
            <a:graphicFrameLocks noGrp="1"/>
          </p:cNvGraphicFramePr>
          <p:nvPr>
            <p:extLst>
              <p:ext uri="{D42A27DB-BD31-4B8C-83A1-F6EECF244321}">
                <p14:modId xmlns:p14="http://schemas.microsoft.com/office/powerpoint/2010/main" val="1189291318"/>
              </p:ext>
            </p:extLst>
          </p:nvPr>
        </p:nvGraphicFramePr>
        <p:xfrm>
          <a:off x="-251457" y="5058505"/>
          <a:ext cx="1169854" cy="4023360"/>
        </p:xfrm>
        <a:graphic>
          <a:graphicData uri="http://schemas.openxmlformats.org/drawingml/2006/table">
            <a:tbl>
              <a:tblPr firstRow="1" bandRow="1">
                <a:tableStyleId>{5940675A-B579-460E-94D1-54222C63F5DA}</a:tableStyleId>
              </a:tblPr>
              <a:tblGrid>
                <a:gridCol w="1169854">
                  <a:extLst>
                    <a:ext uri="{9D8B030D-6E8A-4147-A177-3AD203B41FA5}">
                      <a16:colId xmlns:a16="http://schemas.microsoft.com/office/drawing/2014/main" val="2710310312"/>
                    </a:ext>
                  </a:extLst>
                </a:gridCol>
              </a:tblGrid>
              <a:tr h="348543">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3549818"/>
                  </a:ext>
                </a:extLst>
              </a:tr>
              <a:tr h="359315">
                <a:tc>
                  <a:txBody>
                    <a:bodyPr/>
                    <a:lstStyle/>
                    <a:p>
                      <a:pPr algn="r"/>
                      <a:r>
                        <a:rPr lang="en-GB" i="1" dirty="0" err="1">
                          <a:latin typeface="Century Gothic" panose="020B0502020202020204" pitchFamily="34" charset="0"/>
                        </a:rPr>
                        <a:t>vb</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0130660"/>
                  </a:ext>
                </a:extLst>
              </a:tr>
              <a:tr h="359315">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293806"/>
                  </a:ext>
                </a:extLst>
              </a:tr>
              <a:tr h="359315">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00753"/>
                  </a:ext>
                </a:extLst>
              </a:tr>
              <a:tr h="359315">
                <a:tc>
                  <a:txBody>
                    <a:bodyPr/>
                    <a:lstStyle/>
                    <a:p>
                      <a:pPr algn="r"/>
                      <a:r>
                        <a:rPr lang="en-GB" i="1" dirty="0" err="1">
                          <a:latin typeface="Century Gothic" panose="020B0502020202020204" pitchFamily="34" charset="0"/>
                        </a:rPr>
                        <a:t>nf</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86405"/>
                  </a:ext>
                </a:extLst>
              </a:tr>
              <a:tr h="359315">
                <a:tc>
                  <a:txBody>
                    <a:bodyPr/>
                    <a:lstStyle/>
                    <a:p>
                      <a:pPr algn="r"/>
                      <a:r>
                        <a:rPr lang="en-GB"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1816989"/>
                  </a:ext>
                </a:extLst>
              </a:tr>
              <a:tr h="35931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9700204"/>
                  </a:ext>
                </a:extLst>
              </a:tr>
              <a:tr h="359315">
                <a:tc>
                  <a:txBody>
                    <a:bodyPr/>
                    <a:lstStyle/>
                    <a:p>
                      <a:pPr algn="r"/>
                      <a:r>
                        <a:rPr lang="en-GB" i="1" dirty="0" err="1">
                          <a:latin typeface="Century Gothic" panose="020B0502020202020204" pitchFamily="34" charset="0"/>
                        </a:rPr>
                        <a:t>conj</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870454"/>
                  </a:ext>
                </a:extLst>
              </a:tr>
              <a:tr h="359315">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1026599"/>
                  </a:ext>
                </a:extLst>
              </a:tr>
              <a:tr h="359315">
                <a:tc>
                  <a:txBody>
                    <a:bodyPr/>
                    <a:lstStyle/>
                    <a:p>
                      <a:pPr algn="r"/>
                      <a:r>
                        <a:rPr lang="en-GB"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964206"/>
                  </a:ext>
                </a:extLst>
              </a:tr>
              <a:tr h="359315">
                <a:tc>
                  <a:txBody>
                    <a:bodyPr/>
                    <a:lstStyle/>
                    <a:p>
                      <a:pPr algn="r"/>
                      <a:r>
                        <a:rPr lang="en-GB" i="1" dirty="0" err="1">
                          <a:latin typeface="Century Gothic" panose="020B0502020202020204" pitchFamily="34" charset="0"/>
                        </a:rPr>
                        <a:t>num</a:t>
                      </a:r>
                      <a:endParaRPr lang="en-GB"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647950"/>
                  </a:ext>
                </a:extLst>
              </a:tr>
            </a:tbl>
          </a:graphicData>
        </a:graphic>
      </p:graphicFrame>
      <p:pic>
        <p:nvPicPr>
          <p:cNvPr id="4" name="Picture 3" descr="Qr code&#10;&#10;Description automatically generated">
            <a:extLst>
              <a:ext uri="{FF2B5EF4-FFF2-40B4-BE49-F238E27FC236}">
                <a16:creationId xmlns:a16="http://schemas.microsoft.com/office/drawing/2014/main" id="{D6F1819F-2B86-44A3-B49E-B54607D4AC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67023" y="5545840"/>
            <a:ext cx="1148489" cy="1148489"/>
          </a:xfrm>
          <a:prstGeom prst="rect">
            <a:avLst/>
          </a:prstGeom>
        </p:spPr>
      </p:pic>
      <p:sp>
        <p:nvSpPr>
          <p:cNvPr id="44" name="Rounded Rectangle 21">
            <a:extLst>
              <a:ext uri="{FF2B5EF4-FFF2-40B4-BE49-F238E27FC236}">
                <a16:creationId xmlns:a16="http://schemas.microsoft.com/office/drawing/2014/main" id="{081BBE73-0DF6-46E9-8C84-CB1D3905D9DD}"/>
              </a:ext>
            </a:extLst>
          </p:cNvPr>
          <p:cNvSpPr/>
          <p:nvPr/>
        </p:nvSpPr>
        <p:spPr>
          <a:xfrm>
            <a:off x="5150375" y="6823970"/>
            <a:ext cx="1391210" cy="855525"/>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8.3.2.1 &amp; 8.2.2.5.</a:t>
            </a:r>
          </a:p>
        </p:txBody>
      </p:sp>
    </p:spTree>
    <p:extLst>
      <p:ext uri="{BB962C8B-B14F-4D97-AF65-F5344CB8AC3E}">
        <p14:creationId xmlns:p14="http://schemas.microsoft.com/office/powerpoint/2010/main" val="15463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5" grpId="0"/>
      <p:bldP spid="66" grpId="0"/>
      <p:bldP spid="72" grpId="0" animBg="1"/>
      <p:bldP spid="74" grpId="0"/>
      <p:bldP spid="7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2" y="878221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69</a:t>
            </a:r>
            <a:endParaRPr lang="en-GB" altLang="en-US" b="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63553" y="101328"/>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7</a:t>
            </a:r>
            <a:endParaRPr lang="en-US" dirty="0"/>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31" name="Rectangle 30">
            <a:extLst>
              <a:ext uri="{FF2B5EF4-FFF2-40B4-BE49-F238E27FC236}">
                <a16:creationId xmlns:a16="http://schemas.microsoft.com/office/drawing/2014/main" id="{9BA4C5CE-8897-477D-A56A-93E226BD8C77}"/>
              </a:ext>
            </a:extLst>
          </p:cNvPr>
          <p:cNvSpPr/>
          <p:nvPr/>
        </p:nvSpPr>
        <p:spPr>
          <a:xfrm>
            <a:off x="193469" y="760188"/>
            <a:ext cx="3418411" cy="44091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fontAlgn="base">
              <a:spcBef>
                <a:spcPct val="0"/>
              </a:spcBef>
              <a:spcAft>
                <a:spcPct val="0"/>
              </a:spcAft>
            </a:pPr>
            <a:r>
              <a:rPr lang="en-GB" sz="2000" b="1" dirty="0">
                <a:solidFill>
                  <a:srgbClr val="FFFFFF"/>
                </a:solidFill>
                <a:latin typeface="Century Gothic" panose="020B0502020202020204" pitchFamily="34" charset="0"/>
              </a:rPr>
              <a:t>Pronouns in R1, R2 and R3</a:t>
            </a:r>
          </a:p>
        </p:txBody>
      </p:sp>
      <p:sp>
        <p:nvSpPr>
          <p:cNvPr id="32" name="TextBox 31">
            <a:extLst>
              <a:ext uri="{FF2B5EF4-FFF2-40B4-BE49-F238E27FC236}">
                <a16:creationId xmlns:a16="http://schemas.microsoft.com/office/drawing/2014/main" id="{7E1059EC-2A4C-4DD5-8C8A-0C30E2A59AF0}"/>
              </a:ext>
            </a:extLst>
          </p:cNvPr>
          <p:cNvSpPr txBox="1"/>
          <p:nvPr/>
        </p:nvSpPr>
        <p:spPr>
          <a:xfrm>
            <a:off x="75435" y="1181048"/>
            <a:ext cx="6727227" cy="707886"/>
          </a:xfrm>
          <a:prstGeom prst="rect">
            <a:avLst/>
          </a:prstGeom>
          <a:noFill/>
        </p:spPr>
        <p:txBody>
          <a:bodyPr wrap="square" rtlCol="0">
            <a:spAutoFit/>
          </a:bodyPr>
          <a:lstStyle/>
          <a:p>
            <a:pPr fontAlgn="base">
              <a:spcBef>
                <a:spcPct val="0"/>
              </a:spcBef>
              <a:spcAft>
                <a:spcPct val="0"/>
              </a:spcAft>
            </a:pPr>
            <a:r>
              <a:rPr lang="en-US" sz="2000" dirty="0">
                <a:latin typeface="Century Gothic" panose="020B0502020202020204" pitchFamily="34" charset="0"/>
              </a:rPr>
              <a:t>Like nouns, pronouns also change according to which row/case they’re in. </a:t>
            </a:r>
            <a:endParaRPr lang="en-GB" sz="2000" dirty="0">
              <a:latin typeface="Century Gothic" panose="020B0502020202020204" pitchFamily="34" charset="0"/>
            </a:endParaRPr>
          </a:p>
        </p:txBody>
      </p:sp>
      <p:sp>
        <p:nvSpPr>
          <p:cNvPr id="33" name="Speech Bubble: Rectangle with Corners Rounded 19">
            <a:extLst>
              <a:ext uri="{FF2B5EF4-FFF2-40B4-BE49-F238E27FC236}">
                <a16:creationId xmlns:a16="http://schemas.microsoft.com/office/drawing/2014/main" id="{8DB89BDF-6955-4E81-B03A-55DA82E556A5}"/>
              </a:ext>
            </a:extLst>
          </p:cNvPr>
          <p:cNvSpPr/>
          <p:nvPr/>
        </p:nvSpPr>
        <p:spPr>
          <a:xfrm>
            <a:off x="161642" y="4723961"/>
            <a:ext cx="6448206" cy="1023834"/>
          </a:xfrm>
          <a:prstGeom prst="wedgeRoundRectCallout">
            <a:avLst>
              <a:gd name="adj1" fmla="val 16424"/>
              <a:gd name="adj2" fmla="val 49266"/>
              <a:gd name="adj3" fmla="val 16667"/>
            </a:avLst>
          </a:prstGeom>
          <a:solidFill>
            <a:srgbClr val="FEF5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Century Gothic" panose="020B0502020202020204" pitchFamily="34" charset="0"/>
              </a:rPr>
              <a:t>R1</a:t>
            </a:r>
            <a:r>
              <a:rPr lang="en-US" sz="2000" dirty="0">
                <a:solidFill>
                  <a:schemeClr val="tx1"/>
                </a:solidFill>
                <a:latin typeface="Century Gothic" panose="020B0502020202020204" pitchFamily="34" charset="0"/>
              </a:rPr>
              <a:t> (Nominative): for subject of the sentence </a:t>
            </a:r>
            <a:br>
              <a:rPr lang="en-US" sz="2000" dirty="0">
                <a:solidFill>
                  <a:schemeClr val="tx1"/>
                </a:solidFill>
                <a:latin typeface="Century Gothic" panose="020B0502020202020204" pitchFamily="34" charset="0"/>
              </a:rPr>
            </a:br>
            <a:r>
              <a:rPr lang="en-US" sz="2000" b="1" dirty="0">
                <a:solidFill>
                  <a:schemeClr val="tx1"/>
                </a:solidFill>
                <a:latin typeface="Century Gothic" panose="020B0502020202020204" pitchFamily="34" charset="0"/>
              </a:rPr>
              <a:t>R2</a:t>
            </a:r>
            <a:r>
              <a:rPr lang="en-US" sz="2000" dirty="0">
                <a:solidFill>
                  <a:schemeClr val="tx1"/>
                </a:solidFill>
                <a:latin typeface="Century Gothic" panose="020B0502020202020204" pitchFamily="34" charset="0"/>
              </a:rPr>
              <a:t> (Accusative): for the definite object</a:t>
            </a:r>
          </a:p>
          <a:p>
            <a:r>
              <a:rPr lang="en-US" sz="2000" b="1" dirty="0">
                <a:solidFill>
                  <a:schemeClr val="tx1"/>
                </a:solidFill>
                <a:latin typeface="Century Gothic" panose="020B0502020202020204" pitchFamily="34" charset="0"/>
              </a:rPr>
              <a:t>R3 </a:t>
            </a:r>
            <a:r>
              <a:rPr lang="en-US" sz="2000" dirty="0">
                <a:solidFill>
                  <a:schemeClr val="tx1"/>
                </a:solidFill>
                <a:latin typeface="Century Gothic" panose="020B0502020202020204" pitchFamily="34" charset="0"/>
              </a:rPr>
              <a:t>(Dative): for the indefinite object. </a:t>
            </a:r>
            <a:endParaRPr lang="en-GB" sz="2000" dirty="0">
              <a:solidFill>
                <a:schemeClr val="tx1"/>
              </a:solidFill>
              <a:latin typeface="Century Gothic" panose="020B0502020202020204" pitchFamily="34" charset="0"/>
            </a:endParaRPr>
          </a:p>
        </p:txBody>
      </p:sp>
      <p:sp>
        <p:nvSpPr>
          <p:cNvPr id="46" name="TextBox 45">
            <a:extLst>
              <a:ext uri="{FF2B5EF4-FFF2-40B4-BE49-F238E27FC236}">
                <a16:creationId xmlns:a16="http://schemas.microsoft.com/office/drawing/2014/main" id="{5714B6DE-A3CA-4610-A3F7-942A4379839F}"/>
              </a:ext>
            </a:extLst>
          </p:cNvPr>
          <p:cNvSpPr txBox="1"/>
          <p:nvPr/>
        </p:nvSpPr>
        <p:spPr>
          <a:xfrm>
            <a:off x="2937226" y="6872088"/>
            <a:ext cx="1983665" cy="338554"/>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entury Gothic" panose="020F0302020204030204"/>
                <a:ea typeface="+mn-ea"/>
                <a:cs typeface="+mn-cs"/>
              </a:rPr>
              <a:t>R3: indirect object</a:t>
            </a:r>
          </a:p>
        </p:txBody>
      </p:sp>
      <p:sp>
        <p:nvSpPr>
          <p:cNvPr id="49" name="TextBox 48">
            <a:extLst>
              <a:ext uri="{FF2B5EF4-FFF2-40B4-BE49-F238E27FC236}">
                <a16:creationId xmlns:a16="http://schemas.microsoft.com/office/drawing/2014/main" id="{BD44D7CA-72A7-45C4-83F3-1206F6D2160C}"/>
              </a:ext>
            </a:extLst>
          </p:cNvPr>
          <p:cNvSpPr txBox="1"/>
          <p:nvPr/>
        </p:nvSpPr>
        <p:spPr>
          <a:xfrm>
            <a:off x="1841584" y="5893817"/>
            <a:ext cx="84141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verb</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8035625-9763-456C-A332-8243C9F8A11C}"/>
              </a:ext>
            </a:extLst>
          </p:cNvPr>
          <p:cNvSpPr txBox="1"/>
          <p:nvPr/>
        </p:nvSpPr>
        <p:spPr>
          <a:xfrm>
            <a:off x="1845550" y="6406062"/>
            <a:ext cx="837453"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mag</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47564267-C365-40CF-8021-4459CA1A43DA}"/>
              </a:ext>
            </a:extLst>
          </p:cNvPr>
          <p:cNvSpPr txBox="1"/>
          <p:nvPr/>
        </p:nvSpPr>
        <p:spPr>
          <a:xfrm>
            <a:off x="253861" y="5926941"/>
            <a:ext cx="1449120"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R1: subject</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3" name="Table 3">
            <a:extLst>
              <a:ext uri="{FF2B5EF4-FFF2-40B4-BE49-F238E27FC236}">
                <a16:creationId xmlns:a16="http://schemas.microsoft.com/office/drawing/2014/main" id="{F8009358-E8C7-42D2-B387-9EC242568ECF}"/>
              </a:ext>
            </a:extLst>
          </p:cNvPr>
          <p:cNvGraphicFramePr>
            <a:graphicFrameLocks noGrp="1"/>
          </p:cNvGraphicFramePr>
          <p:nvPr>
            <p:extLst>
              <p:ext uri="{D42A27DB-BD31-4B8C-83A1-F6EECF244321}">
                <p14:modId xmlns:p14="http://schemas.microsoft.com/office/powerpoint/2010/main" val="838417557"/>
              </p:ext>
            </p:extLst>
          </p:nvPr>
        </p:nvGraphicFramePr>
        <p:xfrm>
          <a:off x="223665" y="1878934"/>
          <a:ext cx="6245715" cy="2605141"/>
        </p:xfrm>
        <a:graphic>
          <a:graphicData uri="http://schemas.openxmlformats.org/drawingml/2006/table">
            <a:tbl>
              <a:tblPr firstRow="1" bandRow="1">
                <a:tableStyleId>{5C22544A-7EE6-4342-B048-85BDC9FD1C3A}</a:tableStyleId>
              </a:tblPr>
              <a:tblGrid>
                <a:gridCol w="667875">
                  <a:extLst>
                    <a:ext uri="{9D8B030D-6E8A-4147-A177-3AD203B41FA5}">
                      <a16:colId xmlns:a16="http://schemas.microsoft.com/office/drawing/2014/main" val="3284047113"/>
                    </a:ext>
                  </a:extLst>
                </a:gridCol>
                <a:gridCol w="1177290">
                  <a:extLst>
                    <a:ext uri="{9D8B030D-6E8A-4147-A177-3AD203B41FA5}">
                      <a16:colId xmlns:a16="http://schemas.microsoft.com/office/drawing/2014/main" val="2365942106"/>
                    </a:ext>
                  </a:extLst>
                </a:gridCol>
                <a:gridCol w="1097280">
                  <a:extLst>
                    <a:ext uri="{9D8B030D-6E8A-4147-A177-3AD203B41FA5}">
                      <a16:colId xmlns:a16="http://schemas.microsoft.com/office/drawing/2014/main" val="4115160410"/>
                    </a:ext>
                  </a:extLst>
                </a:gridCol>
                <a:gridCol w="948690">
                  <a:extLst>
                    <a:ext uri="{9D8B030D-6E8A-4147-A177-3AD203B41FA5}">
                      <a16:colId xmlns:a16="http://schemas.microsoft.com/office/drawing/2014/main" val="2380889275"/>
                    </a:ext>
                  </a:extLst>
                </a:gridCol>
                <a:gridCol w="891540">
                  <a:extLst>
                    <a:ext uri="{9D8B030D-6E8A-4147-A177-3AD203B41FA5}">
                      <a16:colId xmlns:a16="http://schemas.microsoft.com/office/drawing/2014/main" val="1645429699"/>
                    </a:ext>
                  </a:extLst>
                </a:gridCol>
                <a:gridCol w="1463040">
                  <a:extLst>
                    <a:ext uri="{9D8B030D-6E8A-4147-A177-3AD203B41FA5}">
                      <a16:colId xmlns:a16="http://schemas.microsoft.com/office/drawing/2014/main" val="843997183"/>
                    </a:ext>
                  </a:extLst>
                </a:gridCol>
              </a:tblGrid>
              <a:tr h="380101">
                <a:tc gridSpan="2">
                  <a:txBody>
                    <a:bodyPr/>
                    <a:lstStyle/>
                    <a:p>
                      <a:pPr algn="ctr"/>
                      <a:r>
                        <a:rPr lang="en-US" sz="1600" b="1" dirty="0">
                          <a:solidFill>
                            <a:schemeClr val="tx1"/>
                          </a:solidFill>
                          <a:latin typeface="Century Gothic" panose="020B0502020202020204" pitchFamily="34" charset="0"/>
                        </a:rPr>
                        <a:t>R1</a:t>
                      </a:r>
                      <a:endParaRPr lang="en-GB" sz="1600" b="1" dirty="0">
                        <a:solidFill>
                          <a:schemeClr val="tx1"/>
                        </a:solidFill>
                        <a:latin typeface="Century Gothic" panose="020B0502020202020204" pitchFamily="34" charset="0"/>
                      </a:endParaRPr>
                    </a:p>
                  </a:txBody>
                  <a:tcPr anchor="ctr"/>
                </a:tc>
                <a:tc hMerge="1">
                  <a:txBody>
                    <a:bodyPr/>
                    <a:lstStyle/>
                    <a:p>
                      <a:endParaRPr lang="en-GB" dirty="0"/>
                    </a:p>
                  </a:txBody>
                  <a:tcPr/>
                </a:tc>
                <a:tc gridSpan="2">
                  <a:txBody>
                    <a:bodyPr/>
                    <a:lstStyle/>
                    <a:p>
                      <a:pPr algn="ctr"/>
                      <a:r>
                        <a:rPr lang="en-US" sz="1600" b="1" dirty="0">
                          <a:solidFill>
                            <a:schemeClr val="tx1"/>
                          </a:solidFill>
                          <a:latin typeface="Century Gothic" panose="020B0502020202020204" pitchFamily="34" charset="0"/>
                        </a:rPr>
                        <a:t>R2</a:t>
                      </a:r>
                      <a:endParaRPr lang="en-GB" sz="1600" b="1" dirty="0">
                        <a:solidFill>
                          <a:schemeClr val="tx1"/>
                        </a:solidFill>
                        <a:latin typeface="Century Gothic" panose="020B0502020202020204" pitchFamily="34" charset="0"/>
                      </a:endParaRPr>
                    </a:p>
                  </a:txBody>
                  <a:tcPr anchor="ctr">
                    <a:solidFill>
                      <a:srgbClr val="FEF5D2"/>
                    </a:solidFill>
                  </a:tcPr>
                </a:tc>
                <a:tc hMerge="1">
                  <a:txBody>
                    <a:bodyPr/>
                    <a:lstStyle/>
                    <a:p>
                      <a:endParaRPr lang="en-GB" dirty="0"/>
                    </a:p>
                  </a:txBody>
                  <a:tcPr/>
                </a:tc>
                <a:tc gridSpan="2">
                  <a:txBody>
                    <a:bodyPr/>
                    <a:lstStyle/>
                    <a:p>
                      <a:pPr algn="ctr"/>
                      <a:r>
                        <a:rPr lang="en-US" sz="1600" b="1" dirty="0">
                          <a:solidFill>
                            <a:schemeClr val="tx1"/>
                          </a:solidFill>
                          <a:latin typeface="Century Gothic" panose="020B0502020202020204" pitchFamily="34" charset="0"/>
                        </a:rPr>
                        <a:t>R3</a:t>
                      </a:r>
                      <a:endParaRPr lang="en-GB" sz="1600" b="1" dirty="0">
                        <a:solidFill>
                          <a:schemeClr val="tx1"/>
                        </a:solidFill>
                        <a:latin typeface="Century Gothic" panose="020B0502020202020204" pitchFamily="34" charset="0"/>
                      </a:endParaRPr>
                    </a:p>
                  </a:txBody>
                  <a:tcPr anchor="ctr">
                    <a:solidFill>
                      <a:schemeClr val="accent6">
                        <a:lumMod val="20000"/>
                        <a:lumOff val="80000"/>
                      </a:schemeClr>
                    </a:solidFill>
                  </a:tcPr>
                </a:tc>
                <a:tc hMerge="1">
                  <a:txBody>
                    <a:bodyPr/>
                    <a:lstStyle/>
                    <a:p>
                      <a:endParaRPr lang="en-GB" dirty="0"/>
                    </a:p>
                  </a:txBody>
                  <a:tcPr/>
                </a:tc>
                <a:extLst>
                  <a:ext uri="{0D108BD9-81ED-4DB2-BD59-A6C34878D82A}">
                    <a16:rowId xmlns:a16="http://schemas.microsoft.com/office/drawing/2014/main" val="605775447"/>
                  </a:ext>
                </a:extLst>
              </a:tr>
              <a:tr h="370840">
                <a:tc>
                  <a:txBody>
                    <a:bodyPr/>
                    <a:lstStyle/>
                    <a:p>
                      <a:pPr algn="ctr"/>
                      <a:r>
                        <a:rPr lang="en-US" sz="1600" b="1" dirty="0">
                          <a:latin typeface="Century Gothic" panose="020B0502020202020204" pitchFamily="34" charset="0"/>
                        </a:rPr>
                        <a:t>ich</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I </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mich</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me</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mir</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me</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726469178"/>
                  </a:ext>
                </a:extLst>
              </a:tr>
              <a:tr h="370840">
                <a:tc>
                  <a:txBody>
                    <a:bodyPr/>
                    <a:lstStyle/>
                    <a:p>
                      <a:pPr algn="ctr"/>
                      <a:r>
                        <a:rPr lang="en-US" sz="1600" b="1" dirty="0">
                          <a:latin typeface="Century Gothic" panose="020B0502020202020204" pitchFamily="34" charset="0"/>
                        </a:rPr>
                        <a:t>du</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you</a:t>
                      </a:r>
                      <a:endParaRPr lang="en-GB" sz="1600" b="0" dirty="0">
                        <a:latin typeface="Century Gothic" panose="020B0502020202020204" pitchFamily="34" charset="0"/>
                      </a:endParaRPr>
                    </a:p>
                  </a:txBody>
                  <a:tcPr anchor="ctr"/>
                </a:tc>
                <a:tc>
                  <a:txBody>
                    <a:bodyPr/>
                    <a:lstStyle/>
                    <a:p>
                      <a:pPr algn="ctr"/>
                      <a:r>
                        <a:rPr lang="en-US" sz="1600" b="1" dirty="0">
                          <a:latin typeface="Century Gothic" panose="020B0502020202020204" pitchFamily="34" charset="0"/>
                        </a:rPr>
                        <a:t>dich</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you</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dir</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you</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062450117"/>
                  </a:ext>
                </a:extLst>
              </a:tr>
              <a:tr h="370840">
                <a:tc>
                  <a:txBody>
                    <a:bodyPr/>
                    <a:lstStyle/>
                    <a:p>
                      <a:pPr algn="ctr"/>
                      <a:r>
                        <a:rPr lang="en-US" sz="1600" b="1" dirty="0" err="1">
                          <a:latin typeface="Century Gothic" panose="020B0502020202020204" pitchFamily="34" charset="0"/>
                        </a:rPr>
                        <a:t>er</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he</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ihn</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him</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ihm</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him</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356603348"/>
                  </a:ext>
                </a:extLst>
              </a:tr>
              <a:tr h="370840">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she</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her</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ihr</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her</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1786069938"/>
                  </a:ext>
                </a:extLst>
              </a:tr>
              <a:tr h="370840">
                <a:tc>
                  <a:txBody>
                    <a:bodyPr/>
                    <a:lstStyle/>
                    <a:p>
                      <a:pPr algn="ctr"/>
                      <a:r>
                        <a:rPr lang="en-US" sz="1600" b="1" dirty="0">
                          <a:latin typeface="Century Gothic" panose="020B0502020202020204" pitchFamily="34" charset="0"/>
                        </a:rPr>
                        <a:t>es</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it</a:t>
                      </a:r>
                      <a:endParaRPr lang="en-GB" sz="1600" b="0" dirty="0">
                        <a:latin typeface="Century Gothic" panose="020B0502020202020204" pitchFamily="34" charset="0"/>
                      </a:endParaRPr>
                    </a:p>
                  </a:txBody>
                  <a:tcPr anchor="ctr"/>
                </a:tc>
                <a:tc>
                  <a:txBody>
                    <a:bodyPr/>
                    <a:lstStyle/>
                    <a:p>
                      <a:pPr algn="ctr"/>
                      <a:r>
                        <a:rPr lang="en-US" sz="1600" b="1" dirty="0">
                          <a:latin typeface="Century Gothic" panose="020B0502020202020204" pitchFamily="34" charset="0"/>
                        </a:rPr>
                        <a:t>es</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it</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ihm</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it</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272952339"/>
                  </a:ext>
                </a:extLst>
              </a:tr>
              <a:tr h="370840">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tc>
                <a:tc>
                  <a:txBody>
                    <a:bodyPr/>
                    <a:lstStyle/>
                    <a:p>
                      <a:r>
                        <a:rPr lang="en-US" sz="1600" b="0" dirty="0">
                          <a:latin typeface="Century Gothic" panose="020B0502020202020204" pitchFamily="34" charset="0"/>
                        </a:rPr>
                        <a:t>they</a:t>
                      </a:r>
                      <a:endParaRPr lang="en-GB" sz="1600" b="0" dirty="0">
                        <a:latin typeface="Century Gothic" panose="020B0502020202020204" pitchFamily="34" charset="0"/>
                      </a:endParaRPr>
                    </a:p>
                  </a:txBody>
                  <a:tcPr anchor="ctr"/>
                </a:tc>
                <a:tc>
                  <a:txBody>
                    <a:bodyPr/>
                    <a:lstStyle/>
                    <a:p>
                      <a:pPr algn="ctr"/>
                      <a:r>
                        <a:rPr lang="en-US" sz="1600" b="1" dirty="0" err="1">
                          <a:latin typeface="Century Gothic" panose="020B0502020202020204" pitchFamily="34" charset="0"/>
                        </a:rPr>
                        <a:t>sie</a:t>
                      </a:r>
                      <a:endParaRPr lang="en-GB" sz="1600" b="1" dirty="0">
                        <a:latin typeface="Century Gothic" panose="020B0502020202020204" pitchFamily="34" charset="0"/>
                      </a:endParaRPr>
                    </a:p>
                  </a:txBody>
                  <a:tcPr anchor="ctr">
                    <a:solidFill>
                      <a:srgbClr val="FEF5D2"/>
                    </a:solidFill>
                  </a:tcPr>
                </a:tc>
                <a:tc>
                  <a:txBody>
                    <a:bodyPr/>
                    <a:lstStyle/>
                    <a:p>
                      <a:r>
                        <a:rPr lang="en-US" sz="1600" b="0" dirty="0">
                          <a:latin typeface="Century Gothic" panose="020B0502020202020204" pitchFamily="34" charset="0"/>
                        </a:rPr>
                        <a:t>them</a:t>
                      </a:r>
                      <a:endParaRPr lang="en-GB" sz="1600" b="0" dirty="0">
                        <a:latin typeface="Century Gothic" panose="020B0502020202020204" pitchFamily="34" charset="0"/>
                      </a:endParaRPr>
                    </a:p>
                  </a:txBody>
                  <a:tcPr anchor="ctr">
                    <a:solidFill>
                      <a:srgbClr val="FEF5D2"/>
                    </a:solidFill>
                  </a:tcPr>
                </a:tc>
                <a:tc>
                  <a:txBody>
                    <a:bodyPr/>
                    <a:lstStyle/>
                    <a:p>
                      <a:pPr algn="ctr"/>
                      <a:r>
                        <a:rPr lang="en-US" sz="1600" b="1" dirty="0" err="1">
                          <a:latin typeface="Century Gothic" panose="020B0502020202020204" pitchFamily="34" charset="0"/>
                        </a:rPr>
                        <a:t>ihnen</a:t>
                      </a:r>
                      <a:endParaRPr lang="en-GB" sz="1600" b="1" dirty="0">
                        <a:latin typeface="Century Gothic" panose="020B0502020202020204" pitchFamily="34" charset="0"/>
                      </a:endParaRPr>
                    </a:p>
                  </a:txBody>
                  <a:tcPr anchor="ctr">
                    <a:solidFill>
                      <a:schemeClr val="accent6">
                        <a:lumMod val="20000"/>
                        <a:lumOff val="80000"/>
                      </a:schemeClr>
                    </a:solidFill>
                  </a:tcPr>
                </a:tc>
                <a:tc>
                  <a:txBody>
                    <a:bodyPr/>
                    <a:lstStyle/>
                    <a:p>
                      <a:r>
                        <a:rPr lang="en-US" sz="1600" b="0" dirty="0">
                          <a:latin typeface="Century Gothic" panose="020B0502020202020204" pitchFamily="34" charset="0"/>
                        </a:rPr>
                        <a:t>(to) them</a:t>
                      </a:r>
                      <a:endParaRPr lang="en-GB" sz="1600" b="0" dirty="0">
                        <a:latin typeface="Century Gothic" panose="020B050202020202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24257281"/>
                  </a:ext>
                </a:extLst>
              </a:tr>
            </a:tbl>
          </a:graphicData>
        </a:graphic>
      </p:graphicFrame>
      <p:sp>
        <p:nvSpPr>
          <p:cNvPr id="34" name="TextBox 33">
            <a:extLst>
              <a:ext uri="{FF2B5EF4-FFF2-40B4-BE49-F238E27FC236}">
                <a16:creationId xmlns:a16="http://schemas.microsoft.com/office/drawing/2014/main" id="{C74E91A8-C599-4BA1-95C4-EF949A43A888}"/>
              </a:ext>
            </a:extLst>
          </p:cNvPr>
          <p:cNvSpPr txBox="1"/>
          <p:nvPr/>
        </p:nvSpPr>
        <p:spPr>
          <a:xfrm>
            <a:off x="226222" y="7358421"/>
            <a:ext cx="1600199"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ich </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1699B2B-4197-4991-98DB-2E50DD91F43E}"/>
              </a:ext>
            </a:extLst>
          </p:cNvPr>
          <p:cNvSpPr txBox="1"/>
          <p:nvPr/>
        </p:nvSpPr>
        <p:spPr>
          <a:xfrm>
            <a:off x="1908827" y="7361238"/>
            <a:ext cx="912779"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latin typeface="Century Gothic" panose="020F0302020204030204"/>
              </a:rPr>
              <a:t>glaube</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C56BFEE-E492-479D-B202-E4E2F654D2D3}"/>
              </a:ext>
            </a:extLst>
          </p:cNvPr>
          <p:cNvSpPr txBox="1"/>
          <p:nvPr/>
        </p:nvSpPr>
        <p:spPr>
          <a:xfrm>
            <a:off x="2918299" y="7370765"/>
            <a:ext cx="2005657" cy="338554"/>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d</a:t>
            </a:r>
            <a:r>
              <a:rPr lang="en-GB" sz="1600" b="1" dirty="0" err="1">
                <a:latin typeface="Century Gothic" panose="020F0302020204030204"/>
              </a:rPr>
              <a:t>ir.</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ADC9EED9-CABC-45DC-8999-AAD951584D7C}"/>
              </a:ext>
            </a:extLst>
          </p:cNvPr>
          <p:cNvSpPr txBox="1"/>
          <p:nvPr/>
        </p:nvSpPr>
        <p:spPr>
          <a:xfrm>
            <a:off x="4802210" y="6281440"/>
            <a:ext cx="2610287" cy="369332"/>
          </a:xfrm>
          <a:prstGeom prst="rect">
            <a:avLst/>
          </a:prstGeom>
          <a:noFill/>
        </p:spPr>
        <p:txBody>
          <a:bodyPr wrap="square" rtlCol="0">
            <a:spAutoFit/>
          </a:bodyPr>
          <a:lstStyle/>
          <a:p>
            <a:r>
              <a:rPr lang="en-US" dirty="0">
                <a:latin typeface="Century Gothic" panose="020B0502020202020204" pitchFamily="34" charset="0"/>
              </a:rPr>
              <a:t>I like you.</a:t>
            </a:r>
            <a:endParaRPr lang="en-GB" dirty="0">
              <a:latin typeface="Century Gothic" panose="020B0502020202020204" pitchFamily="34" charset="0"/>
            </a:endParaRPr>
          </a:p>
        </p:txBody>
      </p:sp>
      <p:sp>
        <p:nvSpPr>
          <p:cNvPr id="38" name="TextBox 37">
            <a:extLst>
              <a:ext uri="{FF2B5EF4-FFF2-40B4-BE49-F238E27FC236}">
                <a16:creationId xmlns:a16="http://schemas.microsoft.com/office/drawing/2014/main" id="{69C9ED82-55C8-485E-8B22-FD9C05FDE406}"/>
              </a:ext>
            </a:extLst>
          </p:cNvPr>
          <p:cNvSpPr txBox="1"/>
          <p:nvPr/>
        </p:nvSpPr>
        <p:spPr>
          <a:xfrm>
            <a:off x="2858601" y="5893817"/>
            <a:ext cx="1912540" cy="338554"/>
          </a:xfrm>
          <a:prstGeom prst="rect">
            <a:avLst/>
          </a:prstGeom>
          <a:solidFill>
            <a:srgbClr val="FDEEB9"/>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R2: direct object</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5B9F96A-6521-4124-87B8-91830F059104}"/>
              </a:ext>
            </a:extLst>
          </p:cNvPr>
          <p:cNvSpPr txBox="1"/>
          <p:nvPr/>
        </p:nvSpPr>
        <p:spPr>
          <a:xfrm>
            <a:off x="253861" y="6396331"/>
            <a:ext cx="1446811"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ich</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3E5949B-10A5-408A-A47F-4694A1BDA00F}"/>
              </a:ext>
            </a:extLst>
          </p:cNvPr>
          <p:cNvSpPr txBox="1"/>
          <p:nvPr/>
        </p:nvSpPr>
        <p:spPr>
          <a:xfrm>
            <a:off x="2877257" y="6353539"/>
            <a:ext cx="1893884" cy="338554"/>
          </a:xfrm>
          <a:prstGeom prst="rect">
            <a:avLst/>
          </a:prstGeom>
          <a:solidFill>
            <a:srgbClr val="FDEEB9"/>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dich.</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92274AC-E3E4-4BA9-944B-651F61ACA520}"/>
              </a:ext>
            </a:extLst>
          </p:cNvPr>
          <p:cNvSpPr txBox="1"/>
          <p:nvPr/>
        </p:nvSpPr>
        <p:spPr>
          <a:xfrm>
            <a:off x="223665" y="6882594"/>
            <a:ext cx="1557038" cy="338554"/>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R1: subject</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58724BC-B796-42E7-B0EF-0B656F333BD1}"/>
              </a:ext>
            </a:extLst>
          </p:cNvPr>
          <p:cNvSpPr txBox="1"/>
          <p:nvPr/>
        </p:nvSpPr>
        <p:spPr>
          <a:xfrm>
            <a:off x="1877086" y="6872088"/>
            <a:ext cx="947767" cy="338554"/>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entury Gothic" panose="020F0302020204030204"/>
              </a:rPr>
              <a:t>verb</a:t>
            </a:r>
            <a:endParaRPr kumimoji="0" lang="en-GB" sz="1600" b="1" i="0" u="none" strike="noStrike" kern="1200" cap="none" spc="0" normalizeH="0" baseline="0" noProof="0" dirty="0">
              <a:ln>
                <a:noFill/>
              </a:ln>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882DC7DF-72EC-47A1-9A25-C28E879848AA}"/>
              </a:ext>
            </a:extLst>
          </p:cNvPr>
          <p:cNvSpPr txBox="1"/>
          <p:nvPr/>
        </p:nvSpPr>
        <p:spPr>
          <a:xfrm>
            <a:off x="4920891" y="7304345"/>
            <a:ext cx="2610287" cy="369332"/>
          </a:xfrm>
          <a:prstGeom prst="rect">
            <a:avLst/>
          </a:prstGeom>
          <a:noFill/>
        </p:spPr>
        <p:txBody>
          <a:bodyPr wrap="square" rtlCol="0">
            <a:spAutoFit/>
          </a:bodyPr>
          <a:lstStyle/>
          <a:p>
            <a:r>
              <a:rPr lang="en-US" dirty="0">
                <a:latin typeface="Century Gothic" panose="020B0502020202020204" pitchFamily="34" charset="0"/>
              </a:rPr>
              <a:t>I believe you.</a:t>
            </a:r>
            <a:endParaRPr lang="en-GB" dirty="0">
              <a:latin typeface="Century Gothic" panose="020B0502020202020204" pitchFamily="34" charset="0"/>
            </a:endParaRPr>
          </a:p>
        </p:txBody>
      </p:sp>
      <p:pic>
        <p:nvPicPr>
          <p:cNvPr id="3074" name="Picture 2" descr="Like, Facebook, Social Media, Icon, Thumbs Up, Up, Pro">
            <a:extLst>
              <a:ext uri="{FF2B5EF4-FFF2-40B4-BE49-F238E27FC236}">
                <a16:creationId xmlns:a16="http://schemas.microsoft.com/office/drawing/2014/main" id="{FB232720-22B3-4A69-9BD5-02DAB0D77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7726" y="5987681"/>
            <a:ext cx="813883" cy="81388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1238B836-C3E7-44EC-9197-8BE8B9B07708}"/>
              </a:ext>
              <a:ext uri="{C183D7F6-B498-43B3-948B-1728B52AA6E4}">
                <adec:decorative xmlns:adec="http://schemas.microsoft.com/office/drawing/2017/decorative" val="1"/>
              </a:ext>
            </a:extLst>
          </p:cNvPr>
          <p:cNvSpPr/>
          <p:nvPr/>
        </p:nvSpPr>
        <p:spPr>
          <a:xfrm>
            <a:off x="161642" y="7797569"/>
            <a:ext cx="6233242" cy="1092751"/>
          </a:xfrm>
          <a:prstGeom prst="roundRect">
            <a:avLst/>
          </a:prstGeom>
          <a:solidFill>
            <a:srgbClr val="FFF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FF524AD-1EE1-43CB-AED0-898D12378265}"/>
              </a:ext>
            </a:extLst>
          </p:cNvPr>
          <p:cNvSpPr txBox="1"/>
          <p:nvPr/>
        </p:nvSpPr>
        <p:spPr>
          <a:xfrm>
            <a:off x="253861" y="7763395"/>
            <a:ext cx="6042828" cy="369332"/>
          </a:xfrm>
          <a:prstGeom prst="rect">
            <a:avLst/>
          </a:prstGeom>
          <a:noFill/>
        </p:spPr>
        <p:txBody>
          <a:bodyPr wrap="square" rtlCol="0">
            <a:spAutoFit/>
          </a:bodyPr>
          <a:lstStyle/>
          <a:p>
            <a:r>
              <a:rPr lang="en-GB" dirty="0">
                <a:latin typeface="Century Gothic" panose="020B0502020202020204" pitchFamily="34" charset="0"/>
              </a:rPr>
              <a:t>Revisit vocabulary from this year:</a:t>
            </a:r>
          </a:p>
        </p:txBody>
      </p:sp>
      <p:pic>
        <p:nvPicPr>
          <p:cNvPr id="6" name="Picture 5" descr="Qr code&#10;&#10;Description automatically generated">
            <a:extLst>
              <a:ext uri="{FF2B5EF4-FFF2-40B4-BE49-F238E27FC236}">
                <a16:creationId xmlns:a16="http://schemas.microsoft.com/office/drawing/2014/main" id="{5F12072A-9357-4A93-AD5E-0B6CCCF99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567" y="8063577"/>
            <a:ext cx="778519" cy="778519"/>
          </a:xfrm>
          <a:prstGeom prst="rect">
            <a:avLst/>
          </a:prstGeom>
        </p:spPr>
      </p:pic>
      <p:pic>
        <p:nvPicPr>
          <p:cNvPr id="8" name="Picture 7" descr="Qr code&#10;&#10;Description automatically generated">
            <a:extLst>
              <a:ext uri="{FF2B5EF4-FFF2-40B4-BE49-F238E27FC236}">
                <a16:creationId xmlns:a16="http://schemas.microsoft.com/office/drawing/2014/main" id="{5D5BDD54-9866-4431-BE2C-796BFFE3E7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6647" y="8063577"/>
            <a:ext cx="778520" cy="778520"/>
          </a:xfrm>
          <a:prstGeom prst="rect">
            <a:avLst/>
          </a:prstGeom>
        </p:spPr>
      </p:pic>
      <p:pic>
        <p:nvPicPr>
          <p:cNvPr id="11" name="Picture 10" descr="Qr code&#10;&#10;Description automatically generated">
            <a:extLst>
              <a:ext uri="{FF2B5EF4-FFF2-40B4-BE49-F238E27FC236}">
                <a16:creationId xmlns:a16="http://schemas.microsoft.com/office/drawing/2014/main" id="{163985A7-0983-430E-A279-FE4AA9DD4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2831" y="8063576"/>
            <a:ext cx="778519" cy="778519"/>
          </a:xfrm>
          <a:prstGeom prst="rect">
            <a:avLst/>
          </a:prstGeom>
        </p:spPr>
      </p:pic>
      <p:pic>
        <p:nvPicPr>
          <p:cNvPr id="13" name="Picture 12" descr="Qr code&#10;&#10;Description automatically generated">
            <a:extLst>
              <a:ext uri="{FF2B5EF4-FFF2-40B4-BE49-F238E27FC236}">
                <a16:creationId xmlns:a16="http://schemas.microsoft.com/office/drawing/2014/main" id="{8EFE6CCF-61C3-4B83-94D5-0471887D80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5584" y="8024261"/>
            <a:ext cx="790612" cy="790612"/>
          </a:xfrm>
          <a:prstGeom prst="rect">
            <a:avLst/>
          </a:prstGeom>
        </p:spPr>
      </p:pic>
    </p:spTree>
    <p:extLst>
      <p:ext uri="{BB962C8B-B14F-4D97-AF65-F5344CB8AC3E}">
        <p14:creationId xmlns:p14="http://schemas.microsoft.com/office/powerpoint/2010/main" val="1828373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3941" y="1135439"/>
          <a:ext cx="3283912" cy="7858100"/>
        </p:xfrm>
        <a:graphic>
          <a:graphicData uri="http://schemas.openxmlformats.org/drawingml/2006/table">
            <a:tbl>
              <a:tblPr>
                <a:tableStyleId>{616DA210-FB5B-4158-B5E0-FEB733F419BA}</a:tableStyleId>
              </a:tblPr>
              <a:tblGrid>
                <a:gridCol w="425075">
                  <a:extLst>
                    <a:ext uri="{9D8B030D-6E8A-4147-A177-3AD203B41FA5}">
                      <a16:colId xmlns:a16="http://schemas.microsoft.com/office/drawing/2014/main" val="20000"/>
                    </a:ext>
                  </a:extLst>
                </a:gridCol>
                <a:gridCol w="986640">
                  <a:extLst>
                    <a:ext uri="{9D8B030D-6E8A-4147-A177-3AD203B41FA5}">
                      <a16:colId xmlns:a16="http://schemas.microsoft.com/office/drawing/2014/main" val="20001"/>
                    </a:ext>
                  </a:extLst>
                </a:gridCol>
                <a:gridCol w="396768">
                  <a:extLst>
                    <a:ext uri="{9D8B030D-6E8A-4147-A177-3AD203B41FA5}">
                      <a16:colId xmlns:a16="http://schemas.microsoft.com/office/drawing/2014/main" val="20002"/>
                    </a:ext>
                  </a:extLst>
                </a:gridCol>
                <a:gridCol w="363704">
                  <a:extLst>
                    <a:ext uri="{9D8B030D-6E8A-4147-A177-3AD203B41FA5}">
                      <a16:colId xmlns:a16="http://schemas.microsoft.com/office/drawing/2014/main" val="1867815391"/>
                    </a:ext>
                  </a:extLst>
                </a:gridCol>
                <a:gridCol w="1111725">
                  <a:extLst>
                    <a:ext uri="{9D8B030D-6E8A-4147-A177-3AD203B41FA5}">
                      <a16:colId xmlns:a16="http://schemas.microsoft.com/office/drawing/2014/main" val="2362511393"/>
                    </a:ext>
                  </a:extLst>
                </a:gridCol>
              </a:tblGrid>
              <a:tr h="180443">
                <a:tc>
                  <a:txBody>
                    <a:bodyPr/>
                    <a:lstStyle/>
                    <a:p>
                      <a:pPr marL="36000" algn="ctr">
                        <a:lnSpc>
                          <a:spcPct val="107000"/>
                        </a:lnSpc>
                        <a:spcAft>
                          <a:spcPts val="0"/>
                        </a:spcAft>
                      </a:pP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3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r>
                        <a:rPr lang="en-GB" sz="10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r>
                        <a:rPr lang="en-GB" sz="10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r>
                        <a:rPr lang="en-GB" sz="13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1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fahren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215</a:t>
                      </a:r>
                    </a:p>
                  </a:txBody>
                  <a:tcPr marL="0" marR="0" marT="0" marB="0" anchor="ctr"/>
                </a:tc>
                <a:extLst>
                  <a:ext uri="{0D108BD9-81ED-4DB2-BD59-A6C34878D82A}">
                    <a16:rowId xmlns:a16="http://schemas.microsoft.com/office/drawing/2014/main" val="10000"/>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2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essen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323</a:t>
                      </a:r>
                    </a:p>
                  </a:txBody>
                  <a:tcPr marL="0" marR="0" marT="0" marB="0" anchor="ctr"/>
                </a:tc>
                <a:extLst>
                  <a:ext uri="{0D108BD9-81ED-4DB2-BD59-A6C34878D82A}">
                    <a16:rowId xmlns:a16="http://schemas.microsoft.com/office/drawing/2014/main" val="10001"/>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3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trinken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634</a:t>
                      </a:r>
                    </a:p>
                  </a:txBody>
                  <a:tcPr marL="0" marR="0" marT="0" marB="0" anchor="ctr"/>
                </a:tc>
                <a:extLst>
                  <a:ext uri="{0D108BD9-81ED-4DB2-BD59-A6C34878D82A}">
                    <a16:rowId xmlns:a16="http://schemas.microsoft.com/office/drawing/2014/main" val="10002"/>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4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lernen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288</a:t>
                      </a:r>
                    </a:p>
                  </a:txBody>
                  <a:tcPr marL="0" marR="0" marT="0" marB="0" anchor="ctr"/>
                </a:tc>
                <a:extLst>
                  <a:ext uri="{0D108BD9-81ED-4DB2-BD59-A6C34878D82A}">
                    <a16:rowId xmlns:a16="http://schemas.microsoft.com/office/drawing/2014/main" val="10003"/>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5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spielen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205</a:t>
                      </a:r>
                    </a:p>
                  </a:txBody>
                  <a:tcPr marL="0" marR="0" marT="0" marB="0" anchor="ctr"/>
                </a:tc>
                <a:extLst>
                  <a:ext uri="{0D108BD9-81ED-4DB2-BD59-A6C34878D82A}">
                    <a16:rowId xmlns:a16="http://schemas.microsoft.com/office/drawing/2014/main" val="10004"/>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6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gehen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66</a:t>
                      </a:r>
                    </a:p>
                  </a:txBody>
                  <a:tcPr marL="0" marR="0" marT="0" marB="0" anchor="ctr"/>
                </a:tc>
                <a:extLst>
                  <a:ext uri="{0D108BD9-81ED-4DB2-BD59-A6C34878D82A}">
                    <a16:rowId xmlns:a16="http://schemas.microsoft.com/office/drawing/2014/main" val="10005"/>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7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wohnen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560</a:t>
                      </a:r>
                    </a:p>
                  </a:txBody>
                  <a:tcPr marL="0" marR="0" marT="0" marB="0" anchor="ctr"/>
                </a:tc>
                <a:extLst>
                  <a:ext uri="{0D108BD9-81ED-4DB2-BD59-A6C34878D82A}">
                    <a16:rowId xmlns:a16="http://schemas.microsoft.com/office/drawing/2014/main" val="10006"/>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8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kaufen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506</a:t>
                      </a:r>
                    </a:p>
                  </a:txBody>
                  <a:tcPr marL="0" marR="0" marT="0" marB="0" anchor="ctr"/>
                </a:tc>
                <a:extLst>
                  <a:ext uri="{0D108BD9-81ED-4DB2-BD59-A6C34878D82A}">
                    <a16:rowId xmlns:a16="http://schemas.microsoft.com/office/drawing/2014/main" val="10007"/>
                  </a:ext>
                </a:extLst>
              </a:tr>
              <a:tr h="178912">
                <a:tc>
                  <a:txBody>
                    <a:bodyPr/>
                    <a:lstStyle/>
                    <a:p>
                      <a:pPr marL="36000" algn="ctr">
                        <a:lnSpc>
                          <a:spcPct val="107000"/>
                        </a:lnSpc>
                        <a:spcAft>
                          <a:spcPts val="0"/>
                        </a:spcAft>
                      </a:pPr>
                      <a:r>
                        <a:rPr lang="en-GB" sz="1300" dirty="0">
                          <a:effectLst/>
                          <a:latin typeface="Century Gothic" panose="020B0502020202020204" pitchFamily="34" charset="0"/>
                          <a:cs typeface="Arial" panose="020B0604020202020204" pitchFamily="34" charset="0"/>
                        </a:rPr>
                        <a:t>9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100" b="0" i="0" u="none" strike="noStrike" dirty="0" err="1">
                          <a:solidFill>
                            <a:srgbClr val="000000"/>
                          </a:solidFill>
                          <a:effectLst/>
                          <a:latin typeface="Century Gothic" panose="020B0502020202020204" pitchFamily="34" charset="0"/>
                        </a:rPr>
                        <a:t>Spanien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dirty="0">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1745</a:t>
                      </a:r>
                    </a:p>
                  </a:txBody>
                  <a:tcPr marL="0" marR="0" marT="0" marB="0" anchor="ctr"/>
                </a:tc>
                <a:extLst>
                  <a:ext uri="{0D108BD9-81ED-4DB2-BD59-A6C34878D82A}">
                    <a16:rowId xmlns:a16="http://schemas.microsoft.com/office/drawing/2014/main" val="10008"/>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10</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Frankreich</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813</a:t>
                      </a:r>
                    </a:p>
                  </a:txBody>
                  <a:tcPr marL="0" marR="0" marT="0" marB="0" anchor="ctr"/>
                </a:tc>
                <a:extLst>
                  <a:ext uri="{0D108BD9-81ED-4DB2-BD59-A6C34878D82A}">
                    <a16:rowId xmlns:a16="http://schemas.microsoft.com/office/drawing/2014/main" val="2667649127"/>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11</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Deutschland</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140</a:t>
                      </a:r>
                    </a:p>
                  </a:txBody>
                  <a:tcPr marL="0" marR="0" marT="0" marB="0" anchor="ctr"/>
                </a:tc>
                <a:extLst>
                  <a:ext uri="{0D108BD9-81ED-4DB2-BD59-A6C34878D82A}">
                    <a16:rowId xmlns:a16="http://schemas.microsoft.com/office/drawing/2014/main" val="10009"/>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12</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Italien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1204</a:t>
                      </a:r>
                    </a:p>
                  </a:txBody>
                  <a:tcPr marL="0" marR="0" marT="0" marB="0" anchor="ctr"/>
                </a:tc>
                <a:extLst>
                  <a:ext uri="{0D108BD9-81ED-4DB2-BD59-A6C34878D82A}">
                    <a16:rowId xmlns:a16="http://schemas.microsoft.com/office/drawing/2014/main" val="10010"/>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13</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Österreich</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707</a:t>
                      </a:r>
                    </a:p>
                  </a:txBody>
                  <a:tcPr marL="0" marR="0" marT="0" marB="0" anchor="ctr"/>
                </a:tc>
                <a:extLst>
                  <a:ext uri="{0D108BD9-81ED-4DB2-BD59-A6C34878D82A}">
                    <a16:rowId xmlns:a16="http://schemas.microsoft.com/office/drawing/2014/main" val="10011"/>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14</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Bus</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1562</a:t>
                      </a:r>
                    </a:p>
                  </a:txBody>
                  <a:tcPr marL="0" marR="0" marT="0" marB="0" anchor="ctr"/>
                </a:tc>
                <a:extLst>
                  <a:ext uri="{0D108BD9-81ED-4DB2-BD59-A6C34878D82A}">
                    <a16:rowId xmlns:a16="http://schemas.microsoft.com/office/drawing/2014/main" val="10012"/>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15</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Zug</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675</a:t>
                      </a:r>
                    </a:p>
                  </a:txBody>
                  <a:tcPr marL="0" marR="0" marT="0" marB="0" anchor="ctr"/>
                </a:tc>
                <a:extLst>
                  <a:ext uri="{0D108BD9-81ED-4DB2-BD59-A6C34878D82A}">
                    <a16:rowId xmlns:a16="http://schemas.microsoft.com/office/drawing/2014/main" val="10013"/>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16</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Auto</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361</a:t>
                      </a:r>
                    </a:p>
                  </a:txBody>
                  <a:tcPr marL="0" marR="0" marT="0" marB="0" anchor="ctr"/>
                </a:tc>
                <a:extLst>
                  <a:ext uri="{0D108BD9-81ED-4DB2-BD59-A6C34878D82A}">
                    <a16:rowId xmlns:a16="http://schemas.microsoft.com/office/drawing/2014/main" val="10014"/>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17</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Flugzeug</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1776</a:t>
                      </a:r>
                    </a:p>
                  </a:txBody>
                  <a:tcPr marL="0" marR="0" marT="0" marB="0" anchor="ctr"/>
                </a:tc>
                <a:extLst>
                  <a:ext uri="{0D108BD9-81ED-4DB2-BD59-A6C34878D82A}">
                    <a16:rowId xmlns:a16="http://schemas.microsoft.com/office/drawing/2014/main" val="10015"/>
                  </a:ext>
                </a:extLst>
              </a:tr>
              <a:tr h="279739">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18</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die U-Bahn</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1415 (Bahn)</a:t>
                      </a:r>
                    </a:p>
                  </a:txBody>
                  <a:tcPr marL="0" marR="0" marT="0" marB="0" anchor="ctr"/>
                </a:tc>
                <a:extLst>
                  <a:ext uri="{0D108BD9-81ED-4DB2-BD59-A6C34878D82A}">
                    <a16:rowId xmlns:a16="http://schemas.microsoft.com/office/drawing/2014/main" val="10016"/>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19</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die Pizza</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7"/>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20</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die Pommes</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8"/>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21</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Obst</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4980</a:t>
                      </a:r>
                    </a:p>
                  </a:txBody>
                  <a:tcPr marL="0" marR="0" marT="0" marB="0" anchor="ctr"/>
                </a:tc>
                <a:extLst>
                  <a:ext uri="{0D108BD9-81ED-4DB2-BD59-A6C34878D82A}">
                    <a16:rowId xmlns:a16="http://schemas.microsoft.com/office/drawing/2014/main" val="10019"/>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22</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Salat</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0"/>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23</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Reis</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1"/>
                  </a:ext>
                </a:extLst>
              </a:tr>
              <a:tr h="207387">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24</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der Orangensaft</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2"/>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25</a:t>
                      </a:r>
                    </a:p>
                  </a:txBody>
                  <a:tcPr marL="90000" marR="90000" marT="46800" marB="46800" anchor="ctr"/>
                </a:tc>
                <a:tc>
                  <a:txBody>
                    <a:bodyPr/>
                    <a:lstStyle/>
                    <a:p>
                      <a:pPr marL="36000" algn="l" fontAlgn="b"/>
                      <a:r>
                        <a:rPr lang="en-GB" sz="1100" b="0" i="0" u="none" strike="noStrike">
                          <a:solidFill>
                            <a:srgbClr val="000000"/>
                          </a:solidFill>
                          <a:effectLst/>
                          <a:latin typeface="Century Gothic" panose="020B0502020202020204" pitchFamily="34" charset="0"/>
                        </a:rPr>
                        <a:t>das Wasser</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a:solidFill>
                            <a:srgbClr val="000000"/>
                          </a:solidFill>
                          <a:effectLst/>
                          <a:latin typeface="Century Gothic" panose="020B0502020202020204" pitchFamily="34" charset="0"/>
                        </a:rPr>
                        <a:t>245</a:t>
                      </a:r>
                    </a:p>
                  </a:txBody>
                  <a:tcPr marL="0" marR="0" marT="0" marB="0" anchor="ctr"/>
                </a:tc>
                <a:extLst>
                  <a:ext uri="{0D108BD9-81ED-4DB2-BD59-A6C34878D82A}">
                    <a16:rowId xmlns:a16="http://schemas.microsoft.com/office/drawing/2014/main" val="10023"/>
                  </a:ext>
                </a:extLst>
              </a:tr>
              <a:tr h="178912">
                <a:tc>
                  <a:txBody>
                    <a:bodyPr/>
                    <a:lstStyle/>
                    <a:p>
                      <a:pPr marL="36000" algn="ctr">
                        <a:lnSpc>
                          <a:spcPct val="107000"/>
                        </a:lnSpc>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26</a:t>
                      </a:r>
                    </a:p>
                  </a:txBody>
                  <a:tcPr marL="90000" marR="90000" marT="46800" marB="46800" anchor="ctr"/>
                </a:tc>
                <a:tc>
                  <a:txBody>
                    <a:bodyPr/>
                    <a:lstStyle/>
                    <a:p>
                      <a:pPr marL="36000" algn="l" fontAlgn="b"/>
                      <a:r>
                        <a:rPr lang="en-GB" sz="1100" b="0" i="0" u="none" strike="noStrike" dirty="0">
                          <a:solidFill>
                            <a:srgbClr val="000000"/>
                          </a:solidFill>
                          <a:effectLst/>
                          <a:latin typeface="Century Gothic" panose="020B0502020202020204" pitchFamily="34" charset="0"/>
                        </a:rPr>
                        <a:t>die </a:t>
                      </a:r>
                      <a:r>
                        <a:rPr lang="en-GB" sz="1100" b="0" i="0" u="none" strike="noStrike" dirty="0" err="1">
                          <a:solidFill>
                            <a:srgbClr val="000000"/>
                          </a:solidFill>
                          <a:effectLst/>
                          <a:latin typeface="Century Gothic" panose="020B0502020202020204" pitchFamily="34" charset="0"/>
                        </a:rPr>
                        <a:t>Limonade</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algn="ctr" fontAlgn="ctr"/>
                      <a:r>
                        <a:rPr lang="en-GB" sz="1100" b="0" i="0" u="none" strike="noStrike" dirty="0">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4"/>
                  </a:ext>
                </a:extLst>
              </a:tr>
            </a:tbl>
          </a:graphicData>
        </a:graphic>
      </p:graphicFrame>
      <p:sp>
        <p:nvSpPr>
          <p:cNvPr id="5" name="Rectangle 4"/>
          <p:cNvSpPr/>
          <p:nvPr/>
        </p:nvSpPr>
        <p:spPr>
          <a:xfrm>
            <a:off x="9345" y="261534"/>
            <a:ext cx="619465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You have one minute to translate as </a:t>
            </a:r>
            <a:r>
              <a:rPr lang="en-GB" sz="1400" dirty="0">
                <a:solidFill>
                  <a:prstClr val="black"/>
                </a:solidFill>
                <a:latin typeface="Century Gothic" panose="020B0502020202020204" pitchFamily="34" charset="0"/>
                <a:cs typeface="Arial" panose="020B0604020202020204" pitchFamily="34" charset="0"/>
              </a:rPr>
              <a:t>many sentences (made up of words from this list) into German, as possible.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You must say pass in German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Wingdings" panose="05000000000000000000" pitchFamily="2" charset="2"/>
              </a:rPr>
              <a:t> ich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sym typeface="Wingdings" panose="05000000000000000000" pitchFamily="2" charset="2"/>
              </a:rPr>
              <a:t>passe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Wingdings" panose="05000000000000000000" pitchFamily="2" charset="2"/>
              </a:rPr>
              <a:t>.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Pronunciation is important! </a:t>
            </a:r>
          </a:p>
        </p:txBody>
      </p:sp>
      <p:sp>
        <p:nvSpPr>
          <p:cNvPr id="10" name="Rounded Rectangle 9">
            <a:extLst>
              <a:ext uri="{C183D7F6-B498-43B3-948B-1728B52AA6E4}">
                <adec:decorative xmlns:adec="http://schemas.microsoft.com/office/drawing/2017/decorative" val="1"/>
              </a:ext>
            </a:extLst>
          </p:cNvPr>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8DED5E35-0FE8-F743-A888-D7618C4BE437}"/>
              </a:ext>
            </a:extLst>
          </p:cNvPr>
          <p:cNvSpPr>
            <a:spLocks noGrp="1"/>
          </p:cNvSpPr>
          <p:nvPr>
            <p:ph type="title"/>
          </p:nvPr>
        </p:nvSpPr>
        <p:spPr>
          <a:xfrm>
            <a:off x="9345" y="-11088"/>
            <a:ext cx="6515101" cy="398380"/>
          </a:xfrm>
        </p:spPr>
        <p:txBody>
          <a:bodyPr/>
          <a:lstStyle/>
          <a:p>
            <a:pPr lvl="0" algn="l"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Translation</a:t>
            </a:r>
            <a:r>
              <a:rPr lang="en-GB" sz="1600" b="1" kern="1200" dirty="0">
                <a:solidFill>
                  <a:prstClr val="black"/>
                </a:solidFill>
                <a:latin typeface="Arial" panose="020B0604020202020204" pitchFamily="34" charset="0"/>
                <a:ea typeface="+mn-ea"/>
                <a:cs typeface="Arial" panose="020B0604020202020204" pitchFamily="34" charset="0"/>
              </a:rPr>
              <a:t> Bee – Word list</a:t>
            </a:r>
            <a:endParaRPr lang="en-US" dirty="0"/>
          </a:p>
        </p:txBody>
      </p:sp>
      <p:sp>
        <p:nvSpPr>
          <p:cNvPr id="8" name="Slide Number Placeholder 7">
            <a:extLst>
              <a:ext uri="{FF2B5EF4-FFF2-40B4-BE49-F238E27FC236}">
                <a16:creationId xmlns:a16="http://schemas.microsoft.com/office/drawing/2014/main" id="{0753EE56-1647-46D3-9D94-5DB31E9FF718}"/>
              </a:ext>
            </a:extLst>
          </p:cNvPr>
          <p:cNvSpPr>
            <a:spLocks noGrp="1"/>
          </p:cNvSpPr>
          <p:nvPr>
            <p:ph type="sldNum" sz="quarter" idx="12"/>
          </p:nvPr>
        </p:nvSpPr>
        <p:spPr>
          <a:xfrm>
            <a:off x="5123220" y="8821443"/>
            <a:ext cx="1600200" cy="6350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a:t>
            </a:r>
          </a:p>
        </p:txBody>
      </p:sp>
      <p:graphicFrame>
        <p:nvGraphicFramePr>
          <p:cNvPr id="11" name="Table 10">
            <a:extLst>
              <a:ext uri="{FF2B5EF4-FFF2-40B4-BE49-F238E27FC236}">
                <a16:creationId xmlns:a16="http://schemas.microsoft.com/office/drawing/2014/main" id="{90EEF57C-4168-4E8D-846C-2C9FA6762A17}"/>
              </a:ext>
            </a:extLst>
          </p:cNvPr>
          <p:cNvGraphicFramePr>
            <a:graphicFrameLocks noGrp="1"/>
          </p:cNvGraphicFramePr>
          <p:nvPr>
            <p:extLst>
              <p:ext uri="{D42A27DB-BD31-4B8C-83A1-F6EECF244321}">
                <p14:modId xmlns:p14="http://schemas.microsoft.com/office/powerpoint/2010/main" val="855366542"/>
              </p:ext>
            </p:extLst>
          </p:nvPr>
        </p:nvGraphicFramePr>
        <p:xfrm>
          <a:off x="3481264" y="1119601"/>
          <a:ext cx="3283912" cy="7212429"/>
        </p:xfrm>
        <a:graphic>
          <a:graphicData uri="http://schemas.openxmlformats.org/drawingml/2006/table">
            <a:tbl>
              <a:tblPr>
                <a:tableStyleId>{616DA210-FB5B-4158-B5E0-FEB733F419BA}</a:tableStyleId>
              </a:tblPr>
              <a:tblGrid>
                <a:gridCol w="425075">
                  <a:extLst>
                    <a:ext uri="{9D8B030D-6E8A-4147-A177-3AD203B41FA5}">
                      <a16:colId xmlns:a16="http://schemas.microsoft.com/office/drawing/2014/main" val="20000"/>
                    </a:ext>
                  </a:extLst>
                </a:gridCol>
                <a:gridCol w="986640">
                  <a:extLst>
                    <a:ext uri="{9D8B030D-6E8A-4147-A177-3AD203B41FA5}">
                      <a16:colId xmlns:a16="http://schemas.microsoft.com/office/drawing/2014/main" val="20001"/>
                    </a:ext>
                  </a:extLst>
                </a:gridCol>
                <a:gridCol w="396768">
                  <a:extLst>
                    <a:ext uri="{9D8B030D-6E8A-4147-A177-3AD203B41FA5}">
                      <a16:colId xmlns:a16="http://schemas.microsoft.com/office/drawing/2014/main" val="20002"/>
                    </a:ext>
                  </a:extLst>
                </a:gridCol>
                <a:gridCol w="363704">
                  <a:extLst>
                    <a:ext uri="{9D8B030D-6E8A-4147-A177-3AD203B41FA5}">
                      <a16:colId xmlns:a16="http://schemas.microsoft.com/office/drawing/2014/main" val="1867815391"/>
                    </a:ext>
                  </a:extLst>
                </a:gridCol>
                <a:gridCol w="1111725">
                  <a:extLst>
                    <a:ext uri="{9D8B030D-6E8A-4147-A177-3AD203B41FA5}">
                      <a16:colId xmlns:a16="http://schemas.microsoft.com/office/drawing/2014/main" val="2362511393"/>
                    </a:ext>
                  </a:extLst>
                </a:gridCol>
              </a:tblGrid>
              <a:tr h="302649">
                <a:tc>
                  <a:txBody>
                    <a:bodyPr/>
                    <a:lstStyle/>
                    <a:p>
                      <a:pPr marL="36000" algn="ctr">
                        <a:lnSpc>
                          <a:spcPct val="107000"/>
                        </a:lnSpc>
                        <a:spcBef>
                          <a:spcPts val="10"/>
                        </a:spcBef>
                        <a:spcAft>
                          <a:spcPts val="0"/>
                        </a:spcAft>
                      </a:pP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spcBef>
                          <a:spcPts val="10"/>
                        </a:spcBef>
                      </a:pPr>
                      <a:r>
                        <a:rPr lang="en-GB" sz="13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spcBef>
                          <a:spcPts val="10"/>
                        </a:spcBef>
                      </a:pPr>
                      <a:r>
                        <a:rPr lang="en-GB" sz="10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spcBef>
                          <a:spcPts val="10"/>
                        </a:spcBef>
                      </a:pPr>
                      <a:r>
                        <a:rPr lang="en-GB" sz="10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spcBef>
                          <a:spcPts val="10"/>
                        </a:spcBef>
                      </a:pPr>
                      <a:r>
                        <a:rPr lang="en-GB" sz="13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27</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der Tee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2617</a:t>
                      </a:r>
                    </a:p>
                  </a:txBody>
                  <a:tcPr marL="0" marR="0" marT="0" marB="0" anchor="ctr"/>
                </a:tc>
                <a:extLst>
                  <a:ext uri="{0D108BD9-81ED-4DB2-BD59-A6C34878D82A}">
                    <a16:rowId xmlns:a16="http://schemas.microsoft.com/office/drawing/2014/main" val="10000"/>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28</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der Kaffee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1299</a:t>
                      </a:r>
                    </a:p>
                  </a:txBody>
                  <a:tcPr marL="0" marR="0" marT="0" marB="0" anchor="ctr"/>
                </a:tc>
                <a:extLst>
                  <a:ext uri="{0D108BD9-81ED-4DB2-BD59-A6C34878D82A}">
                    <a16:rowId xmlns:a16="http://schemas.microsoft.com/office/drawing/2014/main" val="10001"/>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29</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Deutsch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112</a:t>
                      </a:r>
                    </a:p>
                  </a:txBody>
                  <a:tcPr marL="0" marR="0" marT="0" marB="0" anchor="ctr"/>
                </a:tc>
                <a:extLst>
                  <a:ext uri="{0D108BD9-81ED-4DB2-BD59-A6C34878D82A}">
                    <a16:rowId xmlns:a16="http://schemas.microsoft.com/office/drawing/2014/main" val="10002"/>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30</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Französisch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816</a:t>
                      </a:r>
                    </a:p>
                  </a:txBody>
                  <a:tcPr marL="0" marR="0" marT="0" marB="0" anchor="ctr"/>
                </a:tc>
                <a:extLst>
                  <a:ext uri="{0D108BD9-81ED-4DB2-BD59-A6C34878D82A}">
                    <a16:rowId xmlns:a16="http://schemas.microsoft.com/office/drawing/2014/main" val="10003"/>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31</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Spanisch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1919</a:t>
                      </a:r>
                    </a:p>
                  </a:txBody>
                  <a:tcPr marL="0" marR="0" marT="0" marB="0" anchor="ctr"/>
                </a:tc>
                <a:extLst>
                  <a:ext uri="{0D108BD9-81ED-4DB2-BD59-A6C34878D82A}">
                    <a16:rowId xmlns:a16="http://schemas.microsoft.com/office/drawing/2014/main" val="10004"/>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32</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Englisch</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662</a:t>
                      </a:r>
                    </a:p>
                  </a:txBody>
                  <a:tcPr marL="0" marR="0" marT="0" marB="0" anchor="ctr"/>
                </a:tc>
                <a:extLst>
                  <a:ext uri="{0D108BD9-81ED-4DB2-BD59-A6C34878D82A}">
                    <a16:rowId xmlns:a16="http://schemas.microsoft.com/office/drawing/2014/main" val="10005"/>
                  </a:ext>
                </a:extLst>
              </a:tr>
              <a:tr h="277671">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33</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Mathe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1636</a:t>
                      </a:r>
                    </a:p>
                  </a:txBody>
                  <a:tcPr marL="0" marR="0" marT="0" marB="0" anchor="ctr"/>
                </a:tc>
                <a:extLst>
                  <a:ext uri="{0D108BD9-81ED-4DB2-BD59-A6C34878D82A}">
                    <a16:rowId xmlns:a16="http://schemas.microsoft.com/office/drawing/2014/main" val="10006"/>
                  </a:ext>
                </a:extLst>
              </a:tr>
              <a:tr h="497575">
                <a:tc>
                  <a:txBody>
                    <a:bodyPr/>
                    <a:lstStyle/>
                    <a:p>
                      <a:pPr marL="36000" algn="ctr">
                        <a:lnSpc>
                          <a:spcPct val="107000"/>
                        </a:lnSpc>
                        <a:spcBef>
                          <a:spcPts val="10"/>
                        </a:spcBef>
                        <a:spcAft>
                          <a:spcPts val="0"/>
                        </a:spcAft>
                      </a:pPr>
                      <a:r>
                        <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34</a:t>
                      </a:r>
                    </a:p>
                  </a:txBody>
                  <a:tcPr marL="90000" marR="90000" marT="36000" marB="36000" anchor="ctr"/>
                </a:tc>
                <a:tc>
                  <a:txBody>
                    <a:bodyPr/>
                    <a:lstStyle/>
                    <a:p>
                      <a:pPr marL="36000" algn="l" fontAlgn="b">
                        <a:spcBef>
                          <a:spcPts val="10"/>
                        </a:spcBef>
                      </a:pPr>
                      <a:r>
                        <a:rPr lang="en-GB" sz="1100" b="0" i="0" u="none" strike="noStrike" dirty="0" err="1">
                          <a:solidFill>
                            <a:srgbClr val="000000"/>
                          </a:solidFill>
                          <a:effectLst/>
                          <a:latin typeface="Century Gothic" panose="020B0502020202020204" pitchFamily="34" charset="0"/>
                        </a:rPr>
                        <a:t>Naturwissen-schaften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4425</a:t>
                      </a:r>
                    </a:p>
                  </a:txBody>
                  <a:tcPr marL="0" marR="0" marT="0" marB="0" anchor="ctr"/>
                </a:tc>
                <a:extLst>
                  <a:ext uri="{0D108BD9-81ED-4DB2-BD59-A6C34878D82A}">
                    <a16:rowId xmlns:a16="http://schemas.microsoft.com/office/drawing/2014/main" val="1000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35</a:t>
                      </a:r>
                    </a:p>
                  </a:txBody>
                  <a:tcPr marL="90000" marR="90000" marT="36000" marB="36000" anchor="ctr"/>
                </a:tc>
                <a:tc>
                  <a:txBody>
                    <a:bodyPr/>
                    <a:lstStyle/>
                    <a:p>
                      <a:pPr marL="36000" algn="l" fontAlgn="b">
                        <a:spcBef>
                          <a:spcPts val="10"/>
                        </a:spcBef>
                      </a:pPr>
                      <a:r>
                        <a:rPr lang="en-GB" sz="1100" b="0" i="0" u="none" strike="noStrike" dirty="0" err="1">
                          <a:solidFill>
                            <a:srgbClr val="000000"/>
                          </a:solidFill>
                          <a:effectLst/>
                          <a:latin typeface="Century Gothic" panose="020B0502020202020204" pitchFamily="34" charset="0"/>
                        </a:rPr>
                        <a:t>Theater</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1086</a:t>
                      </a:r>
                    </a:p>
                  </a:txBody>
                  <a:tcPr marL="0" marR="0" marT="0" marB="0" anchor="ctr"/>
                </a:tc>
                <a:extLst>
                  <a:ext uri="{0D108BD9-81ED-4DB2-BD59-A6C34878D82A}">
                    <a16:rowId xmlns:a16="http://schemas.microsoft.com/office/drawing/2014/main" val="10008"/>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36</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Kunst</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554</a:t>
                      </a:r>
                    </a:p>
                  </a:txBody>
                  <a:tcPr marL="0" marR="0" marT="0" marB="0" anchor="ctr"/>
                </a:tc>
                <a:extLst>
                  <a:ext uri="{0D108BD9-81ED-4DB2-BD59-A6C34878D82A}">
                    <a16:rowId xmlns:a16="http://schemas.microsoft.com/office/drawing/2014/main" val="266764912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37</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Erdkunde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09"/>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38</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Geschichte</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262</a:t>
                      </a:r>
                    </a:p>
                  </a:txBody>
                  <a:tcPr marL="0" marR="0" marT="0" marB="0" anchor="ctr"/>
                </a:tc>
                <a:extLst>
                  <a:ext uri="{0D108BD9-81ED-4DB2-BD59-A6C34878D82A}">
                    <a16:rowId xmlns:a16="http://schemas.microsoft.com/office/drawing/2014/main" val="10010"/>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39</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Fußball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1277</a:t>
                      </a:r>
                    </a:p>
                  </a:txBody>
                  <a:tcPr marL="0" marR="0" marT="0" marB="0" anchor="ctr"/>
                </a:tc>
                <a:extLst>
                  <a:ext uri="{0D108BD9-81ED-4DB2-BD59-A6C34878D82A}">
                    <a16:rowId xmlns:a16="http://schemas.microsoft.com/office/drawing/2014/main" val="10011"/>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40</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Basketball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2"/>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41</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Tennis</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4671</a:t>
                      </a:r>
                    </a:p>
                  </a:txBody>
                  <a:tcPr marL="0" marR="0" marT="0" marB="0" anchor="ctr"/>
                </a:tc>
                <a:extLst>
                  <a:ext uri="{0D108BD9-81ED-4DB2-BD59-A6C34878D82A}">
                    <a16:rowId xmlns:a16="http://schemas.microsoft.com/office/drawing/2014/main" val="10013"/>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42</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Golf</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4"/>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43</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Hockey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5"/>
                  </a:ext>
                </a:extLst>
              </a:tr>
              <a:tr h="303443">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44</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Rugby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6"/>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45</a:t>
                      </a:r>
                    </a:p>
                  </a:txBody>
                  <a:tcPr marL="90000" marR="90000" marT="36000" marB="36000" anchor="ctr"/>
                </a:tc>
                <a:tc>
                  <a:txBody>
                    <a:bodyPr/>
                    <a:lstStyle/>
                    <a:p>
                      <a:pPr marL="36000" algn="l" fontAlgn="b">
                        <a:spcBef>
                          <a:spcPts val="10"/>
                        </a:spcBef>
                      </a:pPr>
                      <a:r>
                        <a:rPr lang="en-GB" sz="1100" b="0" i="0" u="none" strike="noStrike" dirty="0" err="1">
                          <a:solidFill>
                            <a:srgbClr val="000000"/>
                          </a:solidFill>
                          <a:effectLst/>
                          <a:latin typeface="Century Gothic" panose="020B0502020202020204" pitchFamily="34" charset="0"/>
                        </a:rPr>
                        <a:t>Karten</a:t>
                      </a:r>
                      <a:endParaRPr lang="en-GB" sz="11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1474</a:t>
                      </a:r>
                    </a:p>
                  </a:txBody>
                  <a:tcPr marL="0" marR="0" marT="0" marB="0" anchor="ctr"/>
                </a:tc>
                <a:extLst>
                  <a:ext uri="{0D108BD9-81ED-4DB2-BD59-A6C34878D82A}">
                    <a16:rowId xmlns:a16="http://schemas.microsoft.com/office/drawing/2014/main" val="10017"/>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46</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Tischtennis</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8"/>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47</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Federball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9"/>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48</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Volleyball</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20"/>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49</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das Kino</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a:solidFill>
                            <a:srgbClr val="000000"/>
                          </a:solidFill>
                          <a:effectLst/>
                          <a:latin typeface="Century Gothic" panose="020B0502020202020204" pitchFamily="34" charset="0"/>
                        </a:rPr>
                        <a:t>2020</a:t>
                      </a:r>
                    </a:p>
                  </a:txBody>
                  <a:tcPr marL="0" marR="0" marT="0" marB="0" anchor="ctr"/>
                </a:tc>
                <a:extLst>
                  <a:ext uri="{0D108BD9-81ED-4DB2-BD59-A6C34878D82A}">
                    <a16:rowId xmlns:a16="http://schemas.microsoft.com/office/drawing/2014/main" val="10021"/>
                  </a:ext>
                </a:extLst>
              </a:tr>
              <a:tr h="277671">
                <a:tc>
                  <a:txBody>
                    <a:bodyPr/>
                    <a:lstStyle/>
                    <a:p>
                      <a:pPr marL="36000" algn="ctr">
                        <a:lnSpc>
                          <a:spcPct val="107000"/>
                        </a:lnSpc>
                        <a:spcBef>
                          <a:spcPts val="10"/>
                        </a:spcBef>
                        <a:spcAft>
                          <a:spcPts val="0"/>
                        </a:spcAft>
                      </a:pPr>
                      <a:r>
                        <a:rPr lang="en-GB" sz="1300" dirty="0">
                          <a:effectLst/>
                          <a:latin typeface="Century Gothic" panose="020B0502020202020204" pitchFamily="34" charset="0"/>
                          <a:ea typeface="Calibri" panose="020F0502020204030204" pitchFamily="34" charset="0"/>
                          <a:cs typeface="Arial" panose="020B0604020202020204" pitchFamily="34" charset="0"/>
                        </a:rPr>
                        <a:t>50</a:t>
                      </a:r>
                    </a:p>
                  </a:txBody>
                  <a:tcPr marL="90000" marR="90000" marT="36000" marB="36000" anchor="ctr"/>
                </a:tc>
                <a:tc>
                  <a:txBody>
                    <a:bodyPr/>
                    <a:lstStyle/>
                    <a:p>
                      <a:pPr marL="36000" algn="l" fontAlgn="b">
                        <a:spcBef>
                          <a:spcPts val="10"/>
                        </a:spcBef>
                      </a:pPr>
                      <a:r>
                        <a:rPr lang="en-GB" sz="1100" b="0" i="0" u="none" strike="noStrike">
                          <a:solidFill>
                            <a:srgbClr val="000000"/>
                          </a:solidFill>
                          <a:effectLst/>
                          <a:latin typeface="Century Gothic" panose="020B0502020202020204" pitchFamily="34" charset="0"/>
                        </a:rPr>
                        <a:t>das Theater</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spcBef>
                          <a:spcPts val="10"/>
                        </a:spcBef>
                      </a:pPr>
                      <a:r>
                        <a:rPr lang="en-GB" sz="11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100" b="0" i="0" u="none" strike="noStrike" dirty="0">
                          <a:solidFill>
                            <a:srgbClr val="000000"/>
                          </a:solidFill>
                          <a:effectLst/>
                          <a:latin typeface="Century Gothic" panose="020B0502020202020204" pitchFamily="34" charset="0"/>
                        </a:rPr>
                        <a:t>1086</a:t>
                      </a:r>
                    </a:p>
                  </a:txBody>
                  <a:tcPr marL="0" marR="0" marT="0" marB="0" anchor="ctr"/>
                </a:tc>
                <a:extLst>
                  <a:ext uri="{0D108BD9-81ED-4DB2-BD59-A6C34878D82A}">
                    <a16:rowId xmlns:a16="http://schemas.microsoft.com/office/drawing/2014/main" val="10022"/>
                  </a:ext>
                </a:extLst>
              </a:tr>
            </a:tbl>
          </a:graphicData>
        </a:graphic>
      </p:graphicFrame>
      <p:pic>
        <p:nvPicPr>
          <p:cNvPr id="13" name="Picture 12" descr="fltb-ril-string">
            <a:extLst>
              <a:ext uri="{FF2B5EF4-FFF2-40B4-BE49-F238E27FC236}">
                <a16:creationId xmlns:a16="http://schemas.microsoft.com/office/drawing/2014/main" id="{CFB87104-632C-41BE-97AC-DCCA9A4B34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709" y="-207586"/>
            <a:ext cx="1343025" cy="1343025"/>
          </a:xfrm>
          <a:prstGeom prst="rect">
            <a:avLst/>
          </a:prstGeom>
          <a:noFill/>
          <a:ln>
            <a:noFill/>
          </a:ln>
        </p:spPr>
      </p:pic>
    </p:spTree>
    <p:extLst>
      <p:ext uri="{BB962C8B-B14F-4D97-AF65-F5344CB8AC3E}">
        <p14:creationId xmlns:p14="http://schemas.microsoft.com/office/powerpoint/2010/main" val="2825782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1464862"/>
              </p:ext>
            </p:extLst>
          </p:nvPr>
        </p:nvGraphicFramePr>
        <p:xfrm>
          <a:off x="153940" y="1135439"/>
          <a:ext cx="4402821" cy="7284099"/>
        </p:xfrm>
        <a:graphic>
          <a:graphicData uri="http://schemas.openxmlformats.org/drawingml/2006/table">
            <a:tbl>
              <a:tblPr>
                <a:tableStyleId>{616DA210-FB5B-4158-B5E0-FEB733F419BA}</a:tableStyleId>
              </a:tblPr>
              <a:tblGrid>
                <a:gridCol w="569909">
                  <a:extLst>
                    <a:ext uri="{9D8B030D-6E8A-4147-A177-3AD203B41FA5}">
                      <a16:colId xmlns:a16="http://schemas.microsoft.com/office/drawing/2014/main" val="20000"/>
                    </a:ext>
                  </a:extLst>
                </a:gridCol>
                <a:gridCol w="1378765">
                  <a:extLst>
                    <a:ext uri="{9D8B030D-6E8A-4147-A177-3AD203B41FA5}">
                      <a16:colId xmlns:a16="http://schemas.microsoft.com/office/drawing/2014/main" val="20001"/>
                    </a:ext>
                  </a:extLst>
                </a:gridCol>
                <a:gridCol w="476003">
                  <a:extLst>
                    <a:ext uri="{9D8B030D-6E8A-4147-A177-3AD203B41FA5}">
                      <a16:colId xmlns:a16="http://schemas.microsoft.com/office/drawing/2014/main" val="20002"/>
                    </a:ext>
                  </a:extLst>
                </a:gridCol>
                <a:gridCol w="487627">
                  <a:extLst>
                    <a:ext uri="{9D8B030D-6E8A-4147-A177-3AD203B41FA5}">
                      <a16:colId xmlns:a16="http://schemas.microsoft.com/office/drawing/2014/main" val="1867815391"/>
                    </a:ext>
                  </a:extLst>
                </a:gridCol>
                <a:gridCol w="1490517">
                  <a:extLst>
                    <a:ext uri="{9D8B030D-6E8A-4147-A177-3AD203B41FA5}">
                      <a16:colId xmlns:a16="http://schemas.microsoft.com/office/drawing/2014/main" val="2362511393"/>
                    </a:ext>
                  </a:extLst>
                </a:gridCol>
              </a:tblGrid>
              <a:tr h="180443">
                <a:tc>
                  <a:txBody>
                    <a:bodyPr/>
                    <a:lstStyle/>
                    <a:p>
                      <a:pPr marL="36000" algn="ctr">
                        <a:lnSpc>
                          <a:spcPct val="107000"/>
                        </a:lnSpc>
                        <a:spcAft>
                          <a:spcPts val="0"/>
                        </a:spcAft>
                      </a:pP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Word list</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Y7</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Y8</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Frequency</a:t>
                      </a:r>
                    </a:p>
                  </a:txBody>
                  <a:tcPr marL="90000" marR="90000" marT="46800" marB="46800" anchor="ctr"/>
                </a:tc>
                <a:extLst>
                  <a:ext uri="{0D108BD9-81ED-4DB2-BD59-A6C34878D82A}">
                    <a16:rowId xmlns:a16="http://schemas.microsoft.com/office/drawing/2014/main" val="1878930591"/>
                  </a:ext>
                </a:extLst>
              </a:tr>
              <a:tr h="178912">
                <a:tc>
                  <a:txBody>
                    <a:bodyPr/>
                    <a:lstStyle/>
                    <a:p>
                      <a:pPr marL="36000" algn="ctr">
                        <a:lnSpc>
                          <a:spcPct val="107000"/>
                        </a:lnSpc>
                        <a:spcBef>
                          <a:spcPts val="10"/>
                        </a:spcBef>
                        <a:spcAft>
                          <a:spcPts val="0"/>
                        </a:spcAft>
                      </a:pPr>
                      <a:r>
                        <a:rPr lang="en-GB" sz="1400" dirty="0">
                          <a:effectLst/>
                          <a:latin typeface="Century Gothic" panose="020B0502020202020204" pitchFamily="34" charset="0"/>
                          <a:ea typeface="Calibri" panose="020F0502020204030204" pitchFamily="34" charset="0"/>
                          <a:cs typeface="Arial" panose="020B0604020202020204" pitchFamily="34" charset="0"/>
                        </a:rPr>
                        <a:t>51</a:t>
                      </a:r>
                    </a:p>
                  </a:txBody>
                  <a:tcPr marL="90000" marR="90000" marT="36000" marB="36000" anchor="ctr"/>
                </a:tc>
                <a:tc>
                  <a:txBody>
                    <a:bodyPr/>
                    <a:lstStyle/>
                    <a:p>
                      <a:pPr marL="36000" algn="l" fontAlgn="b">
                        <a:spcBef>
                          <a:spcPts val="10"/>
                        </a:spcBef>
                      </a:pPr>
                      <a:r>
                        <a:rPr lang="en-GB" sz="1400" b="0" i="0" u="none" strike="noStrike">
                          <a:solidFill>
                            <a:srgbClr val="000000"/>
                          </a:solidFill>
                          <a:effectLst/>
                          <a:latin typeface="Century Gothic" panose="020B0502020202020204" pitchFamily="34" charset="0"/>
                        </a:rPr>
                        <a:t>das Restaurant</a:t>
                      </a:r>
                    </a:p>
                  </a:txBody>
                  <a:tcPr marL="0" marR="0" marT="0" marB="0" anchor="ctr"/>
                </a:tc>
                <a:tc>
                  <a:txBody>
                    <a:bodyPr/>
                    <a:lstStyle/>
                    <a:p>
                      <a:pPr marL="36000" algn="ctr" fontAlgn="ctr">
                        <a:spcBef>
                          <a:spcPts val="10"/>
                        </a:spcBef>
                      </a:pP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spcBef>
                          <a:spcPts val="10"/>
                        </a:spcBef>
                      </a:pPr>
                      <a:r>
                        <a:rPr lang="en-GB" sz="1400" b="0" i="0" u="none" strike="noStrike" dirty="0">
                          <a:solidFill>
                            <a:srgbClr val="000000"/>
                          </a:solidFill>
                          <a:effectLst/>
                          <a:latin typeface="Century Gothic" panose="020B0502020202020204" pitchFamily="34" charset="0"/>
                        </a:rPr>
                        <a:t>1802</a:t>
                      </a:r>
                    </a:p>
                  </a:txBody>
                  <a:tcPr marL="0" marR="0" marT="0" marB="0" anchor="ctr"/>
                </a:tc>
                <a:extLst>
                  <a:ext uri="{0D108BD9-81ED-4DB2-BD59-A6C34878D82A}">
                    <a16:rowId xmlns:a16="http://schemas.microsoft.com/office/drawing/2014/main" val="10000"/>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52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Schule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359</a:t>
                      </a:r>
                    </a:p>
                  </a:txBody>
                  <a:tcPr marL="0" marR="0" marT="0" marB="0" anchor="ctr"/>
                </a:tc>
                <a:extLst>
                  <a:ext uri="{0D108BD9-81ED-4DB2-BD59-A6C34878D82A}">
                    <a16:rowId xmlns:a16="http://schemas.microsoft.com/office/drawing/2014/main" val="10001"/>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53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nach Hause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34/147</a:t>
                      </a:r>
                    </a:p>
                  </a:txBody>
                  <a:tcPr marL="0" marR="0" marT="0" marB="0" anchor="ctr"/>
                </a:tc>
                <a:extLst>
                  <a:ext uri="{0D108BD9-81ED-4DB2-BD59-A6C34878D82A}">
                    <a16:rowId xmlns:a16="http://schemas.microsoft.com/office/drawing/2014/main" val="10002"/>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54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Dorf</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959</a:t>
                      </a:r>
                    </a:p>
                  </a:txBody>
                  <a:tcPr marL="0" marR="0" marT="0" marB="0" anchor="ctr"/>
                </a:tc>
                <a:extLst>
                  <a:ext uri="{0D108BD9-81ED-4DB2-BD59-A6C34878D82A}">
                    <a16:rowId xmlns:a16="http://schemas.microsoft.com/office/drawing/2014/main" val="10003"/>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55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Stadt</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204</a:t>
                      </a:r>
                    </a:p>
                  </a:txBody>
                  <a:tcPr marL="0" marR="0" marT="0" marB="0" anchor="ctr"/>
                </a:tc>
                <a:extLst>
                  <a:ext uri="{0D108BD9-81ED-4DB2-BD59-A6C34878D82A}">
                    <a16:rowId xmlns:a16="http://schemas.microsoft.com/office/drawing/2014/main" val="10004"/>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56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das Land</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134</a:t>
                      </a:r>
                    </a:p>
                  </a:txBody>
                  <a:tcPr marL="0" marR="0" marT="0" marB="0" anchor="ctr"/>
                </a:tc>
                <a:extLst>
                  <a:ext uri="{0D108BD9-81ED-4DB2-BD59-A6C34878D82A}">
                    <a16:rowId xmlns:a16="http://schemas.microsoft.com/office/drawing/2014/main" val="10005"/>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57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Küste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2628</a:t>
                      </a:r>
                    </a:p>
                  </a:txBody>
                  <a:tcPr marL="0" marR="0" marT="0" marB="0" anchor="ctr"/>
                </a:tc>
                <a:extLst>
                  <a:ext uri="{0D108BD9-81ED-4DB2-BD59-A6C34878D82A}">
                    <a16:rowId xmlns:a16="http://schemas.microsoft.com/office/drawing/2014/main" val="10006"/>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58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der Berg</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934</a:t>
                      </a:r>
                    </a:p>
                  </a:txBody>
                  <a:tcPr marL="0" marR="0" marT="0" marB="0" anchor="ctr"/>
                </a:tc>
                <a:extLst>
                  <a:ext uri="{0D108BD9-81ED-4DB2-BD59-A6C34878D82A}">
                    <a16:rowId xmlns:a16="http://schemas.microsoft.com/office/drawing/2014/main" val="10007"/>
                  </a:ext>
                </a:extLst>
              </a:tr>
              <a:tr h="178912">
                <a:tc>
                  <a:txBody>
                    <a:bodyPr/>
                    <a:lstStyle/>
                    <a:p>
                      <a:pPr marL="36000" algn="ctr">
                        <a:lnSpc>
                          <a:spcPct val="107000"/>
                        </a:lnSpc>
                        <a:spcAft>
                          <a:spcPts val="0"/>
                        </a:spcAft>
                      </a:pPr>
                      <a:r>
                        <a:rPr lang="en-GB" sz="1400" dirty="0">
                          <a:effectLst/>
                          <a:latin typeface="Century Gothic" panose="020B0502020202020204" pitchFamily="34" charset="0"/>
                          <a:cs typeface="Arial" panose="020B0604020202020204" pitchFamily="34" charset="0"/>
                        </a:rPr>
                        <a:t>59 </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T-Shirt</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3914</a:t>
                      </a:r>
                    </a:p>
                  </a:txBody>
                  <a:tcPr marL="0" marR="0" marT="0" marB="0" anchor="ctr"/>
                </a:tc>
                <a:extLst>
                  <a:ext uri="{0D108BD9-81ED-4DB2-BD59-A6C34878D82A}">
                    <a16:rowId xmlns:a16="http://schemas.microsoft.com/office/drawing/2014/main" val="10008"/>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60</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Hemd</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2657</a:t>
                      </a:r>
                    </a:p>
                  </a:txBody>
                  <a:tcPr marL="0" marR="0" marT="0" marB="0" anchor="ctr"/>
                </a:tc>
                <a:extLst>
                  <a:ext uri="{0D108BD9-81ED-4DB2-BD59-A6C34878D82A}">
                    <a16:rowId xmlns:a16="http://schemas.microsoft.com/office/drawing/2014/main" val="2667649127"/>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61</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das Kleid</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1780</a:t>
                      </a:r>
                    </a:p>
                  </a:txBody>
                  <a:tcPr marL="0" marR="0" marT="0" marB="0" anchor="ctr"/>
                </a:tc>
                <a:extLst>
                  <a:ext uri="{0D108BD9-81ED-4DB2-BD59-A6C34878D82A}">
                    <a16:rowId xmlns:a16="http://schemas.microsoft.com/office/drawing/2014/main" val="10009"/>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62</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der Rock</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3551</a:t>
                      </a:r>
                    </a:p>
                  </a:txBody>
                  <a:tcPr marL="0" marR="0" marT="0" marB="0" anchor="ctr"/>
                </a:tc>
                <a:extLst>
                  <a:ext uri="{0D108BD9-81ED-4DB2-BD59-A6C34878D82A}">
                    <a16:rowId xmlns:a16="http://schemas.microsoft.com/office/drawing/2014/main" val="10010"/>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63</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der Pulli</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dirty="0">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1"/>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64</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Jacke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3287</a:t>
                      </a:r>
                    </a:p>
                  </a:txBody>
                  <a:tcPr marL="0" marR="0" marT="0" marB="0" anchor="ctr"/>
                </a:tc>
                <a:extLst>
                  <a:ext uri="{0D108BD9-81ED-4DB2-BD59-A6C34878D82A}">
                    <a16:rowId xmlns:a16="http://schemas.microsoft.com/office/drawing/2014/main" val="10012"/>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65</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Hose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2156</a:t>
                      </a:r>
                    </a:p>
                  </a:txBody>
                  <a:tcPr marL="0" marR="0" marT="0" marB="0" anchor="ctr"/>
                </a:tc>
                <a:extLst>
                  <a:ext uri="{0D108BD9-81ED-4DB2-BD59-A6C34878D82A}">
                    <a16:rowId xmlns:a16="http://schemas.microsoft.com/office/drawing/2014/main" val="10013"/>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66</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die Socke</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4"/>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67</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der Schuh</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1678</a:t>
                      </a:r>
                    </a:p>
                  </a:txBody>
                  <a:tcPr marL="0" marR="0" marT="0" marB="0" anchor="ctr"/>
                </a:tc>
                <a:extLst>
                  <a:ext uri="{0D108BD9-81ED-4DB2-BD59-A6C34878D82A}">
                    <a16:rowId xmlns:a16="http://schemas.microsoft.com/office/drawing/2014/main" val="10015"/>
                  </a:ext>
                </a:extLst>
              </a:tr>
              <a:tr h="279739">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68</a:t>
                      </a:r>
                    </a:p>
                  </a:txBody>
                  <a:tcPr marL="90000" marR="90000" marT="46800" marB="46800" anchor="ctr"/>
                </a:tc>
                <a:tc>
                  <a:txBody>
                    <a:bodyPr/>
                    <a:lstStyle/>
                    <a:p>
                      <a:pPr marL="36000" algn="l" fontAlgn="b"/>
                      <a:r>
                        <a:rPr lang="en-GB" sz="1400" b="0" i="0" u="none" strike="noStrike" dirty="0">
                          <a:solidFill>
                            <a:srgbClr val="000000"/>
                          </a:solidFill>
                          <a:effectLst/>
                          <a:latin typeface="Century Gothic" panose="020B0502020202020204" pitchFamily="34" charset="0"/>
                        </a:rPr>
                        <a:t>der </a:t>
                      </a:r>
                      <a:r>
                        <a:rPr lang="en-GB" sz="1400" b="0" i="0" u="none" strike="noStrike" dirty="0" err="1">
                          <a:solidFill>
                            <a:srgbClr val="000000"/>
                          </a:solidFill>
                          <a:effectLst/>
                          <a:latin typeface="Century Gothic" panose="020B0502020202020204" pitchFamily="34" charset="0"/>
                        </a:rPr>
                        <a:t>Turnschuh</a:t>
                      </a:r>
                      <a:endParaRPr lang="en-GB" sz="1400" b="0" i="0" u="none" strike="noStrike" dirty="0">
                        <a:solidFill>
                          <a:srgbClr val="000000"/>
                        </a:solidFill>
                        <a:effectLst/>
                        <a:latin typeface="Century Gothic" panose="020B0502020202020204" pitchFamily="34" charset="0"/>
                      </a:endParaRP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dirty="0">
                          <a:solidFill>
                            <a:srgbClr val="000000"/>
                          </a:solidFill>
                          <a:effectLst/>
                          <a:latin typeface="Century Gothic" panose="020B0502020202020204" pitchFamily="34" charset="0"/>
                        </a:rPr>
                        <a:t>&gt;5009</a:t>
                      </a:r>
                    </a:p>
                  </a:txBody>
                  <a:tcPr marL="0" marR="0" marT="0" marB="0" anchor="ctr"/>
                </a:tc>
                <a:extLst>
                  <a:ext uri="{0D108BD9-81ED-4DB2-BD59-A6C34878D82A}">
                    <a16:rowId xmlns:a16="http://schemas.microsoft.com/office/drawing/2014/main" val="10016"/>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69</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mit</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13</a:t>
                      </a:r>
                    </a:p>
                  </a:txBody>
                  <a:tcPr marL="0" marR="0" marT="0" marB="0" anchor="ctr"/>
                </a:tc>
                <a:extLst>
                  <a:ext uri="{0D108BD9-81ED-4DB2-BD59-A6C34878D82A}">
                    <a16:rowId xmlns:a16="http://schemas.microsoft.com/office/drawing/2014/main" val="10017"/>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70</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nach</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34</a:t>
                      </a:r>
                    </a:p>
                  </a:txBody>
                  <a:tcPr marL="0" marR="0" marT="0" marB="0" anchor="ctr"/>
                </a:tc>
                <a:extLst>
                  <a:ext uri="{0D108BD9-81ED-4DB2-BD59-A6C34878D82A}">
                    <a16:rowId xmlns:a16="http://schemas.microsoft.com/office/drawing/2014/main" val="10018"/>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71</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in</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3</a:t>
                      </a:r>
                    </a:p>
                  </a:txBody>
                  <a:tcPr marL="0" marR="0" marT="0" marB="0" anchor="ctr"/>
                </a:tc>
                <a:extLst>
                  <a:ext uri="{0D108BD9-81ED-4DB2-BD59-A6C34878D82A}">
                    <a16:rowId xmlns:a16="http://schemas.microsoft.com/office/drawing/2014/main" val="10019"/>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72</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auf</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a:solidFill>
                            <a:srgbClr val="000000"/>
                          </a:solidFill>
                          <a:effectLst/>
                          <a:latin typeface="Century Gothic" panose="020B0502020202020204" pitchFamily="34" charset="0"/>
                        </a:rPr>
                        <a:t>16</a:t>
                      </a:r>
                    </a:p>
                  </a:txBody>
                  <a:tcPr marL="0" marR="0" marT="0" marB="0" anchor="ctr"/>
                </a:tc>
                <a:extLst>
                  <a:ext uri="{0D108BD9-81ED-4DB2-BD59-A6C34878D82A}">
                    <a16:rowId xmlns:a16="http://schemas.microsoft.com/office/drawing/2014/main" val="10020"/>
                  </a:ext>
                </a:extLst>
              </a:tr>
              <a:tr h="178912">
                <a:tc>
                  <a:txBody>
                    <a:bodyPr/>
                    <a:lstStyle/>
                    <a:p>
                      <a:pPr marL="36000" algn="ctr">
                        <a:lnSpc>
                          <a:spcPct val="107000"/>
                        </a:lnSpc>
                        <a:spcAft>
                          <a:spcPts val="0"/>
                        </a:spcAft>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73</a:t>
                      </a:r>
                    </a:p>
                  </a:txBody>
                  <a:tcPr marL="90000" marR="90000" marT="46800" marB="46800" anchor="ctr"/>
                </a:tc>
                <a:tc>
                  <a:txBody>
                    <a:bodyPr/>
                    <a:lstStyle/>
                    <a:p>
                      <a:pPr marL="36000" algn="l" fontAlgn="b"/>
                      <a:r>
                        <a:rPr lang="en-GB" sz="1400" b="0" i="0" u="none" strike="noStrike">
                          <a:solidFill>
                            <a:srgbClr val="000000"/>
                          </a:solidFill>
                          <a:effectLst/>
                          <a:latin typeface="Century Gothic" panose="020B0502020202020204" pitchFamily="34" charset="0"/>
                        </a:rPr>
                        <a:t>an</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Y</a:t>
                      </a:r>
                    </a:p>
                  </a:txBody>
                  <a:tcPr marL="0" marR="0" marT="0" marB="0" anchor="ctr"/>
                </a:tc>
                <a:tc>
                  <a:txBody>
                    <a:bodyPr/>
                    <a:lstStyle/>
                    <a:p>
                      <a:pPr marL="36000" algn="ctr" fontAlgn="ctr"/>
                      <a:r>
                        <a:rPr lang="en-GB" sz="1400" b="1" i="0" u="none" strike="noStrike">
                          <a:solidFill>
                            <a:srgbClr val="000000"/>
                          </a:solidFill>
                          <a:effectLst/>
                          <a:latin typeface="Century Gothic" panose="020B0502020202020204" pitchFamily="34" charset="0"/>
                        </a:rPr>
                        <a:t> </a:t>
                      </a:r>
                    </a:p>
                  </a:txBody>
                  <a:tcPr marL="0" marR="0" marT="0" marB="0" anchor="ctr"/>
                </a:tc>
                <a:tc>
                  <a:txBody>
                    <a:bodyPr/>
                    <a:lstStyle/>
                    <a:p>
                      <a:pPr marL="36000" algn="ctr" fontAlgn="ctr"/>
                      <a:r>
                        <a:rPr lang="en-GB" sz="1400" b="0" i="0" u="none" strike="noStrike" dirty="0">
                          <a:solidFill>
                            <a:srgbClr val="000000"/>
                          </a:solidFill>
                          <a:effectLst/>
                          <a:latin typeface="Century Gothic" panose="020B0502020202020204" pitchFamily="34" charset="0"/>
                        </a:rPr>
                        <a:t>19</a:t>
                      </a:r>
                    </a:p>
                  </a:txBody>
                  <a:tcPr marL="0" marR="0" marT="0" marB="0" anchor="ctr"/>
                </a:tc>
                <a:extLst>
                  <a:ext uri="{0D108BD9-81ED-4DB2-BD59-A6C34878D82A}">
                    <a16:rowId xmlns:a16="http://schemas.microsoft.com/office/drawing/2014/main" val="10021"/>
                  </a:ext>
                </a:extLst>
              </a:tr>
            </a:tbl>
          </a:graphicData>
        </a:graphic>
      </p:graphicFrame>
      <p:sp>
        <p:nvSpPr>
          <p:cNvPr id="5" name="Rectangle 4"/>
          <p:cNvSpPr/>
          <p:nvPr/>
        </p:nvSpPr>
        <p:spPr>
          <a:xfrm>
            <a:off x="1862" y="304442"/>
            <a:ext cx="384288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1: Present tense</a:t>
            </a:r>
            <a:b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2: Present and future</a:t>
            </a:r>
            <a:b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Stage 3: Present, future and past (perfect)</a:t>
            </a:r>
          </a:p>
        </p:txBody>
      </p:sp>
      <p:sp>
        <p:nvSpPr>
          <p:cNvPr id="10" name="Rounded Rectangle 9">
            <a:extLst>
              <a:ext uri="{C183D7F6-B498-43B3-948B-1728B52AA6E4}">
                <adec:decorative xmlns:adec="http://schemas.microsoft.com/office/drawing/2017/decorative" val="1"/>
              </a:ext>
            </a:extLst>
          </p:cNvPr>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8DED5E35-0FE8-F743-A888-D7618C4BE437}"/>
              </a:ext>
            </a:extLst>
          </p:cNvPr>
          <p:cNvSpPr>
            <a:spLocks noGrp="1"/>
          </p:cNvSpPr>
          <p:nvPr>
            <p:ph type="title"/>
          </p:nvPr>
        </p:nvSpPr>
        <p:spPr>
          <a:xfrm>
            <a:off x="9345" y="-11088"/>
            <a:ext cx="6515101" cy="398380"/>
          </a:xfrm>
        </p:spPr>
        <p:txBody>
          <a:bodyPr/>
          <a:lstStyle/>
          <a:p>
            <a:pPr lvl="0" algn="l"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Translation</a:t>
            </a:r>
            <a:r>
              <a:rPr lang="en-GB" sz="1600" b="1" kern="1200" dirty="0">
                <a:solidFill>
                  <a:prstClr val="black"/>
                </a:solidFill>
                <a:latin typeface="Arial" panose="020B0604020202020204" pitchFamily="34" charset="0"/>
                <a:ea typeface="+mn-ea"/>
                <a:cs typeface="Arial" panose="020B0604020202020204" pitchFamily="34" charset="0"/>
              </a:rPr>
              <a:t> Bee – Cont’d</a:t>
            </a:r>
            <a:endParaRPr lang="en-US" dirty="0"/>
          </a:p>
        </p:txBody>
      </p:sp>
      <p:sp>
        <p:nvSpPr>
          <p:cNvPr id="8" name="Slide Number Placeholder 7">
            <a:extLst>
              <a:ext uri="{FF2B5EF4-FFF2-40B4-BE49-F238E27FC236}">
                <a16:creationId xmlns:a16="http://schemas.microsoft.com/office/drawing/2014/main" id="{0753EE56-1647-46D3-9D94-5DB31E9FF718}"/>
              </a:ext>
            </a:extLst>
          </p:cNvPr>
          <p:cNvSpPr>
            <a:spLocks noGrp="1"/>
          </p:cNvSpPr>
          <p:nvPr>
            <p:ph type="sldNum" sz="quarter" idx="12"/>
          </p:nvPr>
        </p:nvSpPr>
        <p:spPr>
          <a:xfrm>
            <a:off x="5123220" y="8821443"/>
            <a:ext cx="1600200" cy="6350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71</a:t>
            </a:r>
          </a:p>
        </p:txBody>
      </p:sp>
      <p:pic>
        <p:nvPicPr>
          <p:cNvPr id="13" name="Picture 12" descr="fltb-ril-string">
            <a:extLst>
              <a:ext uri="{FF2B5EF4-FFF2-40B4-BE49-F238E27FC236}">
                <a16:creationId xmlns:a16="http://schemas.microsoft.com/office/drawing/2014/main" id="{FCD9002E-45F0-4CCB-8A17-87DE9C5470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2709" y="-207586"/>
            <a:ext cx="1343025" cy="1343025"/>
          </a:xfrm>
          <a:prstGeom prst="rect">
            <a:avLst/>
          </a:prstGeom>
          <a:noFill/>
          <a:ln>
            <a:noFill/>
          </a:ln>
        </p:spPr>
      </p:pic>
    </p:spTree>
    <p:extLst>
      <p:ext uri="{BB962C8B-B14F-4D97-AF65-F5344CB8AC3E}">
        <p14:creationId xmlns:p14="http://schemas.microsoft.com/office/powerpoint/2010/main" val="3893629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3999"/>
            <a:ext cx="5093433" cy="278441"/>
          </a:xfrm>
        </p:spPr>
        <p:txBody>
          <a:bodyPr>
            <a:noAutofit/>
          </a:bodyPr>
          <a:lstStyle/>
          <a:p>
            <a:r>
              <a:rPr lang="en-GB" altLang="en-US" sz="2400" b="1" dirty="0">
                <a:solidFill>
                  <a:prstClr val="black"/>
                </a:solidFill>
                <a:latin typeface="Century Gothic" panose="020B0502020202020204" pitchFamily="34" charset="0"/>
              </a:rPr>
              <a:t>Word patterns and word families</a:t>
            </a:r>
            <a:endParaRPr lang="en-US" sz="2400" dirty="0"/>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6</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CD22C7DE-9412-49F4-80B6-220F50E7E022}"/>
              </a:ext>
            </a:extLst>
          </p:cNvPr>
          <p:cNvSpPr/>
          <p:nvPr/>
        </p:nvSpPr>
        <p:spPr>
          <a:xfrm>
            <a:off x="108000" y="422441"/>
            <a:ext cx="6738300" cy="1600438"/>
          </a:xfrm>
          <a:prstGeom prst="rect">
            <a:avLst/>
          </a:prstGeom>
        </p:spPr>
        <p:txBody>
          <a:bodyPr wrap="square">
            <a:spAutoFit/>
          </a:bodyPr>
          <a:lstStyle/>
          <a:p>
            <a:pPr lvl="0"/>
            <a:r>
              <a:rPr lang="en-GB" sz="1400" dirty="0">
                <a:solidFill>
                  <a:prstClr val="black"/>
                </a:solidFill>
                <a:latin typeface="Century Gothic" panose="020B0502020202020204" pitchFamily="34" charset="0"/>
              </a:rPr>
              <a:t>To develop vocabulary knowledge, we focus explicitly on some </a:t>
            </a:r>
            <a:r>
              <a:rPr lang="en-GB" sz="1400" b="1" i="1" dirty="0">
                <a:solidFill>
                  <a:prstClr val="black"/>
                </a:solidFill>
                <a:latin typeface="Century Gothic" panose="020B0502020202020204" pitchFamily="34" charset="0"/>
              </a:rPr>
              <a:t>common word patterns</a:t>
            </a:r>
            <a:r>
              <a:rPr lang="en-GB" sz="1400" dirty="0">
                <a:solidFill>
                  <a:prstClr val="black"/>
                </a:solidFill>
                <a:latin typeface="Century Gothic" panose="020B0502020202020204" pitchFamily="34" charset="0"/>
              </a:rPr>
              <a:t> between German and English. The words are </a:t>
            </a:r>
            <a:r>
              <a:rPr lang="en-GB" sz="1400" b="1" dirty="0">
                <a:solidFill>
                  <a:prstClr val="black"/>
                </a:solidFill>
                <a:latin typeface="Century Gothic" panose="020B0502020202020204" pitchFamily="34" charset="0"/>
              </a:rPr>
              <a:t>high-frequency </a:t>
            </a:r>
            <a:r>
              <a:rPr lang="en-GB" sz="1400" dirty="0">
                <a:solidFill>
                  <a:prstClr val="black"/>
                </a:solidFill>
                <a:latin typeface="Century Gothic" panose="020B0502020202020204" pitchFamily="34" charset="0"/>
              </a:rPr>
              <a:t>and often </a:t>
            </a:r>
            <a:r>
              <a:rPr lang="en-GB" sz="1400" b="1" dirty="0">
                <a:solidFill>
                  <a:prstClr val="black"/>
                </a:solidFill>
                <a:latin typeface="Century Gothic" panose="020B0502020202020204" pitchFamily="34" charset="0"/>
              </a:rPr>
              <a:t>cognates</a:t>
            </a:r>
            <a:r>
              <a:rPr lang="en-GB" sz="1400" dirty="0">
                <a:solidFill>
                  <a:prstClr val="black"/>
                </a:solidFill>
                <a:latin typeface="Century Gothic" panose="020B0502020202020204" pitchFamily="34" charset="0"/>
              </a:rPr>
              <a:t> or </a:t>
            </a:r>
            <a:r>
              <a:rPr lang="en-GB" sz="1400" b="1" dirty="0">
                <a:solidFill>
                  <a:prstClr val="black"/>
                </a:solidFill>
                <a:latin typeface="Century Gothic" panose="020B0502020202020204" pitchFamily="34" charset="0"/>
              </a:rPr>
              <a:t>semi-cognates</a:t>
            </a:r>
            <a:r>
              <a:rPr lang="en-GB" sz="1400" dirty="0">
                <a:solidFill>
                  <a:prstClr val="black"/>
                </a:solidFill>
                <a:latin typeface="Century Gothic" panose="020B0502020202020204" pitchFamily="34" charset="0"/>
              </a:rPr>
              <a:t> with English. The words' meanings may be learnt incidentally, but the words are not necessarily included in the planned vocabulary set to be taught, practised, and learnt intentionally that week. We also develop learners’ knowledge of </a:t>
            </a:r>
            <a:r>
              <a:rPr lang="en-GB" sz="1400" b="1" i="1" dirty="0">
                <a:solidFill>
                  <a:prstClr val="black"/>
                </a:solidFill>
                <a:latin typeface="Century Gothic" panose="020B0502020202020204" pitchFamily="34" charset="0"/>
              </a:rPr>
              <a:t>word families </a:t>
            </a:r>
            <a:r>
              <a:rPr lang="en-GB" sz="1400" dirty="0">
                <a:solidFill>
                  <a:prstClr val="black"/>
                </a:solidFill>
                <a:latin typeface="Century Gothic" panose="020B0502020202020204" pitchFamily="34" charset="0"/>
              </a:rPr>
              <a:t>(any parts of speech connected by a common, semantically-related stem).</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9B7E8903-EF07-4F5F-986C-1E0E66AB3A28}"/>
              </a:ext>
            </a:extLst>
          </p:cNvPr>
          <p:cNvGraphicFramePr>
            <a:graphicFrameLocks noGrp="1"/>
          </p:cNvGraphicFramePr>
          <p:nvPr>
            <p:extLst>
              <p:ext uri="{D42A27DB-BD31-4B8C-83A1-F6EECF244321}">
                <p14:modId xmlns:p14="http://schemas.microsoft.com/office/powerpoint/2010/main" val="3178997016"/>
              </p:ext>
            </p:extLst>
          </p:nvPr>
        </p:nvGraphicFramePr>
        <p:xfrm>
          <a:off x="228599" y="2022878"/>
          <a:ext cx="6418944" cy="6648262"/>
        </p:xfrm>
        <a:graphic>
          <a:graphicData uri="http://schemas.openxmlformats.org/drawingml/2006/table">
            <a:tbl>
              <a:tblPr firstRow="1" bandRow="1">
                <a:tableStyleId>{5940675A-B579-460E-94D1-54222C63F5DA}</a:tableStyleId>
              </a:tblPr>
              <a:tblGrid>
                <a:gridCol w="2108201">
                  <a:extLst>
                    <a:ext uri="{9D8B030D-6E8A-4147-A177-3AD203B41FA5}">
                      <a16:colId xmlns:a16="http://schemas.microsoft.com/office/drawing/2014/main" val="4180353942"/>
                    </a:ext>
                  </a:extLst>
                </a:gridCol>
                <a:gridCol w="4310743">
                  <a:extLst>
                    <a:ext uri="{9D8B030D-6E8A-4147-A177-3AD203B41FA5}">
                      <a16:colId xmlns:a16="http://schemas.microsoft.com/office/drawing/2014/main" val="2458751828"/>
                    </a:ext>
                  </a:extLst>
                </a:gridCol>
              </a:tblGrid>
              <a:tr h="403763">
                <a:tc>
                  <a:txBody>
                    <a:bodyPr/>
                    <a:lstStyle/>
                    <a:p>
                      <a:r>
                        <a:rPr lang="en-GB" sz="1600" b="1" dirty="0">
                          <a:latin typeface="Century Gothic" panose="020B0502020202020204" pitchFamily="34" charset="0"/>
                        </a:rPr>
                        <a:t> Pattern</a:t>
                      </a:r>
                    </a:p>
                  </a:txBody>
                  <a:tcPr anchor="ctr"/>
                </a:tc>
                <a:tc>
                  <a:txBody>
                    <a:bodyPr/>
                    <a:lstStyle/>
                    <a:p>
                      <a:r>
                        <a:rPr lang="en-GB" dirty="0">
                          <a:latin typeface="Century Gothic" panose="020B0502020202020204" pitchFamily="34" charset="0"/>
                        </a:rPr>
                        <a:t>Examples</a:t>
                      </a:r>
                    </a:p>
                  </a:txBody>
                  <a:tcPr anchor="ctr">
                    <a:solidFill>
                      <a:schemeClr val="bg1">
                        <a:lumMod val="95000"/>
                      </a:schemeClr>
                    </a:solidFill>
                  </a:tcPr>
                </a:tc>
                <a:extLst>
                  <a:ext uri="{0D108BD9-81ED-4DB2-BD59-A6C34878D82A}">
                    <a16:rowId xmlns:a16="http://schemas.microsoft.com/office/drawing/2014/main" val="291919499"/>
                  </a:ext>
                </a:extLst>
              </a:tr>
              <a:tr h="403763">
                <a:tc>
                  <a:txBody>
                    <a:bodyPr/>
                    <a:lstStyle/>
                    <a:p>
                      <a:pPr algn="l"/>
                      <a:r>
                        <a:rPr lang="en-GB" sz="1600" b="1" dirty="0">
                          <a:latin typeface="Century Gothic" panose="020B0502020202020204" pitchFamily="34" charset="0"/>
                        </a:rPr>
                        <a:t>Compound nouns </a:t>
                      </a:r>
                    </a:p>
                  </a:txBody>
                  <a:tcPr anchor="ctr"/>
                </a:tc>
                <a:tc>
                  <a:txBody>
                    <a:bodyPr/>
                    <a:lstStyle/>
                    <a:p>
                      <a:r>
                        <a:rPr lang="en-GB" dirty="0" err="1">
                          <a:latin typeface="Century Gothic" panose="020B0502020202020204" pitchFamily="34" charset="0"/>
                        </a:rPr>
                        <a:t>Brieffreund</a:t>
                      </a:r>
                      <a:r>
                        <a:rPr lang="en-GB" dirty="0">
                          <a:latin typeface="Century Gothic" panose="020B0502020202020204" pitchFamily="34" charset="0"/>
                        </a:rPr>
                        <a:t>, </a:t>
                      </a:r>
                      <a:r>
                        <a:rPr lang="en-GB" dirty="0" err="1">
                          <a:latin typeface="Century Gothic" panose="020B0502020202020204" pitchFamily="34" charset="0"/>
                        </a:rPr>
                        <a:t>Gastmutter</a:t>
                      </a:r>
                      <a:r>
                        <a:rPr lang="en-GB" dirty="0">
                          <a:latin typeface="Century Gothic" panose="020B0502020202020204" pitchFamily="34" charset="0"/>
                        </a:rPr>
                        <a:t>, </a:t>
                      </a:r>
                      <a:r>
                        <a:rPr lang="en-GB" dirty="0" err="1">
                          <a:latin typeface="Century Gothic" panose="020B0502020202020204" pitchFamily="34" charset="0"/>
                        </a:rPr>
                        <a:t>Abendbrot</a:t>
                      </a:r>
                      <a:r>
                        <a:rPr lang="en-GB" dirty="0">
                          <a:latin typeface="Century Gothic" panose="020B0502020202020204" pitchFamily="34" charset="0"/>
                        </a:rPr>
                        <a:t>, </a:t>
                      </a:r>
                      <a:r>
                        <a:rPr lang="en-GB" dirty="0" err="1">
                          <a:latin typeface="Century Gothic" panose="020B0502020202020204" pitchFamily="34" charset="0"/>
                        </a:rPr>
                        <a:t>Wohnzimmer</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979645207"/>
                  </a:ext>
                </a:extLst>
              </a:tr>
              <a:tr h="630534">
                <a:tc>
                  <a:txBody>
                    <a:bodyPr/>
                    <a:lstStyle/>
                    <a:p>
                      <a:pPr algn="l"/>
                      <a:r>
                        <a:rPr lang="en-GB" sz="1600" b="1" dirty="0">
                          <a:latin typeface="Century Gothic" panose="020B0502020202020204" pitchFamily="34" charset="0"/>
                        </a:rPr>
                        <a:t>English ‘C’ </a:t>
                      </a:r>
                      <a:r>
                        <a:rPr lang="en-GB" sz="1600" b="1" dirty="0">
                          <a:latin typeface="Century Gothic" panose="020B0502020202020204" pitchFamily="34" charset="0"/>
                          <a:sym typeface="Wingdings" panose="05000000000000000000" pitchFamily="2" charset="2"/>
                        </a:rPr>
                        <a:t> German ‘K’</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Oktober</a:t>
                      </a:r>
                      <a:r>
                        <a:rPr lang="en-GB" dirty="0">
                          <a:latin typeface="Century Gothic" panose="020B0502020202020204" pitchFamily="34" charset="0"/>
                        </a:rPr>
                        <a:t>, </a:t>
                      </a:r>
                      <a:r>
                        <a:rPr lang="en-GB" dirty="0" err="1">
                          <a:latin typeface="Century Gothic" panose="020B0502020202020204" pitchFamily="34" charset="0"/>
                        </a:rPr>
                        <a:t>Diskussion</a:t>
                      </a:r>
                      <a:r>
                        <a:rPr lang="en-GB" dirty="0">
                          <a:latin typeface="Century Gothic" panose="020B0502020202020204" pitchFamily="34" charset="0"/>
                        </a:rPr>
                        <a:t>, </a:t>
                      </a:r>
                      <a:r>
                        <a:rPr lang="en-GB" dirty="0" err="1">
                          <a:latin typeface="Century Gothic" panose="020B0502020202020204" pitchFamily="34" charset="0"/>
                        </a:rPr>
                        <a:t>Projekt</a:t>
                      </a:r>
                      <a:r>
                        <a:rPr lang="en-GB" dirty="0">
                          <a:latin typeface="Century Gothic" panose="020B0502020202020204" pitchFamily="34" charset="0"/>
                        </a:rPr>
                        <a:t>, </a:t>
                      </a:r>
                      <a:r>
                        <a:rPr lang="en-GB" dirty="0" err="1">
                          <a:latin typeface="Century Gothic" panose="020B0502020202020204" pitchFamily="34" charset="0"/>
                        </a:rPr>
                        <a:t>Kontakt</a:t>
                      </a:r>
                      <a:r>
                        <a:rPr lang="en-GB" dirty="0">
                          <a:latin typeface="Century Gothic" panose="020B0502020202020204" pitchFamily="34" charset="0"/>
                        </a:rPr>
                        <a:t>, </a:t>
                      </a:r>
                      <a:r>
                        <a:rPr lang="en-GB" dirty="0" err="1">
                          <a:latin typeface="Century Gothic" panose="020B0502020202020204" pitchFamily="34" charset="0"/>
                        </a:rPr>
                        <a:t>Artikel</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828801505"/>
                  </a:ext>
                </a:extLst>
              </a:tr>
              <a:tr h="630534">
                <a:tc>
                  <a:txBody>
                    <a:bodyPr/>
                    <a:lstStyle/>
                    <a:p>
                      <a:pPr algn="l"/>
                      <a:r>
                        <a:rPr lang="en-GB" sz="1600" b="1" dirty="0">
                          <a:latin typeface="Century Gothic" panose="020B0502020202020204" pitchFamily="34" charset="0"/>
                        </a:rPr>
                        <a:t>Nominalisation of verbs</a:t>
                      </a:r>
                    </a:p>
                  </a:txBody>
                  <a:tcPr anchor="ctr"/>
                </a:tc>
                <a:tc>
                  <a:txBody>
                    <a:bodyPr/>
                    <a:lstStyle/>
                    <a:p>
                      <a:r>
                        <a:rPr lang="en-GB" dirty="0" err="1">
                          <a:latin typeface="Century Gothic" panose="020B0502020202020204" pitchFamily="34" charset="0"/>
                        </a:rPr>
                        <a:t>Schwimmen</a:t>
                      </a:r>
                      <a:r>
                        <a:rPr lang="en-GB" dirty="0">
                          <a:latin typeface="Century Gothic" panose="020B0502020202020204" pitchFamily="34" charset="0"/>
                        </a:rPr>
                        <a:t>, </a:t>
                      </a:r>
                      <a:r>
                        <a:rPr lang="en-GB" dirty="0" err="1">
                          <a:latin typeface="Century Gothic" panose="020B0502020202020204" pitchFamily="34" charset="0"/>
                        </a:rPr>
                        <a:t>Lesen</a:t>
                      </a:r>
                      <a:r>
                        <a:rPr lang="en-GB" dirty="0">
                          <a:latin typeface="Century Gothic" panose="020B0502020202020204" pitchFamily="34" charset="0"/>
                        </a:rPr>
                        <a:t>, </a:t>
                      </a:r>
                      <a:r>
                        <a:rPr lang="en-GB" dirty="0" err="1">
                          <a:latin typeface="Century Gothic" panose="020B0502020202020204" pitchFamily="34" charset="0"/>
                        </a:rPr>
                        <a:t>Laufen</a:t>
                      </a:r>
                      <a:r>
                        <a:rPr lang="en-GB" dirty="0">
                          <a:latin typeface="Century Gothic" panose="020B0502020202020204" pitchFamily="34" charset="0"/>
                        </a:rPr>
                        <a:t>, </a:t>
                      </a:r>
                      <a:r>
                        <a:rPr lang="en-GB" dirty="0" err="1">
                          <a:latin typeface="Century Gothic" panose="020B0502020202020204" pitchFamily="34" charset="0"/>
                        </a:rPr>
                        <a:t>Schreiben</a:t>
                      </a:r>
                      <a:r>
                        <a:rPr lang="en-GB" dirty="0">
                          <a:latin typeface="Century Gothic" panose="020B0502020202020204" pitchFamily="34" charset="0"/>
                        </a:rPr>
                        <a:t>, </a:t>
                      </a:r>
                      <a:r>
                        <a:rPr lang="en-GB" dirty="0" err="1">
                          <a:latin typeface="Century Gothic" panose="020B0502020202020204" pitchFamily="34" charset="0"/>
                        </a:rPr>
                        <a:t>Sprechen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497851654"/>
                  </a:ext>
                </a:extLst>
              </a:tr>
              <a:tr h="896022">
                <a:tc>
                  <a:txBody>
                    <a:bodyPr/>
                    <a:lstStyle/>
                    <a:p>
                      <a:pPr algn="l"/>
                      <a:r>
                        <a:rPr lang="en-GB" sz="1600" b="1" dirty="0">
                          <a:latin typeface="Century Gothic" panose="020B0502020202020204" pitchFamily="34" charset="0"/>
                        </a:rPr>
                        <a:t>Add ‘-in’ to masculine people nouns</a:t>
                      </a:r>
                    </a:p>
                  </a:txBody>
                  <a:tcPr anchor="ctr"/>
                </a:tc>
                <a:tc>
                  <a:txBody>
                    <a:bodyPr/>
                    <a:lstStyle/>
                    <a:p>
                      <a:r>
                        <a:rPr lang="en-GB" dirty="0" err="1">
                          <a:latin typeface="Century Gothic" panose="020B0502020202020204" pitchFamily="34" charset="0"/>
                        </a:rPr>
                        <a:t>Journalistin</a:t>
                      </a:r>
                      <a:r>
                        <a:rPr lang="en-GB" dirty="0">
                          <a:latin typeface="Century Gothic" panose="020B0502020202020204" pitchFamily="34" charset="0"/>
                        </a:rPr>
                        <a:t>, </a:t>
                      </a:r>
                      <a:r>
                        <a:rPr lang="en-GB" dirty="0" err="1">
                          <a:latin typeface="Century Gothic" panose="020B0502020202020204" pitchFamily="34" charset="0"/>
                        </a:rPr>
                        <a:t>Sängerin</a:t>
                      </a:r>
                      <a:r>
                        <a:rPr lang="en-GB" dirty="0">
                          <a:latin typeface="Century Gothic" panose="020B0502020202020204" pitchFamily="34" charset="0"/>
                        </a:rPr>
                        <a:t>, </a:t>
                      </a:r>
                      <a:r>
                        <a:rPr lang="en-GB" dirty="0" err="1">
                          <a:latin typeface="Century Gothic" panose="020B0502020202020204" pitchFamily="34" charset="0"/>
                        </a:rPr>
                        <a:t>Schülerin</a:t>
                      </a:r>
                      <a:r>
                        <a:rPr lang="en-GB" dirty="0">
                          <a:latin typeface="Century Gothic" panose="020B0502020202020204" pitchFamily="34" charset="0"/>
                        </a:rPr>
                        <a:t>, </a:t>
                      </a:r>
                      <a:r>
                        <a:rPr lang="en-GB" dirty="0" err="1">
                          <a:latin typeface="Century Gothic" panose="020B0502020202020204" pitchFamily="34" charset="0"/>
                        </a:rPr>
                        <a:t>Direktorin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838044492"/>
                  </a:ext>
                </a:extLst>
              </a:tr>
              <a:tr h="630534">
                <a:tc>
                  <a:txBody>
                    <a:bodyPr/>
                    <a:lstStyle/>
                    <a:p>
                      <a:pPr algn="l"/>
                      <a:r>
                        <a:rPr lang="en-GB" sz="1600" b="1" dirty="0">
                          <a:latin typeface="Century Gothic" panose="020B0502020202020204" pitchFamily="34" charset="0"/>
                        </a:rPr>
                        <a:t>Make adjectives negative with ‘un’</a:t>
                      </a:r>
                    </a:p>
                  </a:txBody>
                  <a:tcPr anchor="ctr"/>
                </a:tc>
                <a:tc>
                  <a:txBody>
                    <a:bodyPr/>
                    <a:lstStyle/>
                    <a:p>
                      <a:r>
                        <a:rPr lang="en-GB" dirty="0" err="1">
                          <a:latin typeface="Century Gothic" panose="020B0502020202020204" pitchFamily="34" charset="0"/>
                        </a:rPr>
                        <a:t>unpraktisch</a:t>
                      </a:r>
                      <a:r>
                        <a:rPr lang="en-GB" dirty="0">
                          <a:latin typeface="Century Gothic" panose="020B0502020202020204" pitchFamily="34" charset="0"/>
                        </a:rPr>
                        <a:t>, </a:t>
                      </a:r>
                      <a:r>
                        <a:rPr lang="en-GB" dirty="0" err="1">
                          <a:latin typeface="Century Gothic" panose="020B0502020202020204" pitchFamily="34" charset="0"/>
                        </a:rPr>
                        <a:t>unfreundlich</a:t>
                      </a:r>
                      <a:r>
                        <a:rPr lang="en-GB" dirty="0">
                          <a:latin typeface="Century Gothic" panose="020B0502020202020204" pitchFamily="34" charset="0"/>
                        </a:rPr>
                        <a:t>, </a:t>
                      </a:r>
                      <a:r>
                        <a:rPr lang="en-GB" dirty="0" err="1">
                          <a:latin typeface="Century Gothic" panose="020B0502020202020204" pitchFamily="34" charset="0"/>
                        </a:rPr>
                        <a:t>unmöglich</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75951204"/>
                  </a:ext>
                </a:extLst>
              </a:tr>
              <a:tr h="630534">
                <a:tc>
                  <a:txBody>
                    <a:bodyPr/>
                    <a:lstStyle/>
                    <a:p>
                      <a:pPr algn="l"/>
                      <a:r>
                        <a:rPr lang="en-GB" sz="1600" b="1" dirty="0" err="1">
                          <a:latin typeface="Century Gothic" panose="020B0502020202020204" pitchFamily="34" charset="0"/>
                        </a:rPr>
                        <a:t>Englisch</a:t>
                      </a:r>
                      <a:r>
                        <a:rPr lang="en-GB" sz="1600" b="1" dirty="0">
                          <a:latin typeface="Century Gothic" panose="020B0502020202020204" pitchFamily="34" charset="0"/>
                        </a:rPr>
                        <a:t> ‘C’ </a:t>
                      </a:r>
                      <a:r>
                        <a:rPr lang="en-GB" sz="1600" b="1" dirty="0">
                          <a:latin typeface="Century Gothic" panose="020B0502020202020204" pitchFamily="34" charset="0"/>
                          <a:sym typeface="Wingdings" panose="05000000000000000000" pitchFamily="2" charset="2"/>
                        </a:rPr>
                        <a:t> German ‘Z’</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Prinzip</a:t>
                      </a:r>
                      <a:r>
                        <a:rPr lang="en-GB" dirty="0">
                          <a:latin typeface="Century Gothic" panose="020B0502020202020204" pitchFamily="34" charset="0"/>
                        </a:rPr>
                        <a:t>, </a:t>
                      </a:r>
                      <a:r>
                        <a:rPr lang="en-GB" dirty="0" err="1">
                          <a:latin typeface="Century Gothic" panose="020B0502020202020204" pitchFamily="34" charset="0"/>
                        </a:rPr>
                        <a:t>sozial</a:t>
                      </a:r>
                      <a:r>
                        <a:rPr lang="en-GB" dirty="0">
                          <a:latin typeface="Century Gothic" panose="020B0502020202020204" pitchFamily="34" charset="0"/>
                        </a:rPr>
                        <a:t>, </a:t>
                      </a:r>
                      <a:r>
                        <a:rPr lang="en-GB" dirty="0" err="1">
                          <a:latin typeface="Century Gothic" panose="020B0502020202020204" pitchFamily="34" charset="0"/>
                        </a:rPr>
                        <a:t>zentral</a:t>
                      </a:r>
                      <a:r>
                        <a:rPr lang="en-GB" dirty="0">
                          <a:latin typeface="Century Gothic" panose="020B0502020202020204" pitchFamily="34" charset="0"/>
                        </a:rPr>
                        <a:t>, </a:t>
                      </a:r>
                      <a:r>
                        <a:rPr lang="en-GB" dirty="0" err="1">
                          <a:latin typeface="Century Gothic" panose="020B0502020202020204" pitchFamily="34" charset="0"/>
                        </a:rPr>
                        <a:t>Konzept</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964977615"/>
                  </a:ext>
                </a:extLst>
              </a:tr>
              <a:tr h="630534">
                <a:tc>
                  <a:txBody>
                    <a:bodyPr/>
                    <a:lstStyle/>
                    <a:p>
                      <a:pPr algn="l"/>
                      <a:r>
                        <a:rPr lang="en-GB" sz="1600" b="1" dirty="0">
                          <a:latin typeface="Century Gothic" panose="020B0502020202020204" pitchFamily="34" charset="0"/>
                        </a:rPr>
                        <a:t>Cognates ending -</a:t>
                      </a:r>
                      <a:r>
                        <a:rPr lang="en-GB" sz="1600" b="1" dirty="0" err="1">
                          <a:latin typeface="Century Gothic" panose="020B0502020202020204" pitchFamily="34" charset="0"/>
                        </a:rPr>
                        <a:t>tion</a:t>
                      </a:r>
                      <a:r>
                        <a:rPr lang="en-GB" sz="1600" b="1" dirty="0">
                          <a:latin typeface="Century Gothic" panose="020B0502020202020204" pitchFamily="34" charset="0"/>
                        </a:rPr>
                        <a:t> </a:t>
                      </a:r>
                    </a:p>
                  </a:txBody>
                  <a:tcPr anchor="ctr"/>
                </a:tc>
                <a:tc>
                  <a:txBody>
                    <a:bodyPr/>
                    <a:lstStyle/>
                    <a:p>
                      <a:r>
                        <a:rPr lang="en-GB" dirty="0">
                          <a:latin typeface="Century Gothic" panose="020B0502020202020204" pitchFamily="34" charset="0"/>
                        </a:rPr>
                        <a:t>Generation, Organisation, international, Situation</a:t>
                      </a:r>
                    </a:p>
                  </a:txBody>
                  <a:tcPr anchor="ctr">
                    <a:solidFill>
                      <a:schemeClr val="bg1">
                        <a:lumMod val="95000"/>
                      </a:schemeClr>
                    </a:solidFill>
                  </a:tcPr>
                </a:tc>
                <a:extLst>
                  <a:ext uri="{0D108BD9-81ED-4DB2-BD59-A6C34878D82A}">
                    <a16:rowId xmlns:a16="http://schemas.microsoft.com/office/drawing/2014/main" val="3974568856"/>
                  </a:ext>
                </a:extLst>
              </a:tr>
              <a:tr h="896022">
                <a:tc>
                  <a:txBody>
                    <a:bodyPr/>
                    <a:lstStyle/>
                    <a:p>
                      <a:pPr algn="l"/>
                      <a:r>
                        <a:rPr lang="en-GB" sz="1600" b="1" dirty="0">
                          <a:latin typeface="Century Gothic" panose="020B0502020202020204" pitchFamily="34" charset="0"/>
                        </a:rPr>
                        <a:t>Noun and verb pairs (verb stem = noun)</a:t>
                      </a:r>
                    </a:p>
                  </a:txBody>
                  <a:tcPr anchor="ctr"/>
                </a:tc>
                <a:tc>
                  <a:txBody>
                    <a:bodyPr/>
                    <a:lstStyle/>
                    <a:p>
                      <a:r>
                        <a:rPr lang="en-GB" dirty="0">
                          <a:latin typeface="Century Gothic" panose="020B0502020202020204" pitchFamily="34" charset="0"/>
                        </a:rPr>
                        <a:t>Arbeit (</a:t>
                      </a:r>
                      <a:r>
                        <a:rPr lang="en-GB" dirty="0" err="1">
                          <a:latin typeface="Century Gothic" panose="020B0502020202020204" pitchFamily="34" charset="0"/>
                        </a:rPr>
                        <a:t>arbeiten</a:t>
                      </a:r>
                      <a:r>
                        <a:rPr lang="en-GB" dirty="0">
                          <a:latin typeface="Century Gothic" panose="020B0502020202020204" pitchFamily="34" charset="0"/>
                        </a:rPr>
                        <a:t>), </a:t>
                      </a:r>
                      <a:r>
                        <a:rPr lang="en-GB" dirty="0" err="1">
                          <a:latin typeface="Century Gothic" panose="020B0502020202020204" pitchFamily="34" charset="0"/>
                        </a:rPr>
                        <a:t>Besuch</a:t>
                      </a:r>
                      <a:r>
                        <a:rPr lang="en-GB" dirty="0">
                          <a:latin typeface="Century Gothic" panose="020B0502020202020204" pitchFamily="34" charset="0"/>
                        </a:rPr>
                        <a:t> (</a:t>
                      </a:r>
                      <a:r>
                        <a:rPr lang="en-GB" dirty="0" err="1">
                          <a:latin typeface="Century Gothic" panose="020B0502020202020204" pitchFamily="34" charset="0"/>
                        </a:rPr>
                        <a:t>besuchen</a:t>
                      </a:r>
                      <a:r>
                        <a:rPr lang="en-GB" dirty="0">
                          <a:latin typeface="Century Gothic" panose="020B0502020202020204" pitchFamily="34" charset="0"/>
                        </a:rPr>
                        <a:t>), Plan (</a:t>
                      </a:r>
                      <a:r>
                        <a:rPr lang="en-GB" dirty="0" err="1">
                          <a:latin typeface="Century Gothic" panose="020B0502020202020204" pitchFamily="34" charset="0"/>
                        </a:rPr>
                        <a:t>planen</a:t>
                      </a:r>
                      <a:r>
                        <a:rPr lang="en-GB" dirty="0">
                          <a:latin typeface="Century Gothic" panose="020B0502020202020204" pitchFamily="34" charset="0"/>
                        </a:rPr>
                        <a:t>), Spiel (</a:t>
                      </a:r>
                      <a:r>
                        <a:rPr lang="en-GB" dirty="0" err="1">
                          <a:latin typeface="Century Gothic" panose="020B0502020202020204" pitchFamily="34" charset="0"/>
                        </a:rPr>
                        <a:t>spielen</a:t>
                      </a:r>
                      <a:r>
                        <a:rPr lang="en-GB" dirty="0">
                          <a:latin typeface="Century Gothic" panose="020B0502020202020204" pitchFamily="34" charset="0"/>
                        </a:rPr>
                        <a:t>)</a:t>
                      </a:r>
                    </a:p>
                  </a:txBody>
                  <a:tcPr anchor="ctr">
                    <a:solidFill>
                      <a:schemeClr val="bg1">
                        <a:lumMod val="95000"/>
                      </a:schemeClr>
                    </a:solidFill>
                  </a:tcPr>
                </a:tc>
                <a:extLst>
                  <a:ext uri="{0D108BD9-81ED-4DB2-BD59-A6C34878D82A}">
                    <a16:rowId xmlns:a16="http://schemas.microsoft.com/office/drawing/2014/main" val="1250993488"/>
                  </a:ext>
                </a:extLst>
              </a:tr>
              <a:tr h="896022">
                <a:tc>
                  <a:txBody>
                    <a:bodyPr/>
                    <a:lstStyle/>
                    <a:p>
                      <a:pPr algn="l"/>
                      <a:r>
                        <a:rPr lang="en-GB" sz="1600" b="1" dirty="0">
                          <a:latin typeface="Century Gothic" panose="020B0502020202020204" pitchFamily="34" charset="0"/>
                        </a:rPr>
                        <a:t>Noun and verb pairs (2): -</a:t>
                      </a:r>
                      <a:r>
                        <a:rPr lang="en-GB" sz="1600" b="1" dirty="0" err="1">
                          <a:latin typeface="Century Gothic" panose="020B0502020202020204" pitchFamily="34" charset="0"/>
                        </a:rPr>
                        <a:t>ung</a:t>
                      </a:r>
                      <a:r>
                        <a:rPr lang="en-GB" sz="1600" b="1" dirty="0">
                          <a:latin typeface="Century Gothic" panose="020B0502020202020204" pitchFamily="34" charset="0"/>
                        </a:rPr>
                        <a:t> nouns</a:t>
                      </a:r>
                    </a:p>
                  </a:txBody>
                  <a:tcPr anchor="ctr"/>
                </a:tc>
                <a:tc>
                  <a:txBody>
                    <a:bodyPr/>
                    <a:lstStyle/>
                    <a:p>
                      <a:r>
                        <a:rPr lang="en-GB" dirty="0" err="1">
                          <a:latin typeface="Century Gothic" panose="020B0502020202020204" pitchFamily="34" charset="0"/>
                        </a:rPr>
                        <a:t>Meinung</a:t>
                      </a:r>
                      <a:r>
                        <a:rPr lang="en-GB" dirty="0">
                          <a:latin typeface="Century Gothic" panose="020B0502020202020204" pitchFamily="34" charset="0"/>
                        </a:rPr>
                        <a:t> (</a:t>
                      </a:r>
                      <a:r>
                        <a:rPr lang="en-GB" dirty="0" err="1">
                          <a:latin typeface="Century Gothic" panose="020B0502020202020204" pitchFamily="34" charset="0"/>
                        </a:rPr>
                        <a:t>meinen</a:t>
                      </a:r>
                      <a:r>
                        <a:rPr lang="en-GB" dirty="0">
                          <a:latin typeface="Century Gothic" panose="020B0502020202020204" pitchFamily="34" charset="0"/>
                        </a:rPr>
                        <a:t>), </a:t>
                      </a:r>
                      <a:r>
                        <a:rPr lang="en-GB" dirty="0" err="1">
                          <a:latin typeface="Century Gothic" panose="020B0502020202020204" pitchFamily="34" charset="0"/>
                        </a:rPr>
                        <a:t>Lösung</a:t>
                      </a:r>
                      <a:r>
                        <a:rPr lang="en-GB" dirty="0">
                          <a:latin typeface="Century Gothic" panose="020B0502020202020204" pitchFamily="34" charset="0"/>
                        </a:rPr>
                        <a:t> (</a:t>
                      </a:r>
                      <a:r>
                        <a:rPr lang="en-GB" dirty="0" err="1">
                          <a:latin typeface="Century Gothic" panose="020B0502020202020204" pitchFamily="34" charset="0"/>
                        </a:rPr>
                        <a:t>lösen</a:t>
                      </a:r>
                      <a:r>
                        <a:rPr lang="en-GB" dirty="0">
                          <a:latin typeface="Century Gothic" panose="020B0502020202020204" pitchFamily="34" charset="0"/>
                        </a:rPr>
                        <a:t>), </a:t>
                      </a:r>
                      <a:r>
                        <a:rPr lang="en-GB" dirty="0" err="1">
                          <a:latin typeface="Century Gothic" panose="020B0502020202020204" pitchFamily="34" charset="0"/>
                        </a:rPr>
                        <a:t>Bildung</a:t>
                      </a:r>
                      <a:r>
                        <a:rPr lang="en-GB" dirty="0">
                          <a:latin typeface="Century Gothic" panose="020B0502020202020204" pitchFamily="34" charset="0"/>
                        </a:rPr>
                        <a:t> (</a:t>
                      </a:r>
                      <a:r>
                        <a:rPr lang="en-GB" dirty="0" err="1">
                          <a:latin typeface="Century Gothic" panose="020B0502020202020204" pitchFamily="34" charset="0"/>
                        </a:rPr>
                        <a:t>bilden</a:t>
                      </a:r>
                      <a:r>
                        <a:rPr lang="en-GB" dirty="0">
                          <a:latin typeface="Century Gothic" panose="020B0502020202020204" pitchFamily="34" charset="0"/>
                        </a:rPr>
                        <a:t>), </a:t>
                      </a:r>
                      <a:r>
                        <a:rPr lang="en-GB" dirty="0" err="1">
                          <a:latin typeface="Century Gothic" panose="020B0502020202020204" pitchFamily="34" charset="0"/>
                        </a:rPr>
                        <a:t>Beschreibung</a:t>
                      </a:r>
                      <a:r>
                        <a:rPr lang="en-GB" dirty="0">
                          <a:latin typeface="Century Gothic" panose="020B0502020202020204" pitchFamily="34" charset="0"/>
                        </a:rPr>
                        <a:t> (</a:t>
                      </a:r>
                      <a:r>
                        <a:rPr lang="en-GB" dirty="0" err="1">
                          <a:latin typeface="Century Gothic" panose="020B0502020202020204" pitchFamily="34" charset="0"/>
                        </a:rPr>
                        <a:t>beschreiben</a:t>
                      </a:r>
                      <a:r>
                        <a:rPr lang="en-GB" dirty="0">
                          <a:latin typeface="Century Gothic" panose="020B0502020202020204" pitchFamily="34" charset="0"/>
                        </a:rPr>
                        <a:t>)</a:t>
                      </a:r>
                    </a:p>
                  </a:txBody>
                  <a:tcPr anchor="ctr">
                    <a:solidFill>
                      <a:schemeClr val="bg1">
                        <a:lumMod val="95000"/>
                      </a:schemeClr>
                    </a:solidFill>
                  </a:tcPr>
                </a:tc>
                <a:extLst>
                  <a:ext uri="{0D108BD9-81ED-4DB2-BD59-A6C34878D82A}">
                    <a16:rowId xmlns:a16="http://schemas.microsoft.com/office/drawing/2014/main" val="1190647779"/>
                  </a:ext>
                </a:extLst>
              </a:tr>
            </a:tbl>
          </a:graphicData>
        </a:graphic>
      </p:graphicFrame>
    </p:spTree>
    <p:extLst>
      <p:ext uri="{BB962C8B-B14F-4D97-AF65-F5344CB8AC3E}">
        <p14:creationId xmlns:p14="http://schemas.microsoft.com/office/powerpoint/2010/main" val="683499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8836A-D3D2-A048-A444-4CB5340B679C}"/>
              </a:ext>
            </a:extLst>
          </p:cNvPr>
          <p:cNvSpPr>
            <a:spLocks noGrp="1"/>
          </p:cNvSpPr>
          <p:nvPr>
            <p:ph type="title"/>
          </p:nvPr>
        </p:nvSpPr>
        <p:spPr>
          <a:xfrm>
            <a:off x="107999" y="143999"/>
            <a:ext cx="6539544" cy="278442"/>
          </a:xfrm>
        </p:spPr>
        <p:txBody>
          <a:bodyPr>
            <a:noAutofit/>
          </a:bodyPr>
          <a:lstStyle/>
          <a:p>
            <a:r>
              <a:rPr lang="en-GB" altLang="en-US" sz="2400" b="1" dirty="0">
                <a:solidFill>
                  <a:prstClr val="black"/>
                </a:solidFill>
                <a:latin typeface="Century Gothic" panose="020B0502020202020204" pitchFamily="34" charset="0"/>
              </a:rPr>
              <a:t>Word patterns and word families cont’d</a:t>
            </a:r>
            <a:endParaRPr lang="en-US" sz="2400" dirty="0"/>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sz="1600" b="1" dirty="0">
                <a:solidFill>
                  <a:prstClr val="black"/>
                </a:solidFill>
                <a:latin typeface="Century Gothic" panose="020B0502020202020204" pitchFamily="34" charset="0"/>
              </a:rPr>
              <a:t>7</a:t>
            </a:r>
            <a:endPar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9B7E8903-EF07-4F5F-986C-1E0E66AB3A28}"/>
              </a:ext>
            </a:extLst>
          </p:cNvPr>
          <p:cNvGraphicFramePr>
            <a:graphicFrameLocks noGrp="1"/>
          </p:cNvGraphicFramePr>
          <p:nvPr>
            <p:extLst>
              <p:ext uri="{D42A27DB-BD31-4B8C-83A1-F6EECF244321}">
                <p14:modId xmlns:p14="http://schemas.microsoft.com/office/powerpoint/2010/main" val="4241025671"/>
              </p:ext>
            </p:extLst>
          </p:nvPr>
        </p:nvGraphicFramePr>
        <p:xfrm>
          <a:off x="228599" y="507105"/>
          <a:ext cx="6418944" cy="8248700"/>
        </p:xfrm>
        <a:graphic>
          <a:graphicData uri="http://schemas.openxmlformats.org/drawingml/2006/table">
            <a:tbl>
              <a:tblPr firstRow="1" bandRow="1">
                <a:tableStyleId>{5940675A-B579-460E-94D1-54222C63F5DA}</a:tableStyleId>
              </a:tblPr>
              <a:tblGrid>
                <a:gridCol w="2108201">
                  <a:extLst>
                    <a:ext uri="{9D8B030D-6E8A-4147-A177-3AD203B41FA5}">
                      <a16:colId xmlns:a16="http://schemas.microsoft.com/office/drawing/2014/main" val="4180353942"/>
                    </a:ext>
                  </a:extLst>
                </a:gridCol>
                <a:gridCol w="4310743">
                  <a:extLst>
                    <a:ext uri="{9D8B030D-6E8A-4147-A177-3AD203B41FA5}">
                      <a16:colId xmlns:a16="http://schemas.microsoft.com/office/drawing/2014/main" val="2458751828"/>
                    </a:ext>
                  </a:extLst>
                </a:gridCol>
              </a:tblGrid>
              <a:tr h="468057">
                <a:tc>
                  <a:txBody>
                    <a:bodyPr/>
                    <a:lstStyle/>
                    <a:p>
                      <a:r>
                        <a:rPr lang="en-GB" sz="1600" b="1" dirty="0">
                          <a:latin typeface="Century Gothic" panose="020B0502020202020204" pitchFamily="34" charset="0"/>
                        </a:rPr>
                        <a:t> Pattern</a:t>
                      </a:r>
                    </a:p>
                  </a:txBody>
                  <a:tcPr anchor="ctr"/>
                </a:tc>
                <a:tc>
                  <a:txBody>
                    <a:bodyPr/>
                    <a:lstStyle/>
                    <a:p>
                      <a:r>
                        <a:rPr lang="en-GB" dirty="0">
                          <a:latin typeface="Century Gothic" panose="020B0502020202020204" pitchFamily="34" charset="0"/>
                        </a:rPr>
                        <a:t>Examples</a:t>
                      </a:r>
                    </a:p>
                  </a:txBody>
                  <a:tcPr anchor="ctr">
                    <a:solidFill>
                      <a:schemeClr val="bg1">
                        <a:lumMod val="95000"/>
                      </a:schemeClr>
                    </a:solidFill>
                  </a:tcPr>
                </a:tc>
                <a:extLst>
                  <a:ext uri="{0D108BD9-81ED-4DB2-BD59-A6C34878D82A}">
                    <a16:rowId xmlns:a16="http://schemas.microsoft.com/office/drawing/2014/main" val="291919499"/>
                  </a:ext>
                </a:extLst>
              </a:tr>
              <a:tr h="730938">
                <a:tc>
                  <a:txBody>
                    <a:bodyPr/>
                    <a:lstStyle/>
                    <a:p>
                      <a:pPr algn="l"/>
                      <a:r>
                        <a:rPr lang="en-GB" sz="1600" b="1" dirty="0">
                          <a:latin typeface="Century Gothic" panose="020B0502020202020204" pitchFamily="34" charset="0"/>
                        </a:rPr>
                        <a:t>-</a:t>
                      </a:r>
                      <a:r>
                        <a:rPr lang="en-GB" sz="1600" b="1" dirty="0" err="1">
                          <a:latin typeface="Century Gothic" panose="020B0502020202020204" pitchFamily="34" charset="0"/>
                        </a:rPr>
                        <a:t>ical</a:t>
                      </a:r>
                      <a:r>
                        <a:rPr lang="en-GB" sz="1600" b="1" dirty="0">
                          <a:latin typeface="Century Gothic" panose="020B0502020202020204" pitchFamily="34" charset="0"/>
                        </a:rPr>
                        <a:t> in English to -</a:t>
                      </a:r>
                      <a:r>
                        <a:rPr lang="en-GB" sz="1600" b="1" dirty="0" err="1">
                          <a:latin typeface="Century Gothic" panose="020B0502020202020204" pitchFamily="34" charset="0"/>
                        </a:rPr>
                        <a:t>isch</a:t>
                      </a:r>
                      <a:r>
                        <a:rPr lang="en-GB" sz="1600" b="1" dirty="0">
                          <a:latin typeface="Century Gothic" panose="020B0502020202020204" pitchFamily="34" charset="0"/>
                        </a:rPr>
                        <a:t> in German</a:t>
                      </a:r>
                    </a:p>
                  </a:txBody>
                  <a:tcPr anchor="ctr"/>
                </a:tc>
                <a:tc>
                  <a:txBody>
                    <a:bodyPr/>
                    <a:lstStyle/>
                    <a:p>
                      <a:r>
                        <a:rPr lang="en-GB" dirty="0" err="1">
                          <a:latin typeface="Century Gothic" panose="020B0502020202020204" pitchFamily="34" charset="0"/>
                        </a:rPr>
                        <a:t>musikalisch</a:t>
                      </a:r>
                      <a:r>
                        <a:rPr lang="en-GB" dirty="0">
                          <a:latin typeface="Century Gothic" panose="020B0502020202020204" pitchFamily="34" charset="0"/>
                        </a:rPr>
                        <a:t>, </a:t>
                      </a:r>
                      <a:r>
                        <a:rPr lang="en-GB" dirty="0" err="1">
                          <a:latin typeface="Century Gothic" panose="020B0502020202020204" pitchFamily="34" charset="0"/>
                        </a:rPr>
                        <a:t>klassisch</a:t>
                      </a:r>
                      <a:r>
                        <a:rPr lang="en-GB" dirty="0">
                          <a:latin typeface="Century Gothic" panose="020B0502020202020204" pitchFamily="34" charset="0"/>
                        </a:rPr>
                        <a:t>, </a:t>
                      </a:r>
                      <a:r>
                        <a:rPr lang="en-GB" dirty="0" err="1">
                          <a:latin typeface="Century Gothic" panose="020B0502020202020204" pitchFamily="34" charset="0"/>
                        </a:rPr>
                        <a:t>historisch</a:t>
                      </a:r>
                      <a:r>
                        <a:rPr lang="en-GB" dirty="0">
                          <a:latin typeface="Century Gothic" panose="020B0502020202020204" pitchFamily="34" charset="0"/>
                        </a:rPr>
                        <a:t>, </a:t>
                      </a:r>
                      <a:r>
                        <a:rPr lang="en-GB" dirty="0" err="1">
                          <a:latin typeface="Century Gothic" panose="020B0502020202020204" pitchFamily="34" charset="0"/>
                        </a:rPr>
                        <a:t>typisch</a:t>
                      </a:r>
                      <a:r>
                        <a:rPr lang="en-GB" dirty="0">
                          <a:latin typeface="Century Gothic" panose="020B0502020202020204" pitchFamily="34" charset="0"/>
                        </a:rPr>
                        <a:t>, </a:t>
                      </a:r>
                      <a:r>
                        <a:rPr lang="en-GB" dirty="0" err="1">
                          <a:latin typeface="Century Gothic" panose="020B0502020202020204" pitchFamily="34" charset="0"/>
                        </a:rPr>
                        <a:t>praktisch</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979645207"/>
                  </a:ext>
                </a:extLst>
              </a:tr>
              <a:tr h="730938">
                <a:tc>
                  <a:txBody>
                    <a:bodyPr/>
                    <a:lstStyle/>
                    <a:p>
                      <a:pPr algn="l"/>
                      <a:r>
                        <a:rPr lang="en-GB" sz="1600" b="1" dirty="0">
                          <a:latin typeface="Century Gothic" panose="020B0502020202020204" pitchFamily="34" charset="0"/>
                        </a:rPr>
                        <a:t>Make adjectives into nouns</a:t>
                      </a:r>
                    </a:p>
                  </a:txBody>
                  <a:tcPr anchor="ctr"/>
                </a:tc>
                <a:tc>
                  <a:txBody>
                    <a:bodyPr/>
                    <a:lstStyle/>
                    <a:p>
                      <a:r>
                        <a:rPr lang="en-GB" dirty="0">
                          <a:latin typeface="Century Gothic" panose="020B0502020202020204" pitchFamily="34" charset="0"/>
                        </a:rPr>
                        <a:t>die </a:t>
                      </a:r>
                      <a:r>
                        <a:rPr lang="en-GB" dirty="0" err="1">
                          <a:latin typeface="Century Gothic" panose="020B0502020202020204" pitchFamily="34" charset="0"/>
                        </a:rPr>
                        <a:t>Kleinen</a:t>
                      </a:r>
                      <a:r>
                        <a:rPr lang="en-GB" dirty="0">
                          <a:latin typeface="Century Gothic" panose="020B0502020202020204" pitchFamily="34" charset="0"/>
                        </a:rPr>
                        <a:t>, die Armen, die </a:t>
                      </a:r>
                      <a:r>
                        <a:rPr lang="en-GB" dirty="0" err="1">
                          <a:latin typeface="Century Gothic" panose="020B0502020202020204" pitchFamily="34" charset="0"/>
                        </a:rPr>
                        <a:t>Reichen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828801505"/>
                  </a:ext>
                </a:extLst>
              </a:tr>
              <a:tr h="730938">
                <a:tc>
                  <a:txBody>
                    <a:bodyPr/>
                    <a:lstStyle/>
                    <a:p>
                      <a:pPr algn="l"/>
                      <a:r>
                        <a:rPr lang="en-GB" sz="1600" b="1" dirty="0">
                          <a:latin typeface="Century Gothic" panose="020B0502020202020204" pitchFamily="34" charset="0"/>
                        </a:rPr>
                        <a:t>-ty or –ness in English </a:t>
                      </a:r>
                      <a:r>
                        <a:rPr lang="en-GB" sz="1600" b="1" dirty="0">
                          <a:latin typeface="Century Gothic" panose="020B0502020202020204" pitchFamily="34" charset="0"/>
                          <a:sym typeface="Wingdings" panose="05000000000000000000" pitchFamily="2" charset="2"/>
                        </a:rPr>
                        <a:t> -</a:t>
                      </a:r>
                      <a:r>
                        <a:rPr lang="en-GB" sz="1600" b="1" dirty="0" err="1">
                          <a:latin typeface="Century Gothic" panose="020B0502020202020204" pitchFamily="34" charset="0"/>
                          <a:sym typeface="Wingdings" panose="05000000000000000000" pitchFamily="2" charset="2"/>
                        </a:rPr>
                        <a:t>heit</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Sicherheit</a:t>
                      </a:r>
                      <a:r>
                        <a:rPr lang="en-GB" dirty="0">
                          <a:latin typeface="Century Gothic" panose="020B0502020202020204" pitchFamily="34" charset="0"/>
                        </a:rPr>
                        <a:t>, Einheit, </a:t>
                      </a:r>
                      <a:r>
                        <a:rPr lang="en-GB" dirty="0" err="1">
                          <a:latin typeface="Century Gothic" panose="020B0502020202020204" pitchFamily="34" charset="0"/>
                        </a:rPr>
                        <a:t>Krankheit</a:t>
                      </a:r>
                      <a:r>
                        <a:rPr lang="en-GB" dirty="0">
                          <a:latin typeface="Century Gothic" panose="020B0502020202020204" pitchFamily="34" charset="0"/>
                        </a:rPr>
                        <a:t>, </a:t>
                      </a:r>
                      <a:r>
                        <a:rPr lang="en-GB" dirty="0" err="1">
                          <a:latin typeface="Century Gothic" panose="020B0502020202020204" pitchFamily="34" charset="0"/>
                        </a:rPr>
                        <a:t>Mehrheit</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497851654"/>
                  </a:ext>
                </a:extLst>
              </a:tr>
              <a:tr h="730938">
                <a:tc>
                  <a:txBody>
                    <a:bodyPr/>
                    <a:lstStyle/>
                    <a:p>
                      <a:pPr algn="l"/>
                      <a:r>
                        <a:rPr lang="en-GB" sz="1600" b="1" dirty="0">
                          <a:latin typeface="Century Gothic" panose="020B0502020202020204" pitchFamily="34" charset="0"/>
                        </a:rPr>
                        <a:t>-</a:t>
                      </a:r>
                      <a:r>
                        <a:rPr lang="en-GB" sz="1600" b="1" dirty="0" err="1">
                          <a:latin typeface="Century Gothic" panose="020B0502020202020204" pitchFamily="34" charset="0"/>
                        </a:rPr>
                        <a:t>ght</a:t>
                      </a:r>
                      <a:r>
                        <a:rPr lang="en-GB" sz="1600" b="1" dirty="0">
                          <a:latin typeface="Century Gothic" panose="020B0502020202020204" pitchFamily="34" charset="0"/>
                        </a:rPr>
                        <a:t> in English </a:t>
                      </a:r>
                      <a:r>
                        <a:rPr lang="en-GB" sz="1600" b="1" dirty="0">
                          <a:latin typeface="Century Gothic" panose="020B0502020202020204" pitchFamily="34" charset="0"/>
                          <a:sym typeface="Wingdings" panose="05000000000000000000" pitchFamily="2" charset="2"/>
                        </a:rPr>
                        <a:t> -</a:t>
                      </a:r>
                      <a:r>
                        <a:rPr lang="en-GB" sz="1600" b="1" dirty="0" err="1">
                          <a:latin typeface="Century Gothic" panose="020B0502020202020204" pitchFamily="34" charset="0"/>
                          <a:sym typeface="Wingdings" panose="05000000000000000000" pitchFamily="2" charset="2"/>
                        </a:rPr>
                        <a:t>cht</a:t>
                      </a:r>
                      <a:endParaRPr lang="en-GB" sz="1600" b="1" dirty="0">
                        <a:latin typeface="Century Gothic" panose="020B0502020202020204" pitchFamily="34" charset="0"/>
                      </a:endParaRPr>
                    </a:p>
                  </a:txBody>
                  <a:tcPr anchor="ctr"/>
                </a:tc>
                <a:tc>
                  <a:txBody>
                    <a:bodyPr/>
                    <a:lstStyle/>
                    <a:p>
                      <a:r>
                        <a:rPr lang="en-GB" dirty="0">
                          <a:latin typeface="Century Gothic" panose="020B0502020202020204" pitchFamily="34" charset="0"/>
                        </a:rPr>
                        <a:t>Nacht, Licht, </a:t>
                      </a:r>
                      <a:r>
                        <a:rPr lang="en-GB" dirty="0" err="1">
                          <a:latin typeface="Century Gothic" panose="020B0502020202020204" pitchFamily="34" charset="0"/>
                        </a:rPr>
                        <a:t>acht</a:t>
                      </a:r>
                      <a:r>
                        <a:rPr lang="en-GB" dirty="0">
                          <a:latin typeface="Century Gothic" panose="020B0502020202020204" pitchFamily="34" charset="0"/>
                        </a:rPr>
                        <a:t>, </a:t>
                      </a:r>
                      <a:r>
                        <a:rPr lang="en-GB" dirty="0" err="1">
                          <a:latin typeface="Century Gothic" panose="020B0502020202020204" pitchFamily="34" charset="0"/>
                        </a:rPr>
                        <a:t>richtig</a:t>
                      </a:r>
                      <a:r>
                        <a:rPr lang="en-GB" dirty="0">
                          <a:latin typeface="Century Gothic" panose="020B0502020202020204" pitchFamily="34" charset="0"/>
                        </a:rPr>
                        <a:t>, </a:t>
                      </a:r>
                      <a:r>
                        <a:rPr lang="en-GB" dirty="0" err="1">
                          <a:latin typeface="Century Gothic" panose="020B0502020202020204" pitchFamily="34" charset="0"/>
                        </a:rPr>
                        <a:t>Recht</a:t>
                      </a:r>
                      <a:r>
                        <a:rPr lang="en-GB" dirty="0">
                          <a:latin typeface="Century Gothic" panose="020B0502020202020204" pitchFamily="34" charset="0"/>
                        </a:rPr>
                        <a:t>, </a:t>
                      </a:r>
                      <a:r>
                        <a:rPr lang="en-GB" dirty="0" err="1">
                          <a:latin typeface="Century Gothic" panose="020B0502020202020204" pitchFamily="34" charset="0"/>
                        </a:rPr>
                        <a:t>Macht</a:t>
                      </a:r>
                      <a:r>
                        <a:rPr lang="en-GB" dirty="0">
                          <a:latin typeface="Century Gothic" panose="020B0502020202020204" pitchFamily="34" charset="0"/>
                        </a:rPr>
                        <a:t>, </a:t>
                      </a:r>
                      <a:r>
                        <a:rPr lang="en-GB" dirty="0" err="1">
                          <a:latin typeface="Century Gothic" panose="020B0502020202020204" pitchFamily="34" charset="0"/>
                        </a:rPr>
                        <a:t>leicht</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2838044492"/>
                  </a:ext>
                </a:extLst>
              </a:tr>
              <a:tr h="894437">
                <a:tc>
                  <a:txBody>
                    <a:bodyPr/>
                    <a:lstStyle/>
                    <a:p>
                      <a:pPr algn="l"/>
                      <a:r>
                        <a:rPr lang="en-GB" sz="1600" b="1" dirty="0">
                          <a:latin typeface="Century Gothic" panose="020B0502020202020204" pitchFamily="34" charset="0"/>
                        </a:rPr>
                        <a:t>Word family: Freund</a:t>
                      </a:r>
                    </a:p>
                  </a:txBody>
                  <a:tcPr anchor="ctr"/>
                </a:tc>
                <a:tc>
                  <a:txBody>
                    <a:bodyPr/>
                    <a:lstStyle/>
                    <a:p>
                      <a:r>
                        <a:rPr lang="en-GB" dirty="0">
                          <a:latin typeface="Century Gothic" panose="020B0502020202020204" pitchFamily="34" charset="0"/>
                        </a:rPr>
                        <a:t>Freund(in), (un)</a:t>
                      </a:r>
                      <a:r>
                        <a:rPr lang="en-GB" dirty="0" err="1">
                          <a:latin typeface="Century Gothic" panose="020B0502020202020204" pitchFamily="34" charset="0"/>
                        </a:rPr>
                        <a:t>freundlich</a:t>
                      </a:r>
                      <a:r>
                        <a:rPr lang="en-GB" dirty="0">
                          <a:latin typeface="Century Gothic" panose="020B0502020202020204" pitchFamily="34" charset="0"/>
                        </a:rPr>
                        <a:t>, </a:t>
                      </a:r>
                      <a:r>
                        <a:rPr lang="en-GB" dirty="0" err="1">
                          <a:latin typeface="Century Gothic" panose="020B0502020202020204" pitchFamily="34" charset="0"/>
                        </a:rPr>
                        <a:t>Freundschaft</a:t>
                      </a:r>
                      <a:r>
                        <a:rPr lang="en-GB" dirty="0">
                          <a:latin typeface="Century Gothic" panose="020B0502020202020204" pitchFamily="34" charset="0"/>
                        </a:rPr>
                        <a:t>, </a:t>
                      </a:r>
                      <a:r>
                        <a:rPr lang="en-GB" dirty="0" err="1">
                          <a:latin typeface="Century Gothic" panose="020B0502020202020204" pitchFamily="34" charset="0"/>
                        </a:rPr>
                        <a:t>tierfreundlich</a:t>
                      </a:r>
                      <a:r>
                        <a:rPr lang="en-GB" dirty="0">
                          <a:latin typeface="Century Gothic" panose="020B0502020202020204" pitchFamily="34" charset="0"/>
                        </a:rPr>
                        <a:t>, </a:t>
                      </a:r>
                      <a:r>
                        <a:rPr lang="en-GB" dirty="0" err="1">
                          <a:latin typeface="Century Gothic" panose="020B0502020202020204" pitchFamily="34" charset="0"/>
                        </a:rPr>
                        <a:t>Freundenkreis</a:t>
                      </a:r>
                      <a:r>
                        <a:rPr lang="en-GB" dirty="0">
                          <a:latin typeface="Century Gothic" panose="020B0502020202020204" pitchFamily="34" charset="0"/>
                        </a:rPr>
                        <a:t>, </a:t>
                      </a:r>
                      <a:r>
                        <a:rPr lang="en-GB" dirty="0" err="1">
                          <a:latin typeface="Century Gothic" panose="020B0502020202020204" pitchFamily="34" charset="0"/>
                        </a:rPr>
                        <a:t>Schulfreund</a:t>
                      </a:r>
                      <a:r>
                        <a:rPr lang="en-GB" dirty="0">
                          <a:latin typeface="Century Gothic" panose="020B0502020202020204" pitchFamily="34" charset="0"/>
                        </a:rPr>
                        <a:t>, </a:t>
                      </a:r>
                      <a:r>
                        <a:rPr lang="en-GB" dirty="0" err="1">
                          <a:latin typeface="Century Gothic" panose="020B0502020202020204" pitchFamily="34" charset="0"/>
                        </a:rPr>
                        <a:t>Brieffreund</a:t>
                      </a:r>
                      <a:r>
                        <a:rPr lang="en-GB" dirty="0">
                          <a:latin typeface="Century Gothic" panose="020B0502020202020204" pitchFamily="34" charset="0"/>
                        </a:rPr>
                        <a:t>, </a:t>
                      </a:r>
                      <a:r>
                        <a:rPr lang="en-GB" dirty="0" err="1">
                          <a:latin typeface="Century Gothic" panose="020B0502020202020204" pitchFamily="34" charset="0"/>
                        </a:rPr>
                        <a:t>freundlicherweise</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75951204"/>
                  </a:ext>
                </a:extLst>
              </a:tr>
              <a:tr h="1038702">
                <a:tc>
                  <a:txBody>
                    <a:bodyPr/>
                    <a:lstStyle/>
                    <a:p>
                      <a:pPr algn="l"/>
                      <a:r>
                        <a:rPr lang="en-GB" sz="1600" b="1" dirty="0">
                          <a:latin typeface="Century Gothic" panose="020B0502020202020204" pitchFamily="34" charset="0"/>
                        </a:rPr>
                        <a:t>Noun and verb pairs (3): verb stem +e as noun</a:t>
                      </a:r>
                    </a:p>
                  </a:txBody>
                  <a:tcPr anchor="ctr"/>
                </a:tc>
                <a:tc>
                  <a:txBody>
                    <a:bodyPr/>
                    <a:lstStyle/>
                    <a:p>
                      <a:r>
                        <a:rPr lang="en-GB" dirty="0">
                          <a:latin typeface="Century Gothic" panose="020B0502020202020204" pitchFamily="34" charset="0"/>
                        </a:rPr>
                        <a:t>Rede (</a:t>
                      </a:r>
                      <a:r>
                        <a:rPr lang="en-GB" dirty="0" err="1">
                          <a:latin typeface="Century Gothic" panose="020B0502020202020204" pitchFamily="34" charset="0"/>
                        </a:rPr>
                        <a:t>reden</a:t>
                      </a:r>
                      <a:r>
                        <a:rPr lang="en-GB" dirty="0">
                          <a:latin typeface="Century Gothic" panose="020B0502020202020204" pitchFamily="34" charset="0"/>
                        </a:rPr>
                        <a:t>), Liebe (</a:t>
                      </a:r>
                      <a:r>
                        <a:rPr lang="en-GB" dirty="0" err="1">
                          <a:latin typeface="Century Gothic" panose="020B0502020202020204" pitchFamily="34" charset="0"/>
                        </a:rPr>
                        <a:t>lieben</a:t>
                      </a:r>
                      <a:r>
                        <a:rPr lang="en-GB" dirty="0">
                          <a:latin typeface="Century Gothic" panose="020B0502020202020204" pitchFamily="34" charset="0"/>
                        </a:rPr>
                        <a:t>), Ende (</a:t>
                      </a:r>
                      <a:r>
                        <a:rPr lang="en-GB" dirty="0" err="1">
                          <a:latin typeface="Century Gothic" panose="020B0502020202020204" pitchFamily="34" charset="0"/>
                        </a:rPr>
                        <a:t>enden</a:t>
                      </a:r>
                      <a:r>
                        <a:rPr lang="en-GB" dirty="0">
                          <a:latin typeface="Century Gothic" panose="020B0502020202020204" pitchFamily="34" charset="0"/>
                        </a:rPr>
                        <a:t>), </a:t>
                      </a:r>
                      <a:r>
                        <a:rPr lang="en-GB" dirty="0" err="1">
                          <a:latin typeface="Century Gothic" panose="020B0502020202020204" pitchFamily="34" charset="0"/>
                        </a:rPr>
                        <a:t>Frage</a:t>
                      </a:r>
                      <a:r>
                        <a:rPr lang="en-GB" dirty="0">
                          <a:latin typeface="Century Gothic" panose="020B0502020202020204" pitchFamily="34" charset="0"/>
                        </a:rPr>
                        <a:t> (</a:t>
                      </a:r>
                      <a:r>
                        <a:rPr lang="en-GB" dirty="0" err="1">
                          <a:latin typeface="Century Gothic" panose="020B0502020202020204" pitchFamily="34" charset="0"/>
                        </a:rPr>
                        <a:t>fragen</a:t>
                      </a:r>
                      <a:r>
                        <a:rPr lang="en-GB" dirty="0">
                          <a:latin typeface="Century Gothic" panose="020B0502020202020204" pitchFamily="34" charset="0"/>
                        </a:rPr>
                        <a:t>)</a:t>
                      </a:r>
                    </a:p>
                  </a:txBody>
                  <a:tcPr anchor="ctr">
                    <a:solidFill>
                      <a:schemeClr val="bg1">
                        <a:lumMod val="95000"/>
                      </a:schemeClr>
                    </a:solidFill>
                  </a:tcPr>
                </a:tc>
                <a:extLst>
                  <a:ext uri="{0D108BD9-81ED-4DB2-BD59-A6C34878D82A}">
                    <a16:rowId xmlns:a16="http://schemas.microsoft.com/office/drawing/2014/main" val="3964977615"/>
                  </a:ext>
                </a:extLst>
              </a:tr>
              <a:tr h="730938">
                <a:tc>
                  <a:txBody>
                    <a:bodyPr/>
                    <a:lstStyle/>
                    <a:p>
                      <a:pPr algn="l"/>
                      <a:r>
                        <a:rPr lang="en-GB" sz="1600" b="1" dirty="0">
                          <a:latin typeface="Century Gothic" panose="020B0502020202020204" pitchFamily="34" charset="0"/>
                        </a:rPr>
                        <a:t>Prefix Haupt-meaning ‘</a:t>
                      </a:r>
                      <a:r>
                        <a:rPr lang="en-GB" sz="1600" b="1" i="1" dirty="0">
                          <a:latin typeface="Century Gothic" panose="020B0502020202020204" pitchFamily="34" charset="0"/>
                        </a:rPr>
                        <a:t>main</a:t>
                      </a:r>
                      <a:r>
                        <a:rPr lang="en-GB" sz="1600" b="1" dirty="0">
                          <a:latin typeface="Century Gothic" panose="020B0502020202020204" pitchFamily="34" charset="0"/>
                        </a:rPr>
                        <a:t>’</a:t>
                      </a:r>
                    </a:p>
                  </a:txBody>
                  <a:tcPr anchor="ctr"/>
                </a:tc>
                <a:tc>
                  <a:txBody>
                    <a:bodyPr/>
                    <a:lstStyle/>
                    <a:p>
                      <a:r>
                        <a:rPr lang="en-GB" dirty="0" err="1">
                          <a:latin typeface="Century Gothic" panose="020B0502020202020204" pitchFamily="34" charset="0"/>
                        </a:rPr>
                        <a:t>Hauptstadt</a:t>
                      </a:r>
                      <a:r>
                        <a:rPr lang="en-GB" dirty="0">
                          <a:latin typeface="Century Gothic" panose="020B0502020202020204" pitchFamily="34" charset="0"/>
                        </a:rPr>
                        <a:t>, </a:t>
                      </a:r>
                      <a:r>
                        <a:rPr lang="en-GB" dirty="0" err="1">
                          <a:latin typeface="Century Gothic" panose="020B0502020202020204" pitchFamily="34" charset="0"/>
                        </a:rPr>
                        <a:t>Hauptwort</a:t>
                      </a:r>
                      <a:r>
                        <a:rPr lang="en-GB" dirty="0">
                          <a:latin typeface="Century Gothic" panose="020B0502020202020204" pitchFamily="34" charset="0"/>
                        </a:rPr>
                        <a:t>, </a:t>
                      </a:r>
                      <a:r>
                        <a:rPr lang="en-GB" dirty="0" err="1">
                          <a:latin typeface="Century Gothic" panose="020B0502020202020204" pitchFamily="34" charset="0"/>
                        </a:rPr>
                        <a:t>Hauptziel</a:t>
                      </a:r>
                      <a:r>
                        <a:rPr lang="en-GB" dirty="0">
                          <a:latin typeface="Century Gothic" panose="020B0502020202020204" pitchFamily="34" charset="0"/>
                        </a:rPr>
                        <a:t>, </a:t>
                      </a:r>
                      <a:r>
                        <a:rPr lang="en-GB" dirty="0" err="1">
                          <a:latin typeface="Century Gothic" panose="020B0502020202020204" pitchFamily="34" charset="0"/>
                        </a:rPr>
                        <a:t>Hauptrolle</a:t>
                      </a:r>
                      <a:r>
                        <a:rPr lang="en-GB" dirty="0">
                          <a:latin typeface="Century Gothic" panose="020B0502020202020204" pitchFamily="34" charset="0"/>
                        </a:rPr>
                        <a:t>, </a:t>
                      </a:r>
                      <a:r>
                        <a:rPr lang="en-GB" dirty="0" err="1">
                          <a:latin typeface="Century Gothic" panose="020B0502020202020204" pitchFamily="34" charset="0"/>
                        </a:rPr>
                        <a:t>Hauptproblem</a:t>
                      </a:r>
                      <a:r>
                        <a:rPr lang="en-GB" dirty="0">
                          <a:latin typeface="Century Gothic" panose="020B0502020202020204" pitchFamily="34" charset="0"/>
                        </a:rPr>
                        <a:t>, </a:t>
                      </a:r>
                      <a:r>
                        <a:rPr lang="en-GB" dirty="0" err="1">
                          <a:latin typeface="Century Gothic" panose="020B0502020202020204" pitchFamily="34" charset="0"/>
                        </a:rPr>
                        <a:t>Hauptgrund</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3974568856"/>
                  </a:ext>
                </a:extLst>
              </a:tr>
              <a:tr h="730938">
                <a:tc>
                  <a:txBody>
                    <a:bodyPr/>
                    <a:lstStyle/>
                    <a:p>
                      <a:pPr algn="l"/>
                      <a:r>
                        <a:rPr lang="en-GB" sz="1600" b="1" dirty="0">
                          <a:latin typeface="Century Gothic" panose="020B0502020202020204" pitchFamily="34" charset="0"/>
                        </a:rPr>
                        <a:t>Suffix –</a:t>
                      </a:r>
                      <a:r>
                        <a:rPr lang="en-GB" sz="1600" b="1" dirty="0" err="1">
                          <a:latin typeface="Century Gothic" panose="020B0502020202020204" pitchFamily="34" charset="0"/>
                        </a:rPr>
                        <a:t>weise</a:t>
                      </a:r>
                      <a:r>
                        <a:rPr lang="en-GB" sz="1600" b="1" dirty="0">
                          <a:latin typeface="Century Gothic" panose="020B0502020202020204" pitchFamily="34" charset="0"/>
                        </a:rPr>
                        <a:t> for adverbs</a:t>
                      </a:r>
                    </a:p>
                  </a:txBody>
                  <a:tcPr anchor="ctr"/>
                </a:tc>
                <a:tc>
                  <a:txBody>
                    <a:bodyPr/>
                    <a:lstStyle/>
                    <a:p>
                      <a:r>
                        <a:rPr lang="en-GB" dirty="0" err="1">
                          <a:latin typeface="Century Gothic" panose="020B0502020202020204" pitchFamily="34" charset="0"/>
                        </a:rPr>
                        <a:t>teilweise</a:t>
                      </a:r>
                      <a:r>
                        <a:rPr lang="en-GB" dirty="0">
                          <a:latin typeface="Century Gothic" panose="020B0502020202020204" pitchFamily="34" charset="0"/>
                        </a:rPr>
                        <a:t>, </a:t>
                      </a:r>
                      <a:r>
                        <a:rPr lang="en-GB" dirty="0" err="1">
                          <a:latin typeface="Century Gothic" panose="020B0502020202020204" pitchFamily="34" charset="0"/>
                        </a:rPr>
                        <a:t>beispielsweise</a:t>
                      </a:r>
                      <a:r>
                        <a:rPr lang="en-GB" dirty="0">
                          <a:latin typeface="Century Gothic" panose="020B0502020202020204" pitchFamily="34" charset="0"/>
                        </a:rPr>
                        <a:t>, </a:t>
                      </a:r>
                      <a:r>
                        <a:rPr lang="en-GB" dirty="0" err="1">
                          <a:latin typeface="Century Gothic" panose="020B0502020202020204" pitchFamily="34" charset="0"/>
                        </a:rPr>
                        <a:t>normalerweise</a:t>
                      </a:r>
                      <a:r>
                        <a:rPr lang="en-GB" dirty="0">
                          <a:latin typeface="Century Gothic" panose="020B0502020202020204" pitchFamily="34" charset="0"/>
                        </a:rPr>
                        <a:t>, </a:t>
                      </a:r>
                      <a:r>
                        <a:rPr lang="en-GB" dirty="0" err="1">
                          <a:latin typeface="Century Gothic" panose="020B0502020202020204" pitchFamily="34" charset="0"/>
                        </a:rPr>
                        <a:t>möglicherweise</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250993488"/>
                  </a:ext>
                </a:extLst>
              </a:tr>
              <a:tr h="730938">
                <a:tc>
                  <a:txBody>
                    <a:bodyPr/>
                    <a:lstStyle/>
                    <a:p>
                      <a:pPr algn="l"/>
                      <a:r>
                        <a:rPr lang="en-GB" sz="1600" b="1" dirty="0">
                          <a:latin typeface="Century Gothic" panose="020B0502020202020204" pitchFamily="34" charset="0"/>
                        </a:rPr>
                        <a:t>-(al)</a:t>
                      </a:r>
                      <a:r>
                        <a:rPr lang="en-GB" sz="1600" b="1" dirty="0" err="1">
                          <a:latin typeface="Century Gothic" panose="020B0502020202020204" pitchFamily="34" charset="0"/>
                        </a:rPr>
                        <a:t>ly</a:t>
                      </a:r>
                      <a:r>
                        <a:rPr lang="en-GB" sz="1600" b="1" dirty="0">
                          <a:latin typeface="Century Gothic" panose="020B0502020202020204" pitchFamily="34" charset="0"/>
                        </a:rPr>
                        <a:t> in English </a:t>
                      </a:r>
                      <a:r>
                        <a:rPr lang="en-GB" sz="1600" b="1" dirty="0">
                          <a:latin typeface="Century Gothic" panose="020B0502020202020204" pitchFamily="34" charset="0"/>
                          <a:sym typeface="Wingdings" panose="05000000000000000000" pitchFamily="2" charset="2"/>
                        </a:rPr>
                        <a:t> -lich in German</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täglich</a:t>
                      </a:r>
                      <a:r>
                        <a:rPr lang="en-GB" dirty="0">
                          <a:latin typeface="Century Gothic" panose="020B0502020202020204" pitchFamily="34" charset="0"/>
                        </a:rPr>
                        <a:t>, </a:t>
                      </a:r>
                      <a:r>
                        <a:rPr lang="en-GB" dirty="0" err="1">
                          <a:latin typeface="Century Gothic" panose="020B0502020202020204" pitchFamily="34" charset="0"/>
                        </a:rPr>
                        <a:t>nördlich</a:t>
                      </a:r>
                      <a:r>
                        <a:rPr lang="en-GB" dirty="0">
                          <a:latin typeface="Century Gothic" panose="020B0502020202020204" pitchFamily="34" charset="0"/>
                        </a:rPr>
                        <a:t>, </a:t>
                      </a:r>
                      <a:r>
                        <a:rPr lang="en-GB" dirty="0" err="1">
                          <a:latin typeface="Century Gothic" panose="020B0502020202020204" pitchFamily="34" charset="0"/>
                        </a:rPr>
                        <a:t>natürlich</a:t>
                      </a:r>
                      <a:r>
                        <a:rPr lang="en-GB" dirty="0">
                          <a:latin typeface="Century Gothic" panose="020B0502020202020204" pitchFamily="34" charset="0"/>
                        </a:rPr>
                        <a:t>, </a:t>
                      </a:r>
                      <a:r>
                        <a:rPr lang="en-GB" dirty="0" err="1">
                          <a:latin typeface="Century Gothic" panose="020B0502020202020204" pitchFamily="34" charset="0"/>
                        </a:rPr>
                        <a:t>persönlich</a:t>
                      </a:r>
                      <a:r>
                        <a:rPr lang="en-GB" dirty="0">
                          <a:latin typeface="Century Gothic" panose="020B0502020202020204" pitchFamily="34" charset="0"/>
                        </a:rPr>
                        <a:t>, </a:t>
                      </a:r>
                      <a:r>
                        <a:rPr lang="en-GB" dirty="0" err="1">
                          <a:latin typeface="Century Gothic" panose="020B0502020202020204" pitchFamily="34" charset="0"/>
                        </a:rPr>
                        <a:t>endlich</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190647779"/>
                  </a:ext>
                </a:extLst>
              </a:tr>
              <a:tr h="730938">
                <a:tc>
                  <a:txBody>
                    <a:bodyPr/>
                    <a:lstStyle/>
                    <a:p>
                      <a:pPr algn="l"/>
                      <a:r>
                        <a:rPr lang="en-GB" sz="1600" b="1" dirty="0">
                          <a:latin typeface="Century Gothic" panose="020B0502020202020204" pitchFamily="34" charset="0"/>
                        </a:rPr>
                        <a:t>Verbs ending in -</a:t>
                      </a:r>
                      <a:r>
                        <a:rPr lang="en-GB" sz="1600" b="1" dirty="0" err="1">
                          <a:latin typeface="Century Gothic" panose="020B0502020202020204" pitchFamily="34" charset="0"/>
                        </a:rPr>
                        <a:t>ieren</a:t>
                      </a:r>
                      <a:endParaRPr lang="en-GB" sz="1600" b="1" dirty="0">
                        <a:latin typeface="Century Gothic" panose="020B0502020202020204" pitchFamily="34" charset="0"/>
                      </a:endParaRPr>
                    </a:p>
                  </a:txBody>
                  <a:tcPr anchor="ctr"/>
                </a:tc>
                <a:tc>
                  <a:txBody>
                    <a:bodyPr/>
                    <a:lstStyle/>
                    <a:p>
                      <a:r>
                        <a:rPr lang="en-GB" dirty="0" err="1">
                          <a:latin typeface="Century Gothic" panose="020B0502020202020204" pitchFamily="34" charset="0"/>
                        </a:rPr>
                        <a:t>studieren</a:t>
                      </a:r>
                      <a:r>
                        <a:rPr lang="en-GB" dirty="0">
                          <a:latin typeface="Century Gothic" panose="020B0502020202020204" pitchFamily="34" charset="0"/>
                        </a:rPr>
                        <a:t>, </a:t>
                      </a:r>
                      <a:r>
                        <a:rPr lang="en-GB" dirty="0" err="1">
                          <a:latin typeface="Century Gothic" panose="020B0502020202020204" pitchFamily="34" charset="0"/>
                        </a:rPr>
                        <a:t>trainieren</a:t>
                      </a:r>
                      <a:r>
                        <a:rPr lang="en-GB" dirty="0">
                          <a:latin typeface="Century Gothic" panose="020B0502020202020204" pitchFamily="34" charset="0"/>
                        </a:rPr>
                        <a:t>, </a:t>
                      </a:r>
                      <a:r>
                        <a:rPr lang="en-GB" dirty="0" err="1">
                          <a:latin typeface="Century Gothic" panose="020B0502020202020204" pitchFamily="34" charset="0"/>
                        </a:rPr>
                        <a:t>organisieren</a:t>
                      </a:r>
                      <a:r>
                        <a:rPr lang="en-GB" dirty="0">
                          <a:latin typeface="Century Gothic" panose="020B0502020202020204" pitchFamily="34" charset="0"/>
                        </a:rPr>
                        <a:t>, </a:t>
                      </a:r>
                      <a:r>
                        <a:rPr lang="en-GB" dirty="0" err="1">
                          <a:latin typeface="Century Gothic" panose="020B0502020202020204" pitchFamily="34" charset="0"/>
                        </a:rPr>
                        <a:t>kritisieren</a:t>
                      </a:r>
                      <a:r>
                        <a:rPr lang="en-GB" dirty="0">
                          <a:latin typeface="Century Gothic" panose="020B0502020202020204" pitchFamily="34" charset="0"/>
                        </a:rPr>
                        <a:t>, </a:t>
                      </a:r>
                      <a:r>
                        <a:rPr lang="en-GB" dirty="0" err="1">
                          <a:latin typeface="Century Gothic" panose="020B0502020202020204" pitchFamily="34" charset="0"/>
                        </a:rPr>
                        <a:t>existieren</a:t>
                      </a:r>
                      <a:r>
                        <a:rPr lang="en-GB" dirty="0">
                          <a:latin typeface="Century Gothic" panose="020B0502020202020204" pitchFamily="34" charset="0"/>
                        </a:rPr>
                        <a:t>, </a:t>
                      </a:r>
                      <a:r>
                        <a:rPr lang="en-GB" dirty="0" err="1">
                          <a:latin typeface="Century Gothic" panose="020B0502020202020204" pitchFamily="34" charset="0"/>
                        </a:rPr>
                        <a:t>interessieren</a:t>
                      </a:r>
                      <a:r>
                        <a:rPr lang="en-GB" dirty="0">
                          <a:latin typeface="Century Gothic" panose="020B0502020202020204" pitchFamily="34" charset="0"/>
                        </a:rPr>
                        <a:t>, </a:t>
                      </a:r>
                      <a:r>
                        <a:rPr lang="en-GB" dirty="0" err="1">
                          <a:latin typeface="Century Gothic" panose="020B0502020202020204" pitchFamily="34" charset="0"/>
                        </a:rPr>
                        <a:t>informieren</a:t>
                      </a:r>
                      <a:endParaRPr lang="en-GB" dirty="0">
                        <a:latin typeface="Century Gothic" panose="020B0502020202020204" pitchFamily="34" charset="0"/>
                      </a:endParaRPr>
                    </a:p>
                  </a:txBody>
                  <a:tcPr anchor="ctr">
                    <a:solidFill>
                      <a:schemeClr val="bg1">
                        <a:lumMod val="95000"/>
                      </a:schemeClr>
                    </a:solidFill>
                  </a:tcPr>
                </a:tc>
                <a:extLst>
                  <a:ext uri="{0D108BD9-81ED-4DB2-BD59-A6C34878D82A}">
                    <a16:rowId xmlns:a16="http://schemas.microsoft.com/office/drawing/2014/main" val="1535037128"/>
                  </a:ext>
                </a:extLst>
              </a:tr>
            </a:tbl>
          </a:graphicData>
        </a:graphic>
      </p:graphicFrame>
    </p:spTree>
    <p:extLst>
      <p:ext uri="{BB962C8B-B14F-4D97-AF65-F5344CB8AC3E}">
        <p14:creationId xmlns:p14="http://schemas.microsoft.com/office/powerpoint/2010/main" val="2480692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3</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7" name="Rectangle 6"/>
          <p:cNvSpPr/>
          <p:nvPr/>
        </p:nvSpPr>
        <p:spPr>
          <a:xfrm>
            <a:off x="-5669" y="680260"/>
            <a:ext cx="3565400" cy="369332"/>
          </a:xfrm>
          <a:prstGeom prst="rect">
            <a:avLst/>
          </a:prstGeom>
        </p:spPr>
        <p:txBody>
          <a:bodyPr wrap="none">
            <a:spAutoFit/>
          </a:bodyPr>
          <a:lstStyle/>
          <a:p>
            <a:pPr fontAlgn="base">
              <a:spcBef>
                <a:spcPct val="0"/>
              </a:spcBef>
              <a:spcAft>
                <a:spcPct val="0"/>
              </a:spcAft>
            </a:pPr>
            <a:r>
              <a:rPr lang="en-GB" b="1" dirty="0">
                <a:solidFill>
                  <a:srgbClr val="000000"/>
                </a:solidFill>
                <a:latin typeface="Century Gothic" panose="020B0502020202020204" pitchFamily="34" charset="0"/>
                <a:cs typeface="Calibri" panose="020F0502020204030204" pitchFamily="34" charset="0"/>
              </a:rPr>
              <a:t>Indirect pronouns – R3 (dative)</a:t>
            </a:r>
          </a:p>
        </p:txBody>
      </p:sp>
      <p:sp>
        <p:nvSpPr>
          <p:cNvPr id="24" name="TextBox 23"/>
          <p:cNvSpPr txBox="1"/>
          <p:nvPr/>
        </p:nvSpPr>
        <p:spPr>
          <a:xfrm>
            <a:off x="23211" y="1079739"/>
            <a:ext cx="6646768" cy="338554"/>
          </a:xfrm>
          <a:prstGeom prst="rect">
            <a:avLst/>
          </a:prstGeom>
          <a:noFill/>
        </p:spPr>
        <p:txBody>
          <a:bodyPr wrap="square" rtlCol="0">
            <a:spAutoFit/>
          </a:bodyPr>
          <a:lstStyle/>
          <a:p>
            <a:pPr fontAlgn="base">
              <a:spcBef>
                <a:spcPct val="0"/>
              </a:spcBef>
              <a:spcAft>
                <a:spcPct val="0"/>
              </a:spcAft>
            </a:pPr>
            <a:r>
              <a:rPr lang="en-US" sz="1600" dirty="0">
                <a:latin typeface="Century Gothic" panose="020B0502020202020204" pitchFamily="34" charset="0"/>
              </a:rPr>
              <a:t>After certain verbs, use </a:t>
            </a:r>
            <a:r>
              <a:rPr lang="en-US" sz="1600" b="1" dirty="0">
                <a:latin typeface="Century Gothic" panose="020B0502020202020204" pitchFamily="34" charset="0"/>
              </a:rPr>
              <a:t>indirect object R3 (dative) </a:t>
            </a:r>
            <a:r>
              <a:rPr lang="en-US" sz="1600" dirty="0">
                <a:latin typeface="Century Gothic" panose="020B0502020202020204" pitchFamily="34" charset="0"/>
              </a:rPr>
              <a:t>pronouns:</a:t>
            </a:r>
            <a:endParaRPr lang="en-GB" sz="1600" dirty="0">
              <a:latin typeface="Century Gothic" panose="020B0502020202020204" pitchFamily="34" charset="0"/>
            </a:endParaRPr>
          </a:p>
        </p:txBody>
      </p:sp>
      <p:sp>
        <p:nvSpPr>
          <p:cNvPr id="36" name="TextBox 35">
            <a:extLst>
              <a:ext uri="{FF2B5EF4-FFF2-40B4-BE49-F238E27FC236}">
                <a16:creationId xmlns:a16="http://schemas.microsoft.com/office/drawing/2014/main" id="{6C884A51-0559-4757-9EED-2641ACF8FE4E}"/>
              </a:ext>
            </a:extLst>
          </p:cNvPr>
          <p:cNvSpPr txBox="1"/>
          <p:nvPr/>
        </p:nvSpPr>
        <p:spPr>
          <a:xfrm>
            <a:off x="81253" y="1590456"/>
            <a:ext cx="1602039" cy="400110"/>
          </a:xfrm>
          <a:prstGeom prst="rect">
            <a:avLst/>
          </a:prstGeom>
          <a:solidFill>
            <a:srgbClr val="DAA520"/>
          </a:solidFill>
          <a:ln w="19050">
            <a:solidFill>
              <a:schemeClr val="tx1"/>
            </a:solidFill>
          </a:ln>
        </p:spPr>
        <p:txBody>
          <a:bodyPr wrap="square" rtlCol="0">
            <a:spAutoFit/>
          </a:bodyPr>
          <a:lstStyle/>
          <a:p>
            <a:pPr algn="ctr"/>
            <a:r>
              <a:rPr lang="en-GB" sz="2000" b="1" dirty="0"/>
              <a:t>SUBJECT</a:t>
            </a:r>
          </a:p>
        </p:txBody>
      </p:sp>
      <p:sp>
        <p:nvSpPr>
          <p:cNvPr id="39" name="TextBox 38">
            <a:extLst>
              <a:ext uri="{FF2B5EF4-FFF2-40B4-BE49-F238E27FC236}">
                <a16:creationId xmlns:a16="http://schemas.microsoft.com/office/drawing/2014/main" id="{9CAF4CFD-D67D-4FFD-BA97-C9A263FB44A3}"/>
              </a:ext>
            </a:extLst>
          </p:cNvPr>
          <p:cNvSpPr txBox="1"/>
          <p:nvPr/>
        </p:nvSpPr>
        <p:spPr>
          <a:xfrm>
            <a:off x="1558706" y="1590234"/>
            <a:ext cx="1602039"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latin typeface="Century Gothic" panose="020B0502020202020204" pitchFamily="34" charset="0"/>
              </a:rPr>
              <a:t>VERB</a:t>
            </a:r>
          </a:p>
        </p:txBody>
      </p:sp>
      <p:sp>
        <p:nvSpPr>
          <p:cNvPr id="43" name="TextBox 42">
            <a:extLst>
              <a:ext uri="{FF2B5EF4-FFF2-40B4-BE49-F238E27FC236}">
                <a16:creationId xmlns:a16="http://schemas.microsoft.com/office/drawing/2014/main" id="{09DB4719-C0A8-4D86-B485-9202E996940F}"/>
              </a:ext>
            </a:extLst>
          </p:cNvPr>
          <p:cNvSpPr txBox="1"/>
          <p:nvPr/>
        </p:nvSpPr>
        <p:spPr>
          <a:xfrm>
            <a:off x="3132638" y="1590234"/>
            <a:ext cx="1286962" cy="400110"/>
          </a:xfrm>
          <a:prstGeom prst="rect">
            <a:avLst/>
          </a:prstGeom>
          <a:solidFill>
            <a:srgbClr val="FF66CC"/>
          </a:solidFill>
          <a:ln w="19050">
            <a:solidFill>
              <a:schemeClr val="tx1"/>
            </a:solidFill>
          </a:ln>
        </p:spPr>
        <p:txBody>
          <a:bodyPr wrap="square" rtlCol="0">
            <a:spAutoFit/>
          </a:bodyPr>
          <a:lstStyle/>
          <a:p>
            <a:pPr algn="ctr"/>
            <a:r>
              <a:rPr lang="en-GB" sz="2000" b="1" dirty="0">
                <a:latin typeface="Century Gothic" panose="020B0502020202020204" pitchFamily="34" charset="0"/>
              </a:rPr>
              <a:t>OBJECT</a:t>
            </a:r>
          </a:p>
        </p:txBody>
      </p:sp>
      <p:sp>
        <p:nvSpPr>
          <p:cNvPr id="44" name="Rectangle 43">
            <a:extLst>
              <a:ext uri="{FF2B5EF4-FFF2-40B4-BE49-F238E27FC236}">
                <a16:creationId xmlns:a16="http://schemas.microsoft.com/office/drawing/2014/main" id="{BF2A7279-BAAA-4A30-9735-F228B304BA2D}"/>
              </a:ext>
              <a:ext uri="{C183D7F6-B498-43B3-948B-1728B52AA6E4}">
                <adec:decorative xmlns:adec="http://schemas.microsoft.com/office/drawing/2017/decorative" val="1"/>
              </a:ext>
            </a:extLst>
          </p:cNvPr>
          <p:cNvSpPr/>
          <p:nvPr/>
        </p:nvSpPr>
        <p:spPr>
          <a:xfrm>
            <a:off x="105196" y="2110639"/>
            <a:ext cx="42983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0E1CF11C-12E8-448F-B7F6-FE0479081DAE}"/>
              </a:ext>
              <a:ext uri="{C183D7F6-B498-43B3-948B-1728B52AA6E4}">
                <adec:decorative xmlns:adec="http://schemas.microsoft.com/office/drawing/2017/decorative" val="1"/>
              </a:ext>
            </a:extLst>
          </p:cNvPr>
          <p:cNvSpPr/>
          <p:nvPr/>
        </p:nvSpPr>
        <p:spPr>
          <a:xfrm>
            <a:off x="105196" y="2631216"/>
            <a:ext cx="42983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DFAEFF20-584B-4897-B1DA-D0D5A0F79531}"/>
              </a:ext>
              <a:ext uri="{C183D7F6-B498-43B3-948B-1728B52AA6E4}">
                <adec:decorative xmlns:adec="http://schemas.microsoft.com/office/drawing/2017/decorative" val="1"/>
              </a:ext>
            </a:extLst>
          </p:cNvPr>
          <p:cNvSpPr/>
          <p:nvPr/>
        </p:nvSpPr>
        <p:spPr>
          <a:xfrm>
            <a:off x="116334" y="3165786"/>
            <a:ext cx="42983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557B10AE-9E43-423C-BC93-1212082324B5}"/>
              </a:ext>
              <a:ext uri="{C183D7F6-B498-43B3-948B-1728B52AA6E4}">
                <adec:decorative xmlns:adec="http://schemas.microsoft.com/office/drawing/2017/decorative" val="1"/>
              </a:ext>
            </a:extLst>
          </p:cNvPr>
          <p:cNvSpPr/>
          <p:nvPr/>
        </p:nvSpPr>
        <p:spPr>
          <a:xfrm>
            <a:off x="116334" y="3675042"/>
            <a:ext cx="431264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BBDE3A99-892B-4816-BB9C-ACC355FF0839}"/>
              </a:ext>
            </a:extLst>
          </p:cNvPr>
          <p:cNvSpPr txBox="1"/>
          <p:nvPr/>
        </p:nvSpPr>
        <p:spPr>
          <a:xfrm>
            <a:off x="-199114" y="2087019"/>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50" name="TextBox 49">
            <a:extLst>
              <a:ext uri="{FF2B5EF4-FFF2-40B4-BE49-F238E27FC236}">
                <a16:creationId xmlns:a16="http://schemas.microsoft.com/office/drawing/2014/main" id="{732DAD9E-3C5B-4FD9-8F75-A68E309E81C5}"/>
              </a:ext>
            </a:extLst>
          </p:cNvPr>
          <p:cNvSpPr txBox="1"/>
          <p:nvPr/>
        </p:nvSpPr>
        <p:spPr>
          <a:xfrm>
            <a:off x="-150988" y="3154859"/>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51" name="TextBox 50">
            <a:extLst>
              <a:ext uri="{FF2B5EF4-FFF2-40B4-BE49-F238E27FC236}">
                <a16:creationId xmlns:a16="http://schemas.microsoft.com/office/drawing/2014/main" id="{729545F3-4430-4609-AC1A-AC8FA07816BF}"/>
              </a:ext>
            </a:extLst>
          </p:cNvPr>
          <p:cNvSpPr txBox="1"/>
          <p:nvPr/>
        </p:nvSpPr>
        <p:spPr>
          <a:xfrm>
            <a:off x="-150988" y="3657321"/>
            <a:ext cx="1866364" cy="400110"/>
          </a:xfrm>
          <a:prstGeom prst="rect">
            <a:avLst/>
          </a:prstGeom>
          <a:noFill/>
        </p:spPr>
        <p:txBody>
          <a:bodyPr wrap="square" rtlCol="0">
            <a:spAutoFit/>
          </a:bodyPr>
          <a:lstStyle/>
          <a:p>
            <a:pPr algn="ctr"/>
            <a:r>
              <a:rPr lang="en-GB" sz="2000" b="1" dirty="0">
                <a:latin typeface="Century Gothic" panose="020B0502020202020204" pitchFamily="34" charset="0"/>
              </a:rPr>
              <a:t>Ich</a:t>
            </a:r>
          </a:p>
        </p:txBody>
      </p:sp>
      <p:sp>
        <p:nvSpPr>
          <p:cNvPr id="52" name="TextBox 51">
            <a:extLst>
              <a:ext uri="{FF2B5EF4-FFF2-40B4-BE49-F238E27FC236}">
                <a16:creationId xmlns:a16="http://schemas.microsoft.com/office/drawing/2014/main" id="{E4D58E6B-B53B-4C8B-A050-D9FF954BC204}"/>
              </a:ext>
            </a:extLst>
          </p:cNvPr>
          <p:cNvSpPr txBox="1"/>
          <p:nvPr/>
        </p:nvSpPr>
        <p:spPr>
          <a:xfrm>
            <a:off x="-199114" y="2631527"/>
            <a:ext cx="1866364" cy="400110"/>
          </a:xfrm>
          <a:prstGeom prst="rect">
            <a:avLst/>
          </a:prstGeom>
          <a:noFill/>
        </p:spPr>
        <p:txBody>
          <a:bodyPr wrap="square" rtlCol="0">
            <a:spAutoFit/>
          </a:bodyPr>
          <a:lstStyle/>
          <a:p>
            <a:pPr algn="ctr"/>
            <a:r>
              <a:rPr lang="en-GB" sz="2000" b="1">
                <a:latin typeface="Century Gothic" panose="020B0502020202020204" pitchFamily="34" charset="0"/>
              </a:rPr>
              <a:t>Du</a:t>
            </a:r>
            <a:endParaRPr lang="en-GB" sz="2000" b="1" dirty="0">
              <a:latin typeface="Century Gothic" panose="020B0502020202020204" pitchFamily="34" charset="0"/>
            </a:endParaRPr>
          </a:p>
        </p:txBody>
      </p:sp>
      <p:sp>
        <p:nvSpPr>
          <p:cNvPr id="53" name="TextBox 52">
            <a:extLst>
              <a:ext uri="{FF2B5EF4-FFF2-40B4-BE49-F238E27FC236}">
                <a16:creationId xmlns:a16="http://schemas.microsoft.com/office/drawing/2014/main" id="{A43F67A7-EB45-4248-8E86-6AFB79799220}"/>
              </a:ext>
            </a:extLst>
          </p:cNvPr>
          <p:cNvSpPr txBox="1"/>
          <p:nvPr/>
        </p:nvSpPr>
        <p:spPr>
          <a:xfrm>
            <a:off x="1509606" y="2604401"/>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antwortest</a:t>
            </a:r>
            <a:endParaRPr lang="en-GB" sz="2000" dirty="0">
              <a:latin typeface="Century Gothic" panose="020B0502020202020204" pitchFamily="34" charset="0"/>
            </a:endParaRPr>
          </a:p>
        </p:txBody>
      </p:sp>
      <p:sp>
        <p:nvSpPr>
          <p:cNvPr id="54" name="TextBox 53">
            <a:extLst>
              <a:ext uri="{FF2B5EF4-FFF2-40B4-BE49-F238E27FC236}">
                <a16:creationId xmlns:a16="http://schemas.microsoft.com/office/drawing/2014/main" id="{D46E3AE2-3F18-4C9C-AF8C-D05C6286EA2C}"/>
              </a:ext>
            </a:extLst>
          </p:cNvPr>
          <p:cNvSpPr txBox="1"/>
          <p:nvPr/>
        </p:nvSpPr>
        <p:spPr>
          <a:xfrm>
            <a:off x="1409995" y="2097468"/>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a:t>
            </a:r>
            <a:endParaRPr lang="en-GB" sz="2000" dirty="0">
              <a:latin typeface="Century Gothic" panose="020B0502020202020204" pitchFamily="34" charset="0"/>
            </a:endParaRPr>
          </a:p>
        </p:txBody>
      </p:sp>
      <p:sp>
        <p:nvSpPr>
          <p:cNvPr id="57" name="TextBox 56">
            <a:extLst>
              <a:ext uri="{FF2B5EF4-FFF2-40B4-BE49-F238E27FC236}">
                <a16:creationId xmlns:a16="http://schemas.microsoft.com/office/drawing/2014/main" id="{844CB7D7-98DC-4E51-87D0-FC8DA6B70BA9}"/>
              </a:ext>
            </a:extLst>
          </p:cNvPr>
          <p:cNvSpPr txBox="1"/>
          <p:nvPr/>
        </p:nvSpPr>
        <p:spPr>
          <a:xfrm>
            <a:off x="1409995" y="3139180"/>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a:t>
            </a:r>
            <a:endParaRPr lang="en-GB" sz="2000" dirty="0">
              <a:latin typeface="Century Gothic" panose="020B0502020202020204" pitchFamily="34" charset="0"/>
            </a:endParaRPr>
          </a:p>
        </p:txBody>
      </p:sp>
      <p:sp>
        <p:nvSpPr>
          <p:cNvPr id="60" name="TextBox 59">
            <a:extLst>
              <a:ext uri="{FF2B5EF4-FFF2-40B4-BE49-F238E27FC236}">
                <a16:creationId xmlns:a16="http://schemas.microsoft.com/office/drawing/2014/main" id="{12B7ECF6-FF12-4D7A-BCEB-9C147A0BCDAD}"/>
              </a:ext>
            </a:extLst>
          </p:cNvPr>
          <p:cNvSpPr txBox="1"/>
          <p:nvPr/>
        </p:nvSpPr>
        <p:spPr>
          <a:xfrm>
            <a:off x="1400766" y="3650527"/>
            <a:ext cx="1866364" cy="400110"/>
          </a:xfrm>
          <a:prstGeom prst="rect">
            <a:avLst/>
          </a:prstGeom>
          <a:noFill/>
        </p:spPr>
        <p:txBody>
          <a:bodyPr wrap="square" rtlCol="0">
            <a:spAutoFit/>
          </a:bodyPr>
          <a:lstStyle/>
          <a:p>
            <a:pPr algn="ctr"/>
            <a:r>
              <a:rPr lang="en-GB" sz="2000" dirty="0" err="1">
                <a:latin typeface="Century Gothic" panose="020B0502020202020204" pitchFamily="34" charset="0"/>
              </a:rPr>
              <a:t>antworte</a:t>
            </a:r>
            <a:endParaRPr lang="en-GB" sz="2000" dirty="0">
              <a:latin typeface="Century Gothic" panose="020B0502020202020204" pitchFamily="34" charset="0"/>
            </a:endParaRPr>
          </a:p>
        </p:txBody>
      </p:sp>
      <p:sp>
        <p:nvSpPr>
          <p:cNvPr id="61" name="TextBox 60">
            <a:extLst>
              <a:ext uri="{FF2B5EF4-FFF2-40B4-BE49-F238E27FC236}">
                <a16:creationId xmlns:a16="http://schemas.microsoft.com/office/drawing/2014/main" id="{A43A51EF-4DAD-4FDF-8AC3-9DD21481786C}"/>
              </a:ext>
            </a:extLst>
          </p:cNvPr>
          <p:cNvSpPr txBox="1"/>
          <p:nvPr/>
        </p:nvSpPr>
        <p:spPr>
          <a:xfrm>
            <a:off x="3304612" y="2089894"/>
            <a:ext cx="973866" cy="400110"/>
          </a:xfrm>
          <a:prstGeom prst="rect">
            <a:avLst/>
          </a:prstGeom>
          <a:noFill/>
        </p:spPr>
        <p:txBody>
          <a:bodyPr wrap="square" rtlCol="0">
            <a:spAutoFit/>
          </a:bodyPr>
          <a:lstStyle/>
          <a:p>
            <a:pPr algn="ctr"/>
            <a:r>
              <a:rPr lang="en-GB" sz="2000" b="1" dirty="0">
                <a:solidFill>
                  <a:srgbClr val="E87D1E"/>
                </a:solidFill>
                <a:latin typeface="Century Gothic" panose="020B0502020202020204" pitchFamily="34" charset="0"/>
              </a:rPr>
              <a:t>dir.</a:t>
            </a:r>
          </a:p>
        </p:txBody>
      </p:sp>
      <p:sp>
        <p:nvSpPr>
          <p:cNvPr id="62" name="TextBox 61">
            <a:extLst>
              <a:ext uri="{FF2B5EF4-FFF2-40B4-BE49-F238E27FC236}">
                <a16:creationId xmlns:a16="http://schemas.microsoft.com/office/drawing/2014/main" id="{EDA62A51-47B4-49E2-A420-C7B40714AEF1}"/>
              </a:ext>
            </a:extLst>
          </p:cNvPr>
          <p:cNvSpPr txBox="1"/>
          <p:nvPr/>
        </p:nvSpPr>
        <p:spPr>
          <a:xfrm>
            <a:off x="3145104" y="2594287"/>
            <a:ext cx="1286962" cy="400110"/>
          </a:xfrm>
          <a:prstGeom prst="rect">
            <a:avLst/>
          </a:prstGeom>
          <a:noFill/>
        </p:spPr>
        <p:txBody>
          <a:bodyPr wrap="square" rtlCol="0">
            <a:spAutoFit/>
          </a:bodyPr>
          <a:lstStyle/>
          <a:p>
            <a:pPr algn="ctr"/>
            <a:r>
              <a:rPr lang="en-GB" sz="2000" b="1" dirty="0" err="1">
                <a:solidFill>
                  <a:srgbClr val="E87D1E"/>
                </a:solidFill>
                <a:latin typeface="Century Gothic" panose="020B0502020202020204" pitchFamily="34" charset="0"/>
              </a:rPr>
              <a:t>mir</a:t>
            </a:r>
            <a:r>
              <a:rPr lang="en-GB" sz="2000" b="1" dirty="0">
                <a:solidFill>
                  <a:srgbClr val="E87D1E"/>
                </a:solidFill>
                <a:latin typeface="Century Gothic" panose="020B0502020202020204" pitchFamily="34" charset="0"/>
              </a:rPr>
              <a:t>.</a:t>
            </a:r>
          </a:p>
        </p:txBody>
      </p:sp>
      <p:sp>
        <p:nvSpPr>
          <p:cNvPr id="63" name="TextBox 62">
            <a:extLst>
              <a:ext uri="{FF2B5EF4-FFF2-40B4-BE49-F238E27FC236}">
                <a16:creationId xmlns:a16="http://schemas.microsoft.com/office/drawing/2014/main" id="{E198E7BE-C7AC-4020-9171-EBD90173016F}"/>
              </a:ext>
            </a:extLst>
          </p:cNvPr>
          <p:cNvSpPr txBox="1"/>
          <p:nvPr/>
        </p:nvSpPr>
        <p:spPr>
          <a:xfrm>
            <a:off x="3429000" y="3151793"/>
            <a:ext cx="768163" cy="400110"/>
          </a:xfrm>
          <a:prstGeom prst="rect">
            <a:avLst/>
          </a:prstGeom>
          <a:noFill/>
        </p:spPr>
        <p:txBody>
          <a:bodyPr wrap="square" rtlCol="0">
            <a:spAutoFit/>
          </a:bodyPr>
          <a:lstStyle/>
          <a:p>
            <a:pPr algn="ctr"/>
            <a:r>
              <a:rPr lang="en-GB" sz="2000" b="1" dirty="0" err="1">
                <a:solidFill>
                  <a:srgbClr val="E87D1E"/>
                </a:solidFill>
                <a:latin typeface="Century Gothic" panose="020B0502020202020204" pitchFamily="34" charset="0"/>
              </a:rPr>
              <a:t>ihm</a:t>
            </a:r>
            <a:r>
              <a:rPr lang="en-GB" sz="2000" b="1" dirty="0">
                <a:solidFill>
                  <a:srgbClr val="E87D1E"/>
                </a:solidFill>
                <a:latin typeface="Century Gothic" panose="020B0502020202020204" pitchFamily="34" charset="0"/>
              </a:rPr>
              <a:t>.</a:t>
            </a:r>
          </a:p>
        </p:txBody>
      </p:sp>
      <p:sp>
        <p:nvSpPr>
          <p:cNvPr id="64" name="TextBox 63">
            <a:extLst>
              <a:ext uri="{FF2B5EF4-FFF2-40B4-BE49-F238E27FC236}">
                <a16:creationId xmlns:a16="http://schemas.microsoft.com/office/drawing/2014/main" id="{D8E97B98-38FF-4356-9B1A-DAF934C9922B}"/>
              </a:ext>
            </a:extLst>
          </p:cNvPr>
          <p:cNvSpPr txBox="1"/>
          <p:nvPr/>
        </p:nvSpPr>
        <p:spPr>
          <a:xfrm>
            <a:off x="3292400" y="3650527"/>
            <a:ext cx="1033103" cy="400110"/>
          </a:xfrm>
          <a:prstGeom prst="rect">
            <a:avLst/>
          </a:prstGeom>
          <a:noFill/>
        </p:spPr>
        <p:txBody>
          <a:bodyPr wrap="square" rtlCol="0">
            <a:spAutoFit/>
          </a:bodyPr>
          <a:lstStyle/>
          <a:p>
            <a:pPr algn="ctr"/>
            <a:r>
              <a:rPr lang="en-GB" sz="2000" b="1" dirty="0" err="1">
                <a:solidFill>
                  <a:srgbClr val="E87D1E"/>
                </a:solidFill>
                <a:latin typeface="Century Gothic" panose="020B0502020202020204" pitchFamily="34" charset="0"/>
              </a:rPr>
              <a:t>ihr</a:t>
            </a:r>
            <a:r>
              <a:rPr lang="en-GB" sz="2000" b="1" dirty="0">
                <a:solidFill>
                  <a:srgbClr val="E87D1E"/>
                </a:solidFill>
                <a:latin typeface="Century Gothic" panose="020B0502020202020204" pitchFamily="34" charset="0"/>
              </a:rPr>
              <a:t>.</a:t>
            </a:r>
          </a:p>
        </p:txBody>
      </p:sp>
      <p:sp>
        <p:nvSpPr>
          <p:cNvPr id="65" name="TextBox 64">
            <a:extLst>
              <a:ext uri="{FF2B5EF4-FFF2-40B4-BE49-F238E27FC236}">
                <a16:creationId xmlns:a16="http://schemas.microsoft.com/office/drawing/2014/main" id="{F36F02EC-7EE7-4D96-A09C-1ECA78402F50}"/>
              </a:ext>
            </a:extLst>
          </p:cNvPr>
          <p:cNvSpPr txBox="1"/>
          <p:nvPr/>
        </p:nvSpPr>
        <p:spPr>
          <a:xfrm>
            <a:off x="4460574" y="2098154"/>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answer </a:t>
            </a:r>
            <a:r>
              <a:rPr lang="en-GB" sz="1600" b="1" dirty="0">
                <a:latin typeface="Century Gothic" panose="020B0502020202020204" pitchFamily="34" charset="0"/>
              </a:rPr>
              <a:t>you.</a:t>
            </a:r>
          </a:p>
        </p:txBody>
      </p:sp>
      <p:sp>
        <p:nvSpPr>
          <p:cNvPr id="66" name="TextBox 65">
            <a:extLst>
              <a:ext uri="{FF2B5EF4-FFF2-40B4-BE49-F238E27FC236}">
                <a16:creationId xmlns:a16="http://schemas.microsoft.com/office/drawing/2014/main" id="{CDC5B9AE-EEC0-45B6-9A3E-9239F29EA437}"/>
              </a:ext>
            </a:extLst>
          </p:cNvPr>
          <p:cNvSpPr txBox="1"/>
          <p:nvPr/>
        </p:nvSpPr>
        <p:spPr>
          <a:xfrm>
            <a:off x="4460574" y="2568753"/>
            <a:ext cx="1766931" cy="414729"/>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You answer </a:t>
            </a:r>
            <a:r>
              <a:rPr lang="en-GB" sz="1600" b="1" dirty="0">
                <a:latin typeface="Century Gothic" panose="020B0502020202020204" pitchFamily="34" charset="0"/>
              </a:rPr>
              <a:t>me</a:t>
            </a:r>
            <a:r>
              <a:rPr lang="en-GB" sz="1600" dirty="0">
                <a:latin typeface="Century Gothic" panose="020B0502020202020204" pitchFamily="34" charset="0"/>
              </a:rPr>
              <a:t>.</a:t>
            </a:r>
            <a:endParaRPr lang="en-GB" sz="1600" b="1" dirty="0">
              <a:latin typeface="Century Gothic" panose="020B0502020202020204" pitchFamily="34" charset="0"/>
            </a:endParaRPr>
          </a:p>
        </p:txBody>
      </p:sp>
      <p:sp>
        <p:nvSpPr>
          <p:cNvPr id="67" name="TextBox 66">
            <a:extLst>
              <a:ext uri="{FF2B5EF4-FFF2-40B4-BE49-F238E27FC236}">
                <a16:creationId xmlns:a16="http://schemas.microsoft.com/office/drawing/2014/main" id="{C61C832C-01EE-43E6-A1F4-FFC0D4823C9B}"/>
              </a:ext>
            </a:extLst>
          </p:cNvPr>
          <p:cNvSpPr txBox="1"/>
          <p:nvPr/>
        </p:nvSpPr>
        <p:spPr>
          <a:xfrm>
            <a:off x="4460574" y="3099569"/>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answer </a:t>
            </a:r>
            <a:r>
              <a:rPr lang="en-GB" sz="1600" b="1" dirty="0">
                <a:latin typeface="Century Gothic" panose="020B0502020202020204" pitchFamily="34" charset="0"/>
              </a:rPr>
              <a:t>him.</a:t>
            </a:r>
          </a:p>
        </p:txBody>
      </p:sp>
      <p:sp>
        <p:nvSpPr>
          <p:cNvPr id="68" name="TextBox 67">
            <a:extLst>
              <a:ext uri="{FF2B5EF4-FFF2-40B4-BE49-F238E27FC236}">
                <a16:creationId xmlns:a16="http://schemas.microsoft.com/office/drawing/2014/main" id="{C3486E27-F4CB-42D1-B7D2-7A1990A2C279}"/>
              </a:ext>
            </a:extLst>
          </p:cNvPr>
          <p:cNvSpPr txBox="1"/>
          <p:nvPr/>
        </p:nvSpPr>
        <p:spPr>
          <a:xfrm>
            <a:off x="4428976" y="3634528"/>
            <a:ext cx="1766931" cy="414857"/>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I answer </a:t>
            </a:r>
            <a:r>
              <a:rPr lang="en-GB" sz="1600" b="1" dirty="0">
                <a:latin typeface="Century Gothic" panose="020B0502020202020204" pitchFamily="34" charset="0"/>
              </a:rPr>
              <a:t>her.</a:t>
            </a:r>
          </a:p>
        </p:txBody>
      </p:sp>
      <p:sp>
        <p:nvSpPr>
          <p:cNvPr id="69" name="Rounded Rectangular Callout 67">
            <a:extLst>
              <a:ext uri="{FF2B5EF4-FFF2-40B4-BE49-F238E27FC236}">
                <a16:creationId xmlns:a16="http://schemas.microsoft.com/office/drawing/2014/main" id="{AD492AA5-A08A-4455-96D5-12715354A6B2}"/>
              </a:ext>
            </a:extLst>
          </p:cNvPr>
          <p:cNvSpPr/>
          <p:nvPr/>
        </p:nvSpPr>
        <p:spPr>
          <a:xfrm>
            <a:off x="2534653" y="4328348"/>
            <a:ext cx="3863925" cy="1245167"/>
          </a:xfrm>
          <a:prstGeom prst="wedgeRoundRectCallout">
            <a:avLst>
              <a:gd name="adj1" fmla="val -27985"/>
              <a:gd name="adj2" fmla="val 66343"/>
              <a:gd name="adj3" fmla="val 16667"/>
            </a:avLst>
          </a:prstGeom>
          <a:solidFill>
            <a:srgbClr val="FFFD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solidFill>
                  <a:schemeClr val="tx1"/>
                </a:solidFill>
              </a:rPr>
              <a:t>S</a:t>
            </a:r>
            <a:r>
              <a:rPr lang="en-GB" sz="1900" dirty="0">
                <a:solidFill>
                  <a:schemeClr val="tx1"/>
                </a:solidFill>
                <a:latin typeface="Century Gothic" panose="020B0502020202020204" pitchFamily="34" charset="0"/>
              </a:rPr>
              <a:t>ometimes these R3 (dative) pronouns mean ‘</a:t>
            </a:r>
            <a:r>
              <a:rPr lang="en-GB" sz="1900" b="1" dirty="0">
                <a:solidFill>
                  <a:schemeClr val="tx1"/>
                </a:solidFill>
                <a:latin typeface="Century Gothic" panose="020B0502020202020204" pitchFamily="34" charset="0"/>
              </a:rPr>
              <a:t>to</a:t>
            </a:r>
            <a:r>
              <a:rPr lang="en-GB" sz="1900" dirty="0">
                <a:solidFill>
                  <a:schemeClr val="tx1"/>
                </a:solidFill>
                <a:latin typeface="Century Gothic" panose="020B0502020202020204" pitchFamily="34" charset="0"/>
              </a:rPr>
              <a:t> me’, ‘</a:t>
            </a:r>
            <a:r>
              <a:rPr lang="en-GB" sz="1900" b="1" dirty="0">
                <a:solidFill>
                  <a:schemeClr val="tx1"/>
                </a:solidFill>
                <a:latin typeface="Century Gothic" panose="020B0502020202020204" pitchFamily="34" charset="0"/>
              </a:rPr>
              <a:t>to</a:t>
            </a:r>
            <a:r>
              <a:rPr lang="en-GB" sz="1900" dirty="0">
                <a:solidFill>
                  <a:schemeClr val="tx1"/>
                </a:solidFill>
                <a:latin typeface="Century Gothic" panose="020B0502020202020204" pitchFamily="34" charset="0"/>
              </a:rPr>
              <a:t> you’ etc., but they can just mean ‘</a:t>
            </a:r>
            <a:r>
              <a:rPr lang="en-GB" sz="1900" b="1" dirty="0">
                <a:solidFill>
                  <a:schemeClr val="tx1"/>
                </a:solidFill>
                <a:latin typeface="Century Gothic" panose="020B0502020202020204" pitchFamily="34" charset="0"/>
              </a:rPr>
              <a:t>me</a:t>
            </a:r>
            <a:r>
              <a:rPr lang="en-GB" sz="1900" dirty="0">
                <a:solidFill>
                  <a:schemeClr val="tx1"/>
                </a:solidFill>
                <a:latin typeface="Century Gothic" panose="020B0502020202020204" pitchFamily="34" charset="0"/>
              </a:rPr>
              <a:t>’, ‘</a:t>
            </a:r>
            <a:r>
              <a:rPr lang="en-GB" sz="1900" b="1" dirty="0">
                <a:solidFill>
                  <a:schemeClr val="tx1"/>
                </a:solidFill>
                <a:latin typeface="Century Gothic" panose="020B0502020202020204" pitchFamily="34" charset="0"/>
              </a:rPr>
              <a:t>you</a:t>
            </a:r>
            <a:r>
              <a:rPr lang="en-GB" sz="1900" dirty="0">
                <a:solidFill>
                  <a:schemeClr val="tx1"/>
                </a:solidFill>
                <a:latin typeface="Century Gothic" panose="020B0502020202020204" pitchFamily="34" charset="0"/>
              </a:rPr>
              <a:t>’, ‘</a:t>
            </a:r>
            <a:r>
              <a:rPr lang="en-GB" sz="1900" b="1" dirty="0">
                <a:solidFill>
                  <a:schemeClr val="tx1"/>
                </a:solidFill>
                <a:latin typeface="Century Gothic" panose="020B0502020202020204" pitchFamily="34" charset="0"/>
              </a:rPr>
              <a:t>him</a:t>
            </a:r>
            <a:r>
              <a:rPr lang="en-GB" sz="1900" dirty="0">
                <a:solidFill>
                  <a:schemeClr val="tx1"/>
                </a:solidFill>
                <a:latin typeface="Century Gothic" panose="020B0502020202020204" pitchFamily="34" charset="0"/>
              </a:rPr>
              <a:t>’, ‘</a:t>
            </a:r>
            <a:r>
              <a:rPr lang="en-GB" sz="1900" b="1" dirty="0">
                <a:solidFill>
                  <a:schemeClr val="tx1"/>
                </a:solidFill>
                <a:latin typeface="Century Gothic" panose="020B0502020202020204" pitchFamily="34" charset="0"/>
              </a:rPr>
              <a:t>her</a:t>
            </a:r>
            <a:r>
              <a:rPr lang="en-GB" sz="1900" dirty="0">
                <a:solidFill>
                  <a:schemeClr val="tx1"/>
                </a:solidFill>
                <a:latin typeface="Century Gothic" panose="020B0502020202020204" pitchFamily="34" charset="0"/>
              </a:rPr>
              <a:t>’.</a:t>
            </a:r>
            <a:endParaRPr lang="en-GB" sz="1900" dirty="0">
              <a:solidFill>
                <a:schemeClr val="tx1"/>
              </a:solidFill>
            </a:endParaRPr>
          </a:p>
        </p:txBody>
      </p:sp>
      <p:pic>
        <p:nvPicPr>
          <p:cNvPr id="72" name="Picture 71">
            <a:extLst>
              <a:ext uri="{FF2B5EF4-FFF2-40B4-BE49-F238E27FC236}">
                <a16:creationId xmlns:a16="http://schemas.microsoft.com/office/drawing/2014/main" id="{63F680B2-4258-4E13-B001-7BABFCA110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3467" y="6360954"/>
            <a:ext cx="1200150" cy="1224915"/>
          </a:xfrm>
          <a:prstGeom prst="rect">
            <a:avLst/>
          </a:prstGeom>
        </p:spPr>
      </p:pic>
      <p:sp>
        <p:nvSpPr>
          <p:cNvPr id="73" name="Oval Callout 61">
            <a:extLst>
              <a:ext uri="{FF2B5EF4-FFF2-40B4-BE49-F238E27FC236}">
                <a16:creationId xmlns:a16="http://schemas.microsoft.com/office/drawing/2014/main" id="{E1301007-2DBD-498E-9C2D-68FAB0F393E5}"/>
              </a:ext>
            </a:extLst>
          </p:cNvPr>
          <p:cNvSpPr/>
          <p:nvPr/>
        </p:nvSpPr>
        <p:spPr>
          <a:xfrm>
            <a:off x="368968" y="6594729"/>
            <a:ext cx="2681472" cy="1086112"/>
          </a:xfrm>
          <a:prstGeom prst="wedgeEllipseCallout">
            <a:avLst>
              <a:gd name="adj1" fmla="val 55170"/>
              <a:gd name="adj2" fmla="val -9329"/>
            </a:avLst>
          </a:prstGeom>
          <a:solidFill>
            <a:srgbClr val="FFFD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Wolfgang, ich </a:t>
            </a:r>
            <a:r>
              <a:rPr lang="en-GB" sz="2000" dirty="0" err="1">
                <a:solidFill>
                  <a:schemeClr val="tx1"/>
                </a:solidFill>
                <a:latin typeface="Century Gothic" panose="020B0502020202020204" pitchFamily="34" charset="0"/>
              </a:rPr>
              <a:t>antworte</a:t>
            </a:r>
            <a:r>
              <a:rPr lang="en-GB" sz="2000" dirty="0">
                <a:solidFill>
                  <a:schemeClr val="tx1"/>
                </a:solidFill>
                <a:latin typeface="Century Gothic" panose="020B0502020202020204" pitchFamily="34" charset="0"/>
              </a:rPr>
              <a:t> </a:t>
            </a:r>
            <a:r>
              <a:rPr lang="en-GB" sz="2000" b="1" dirty="0" err="1">
                <a:solidFill>
                  <a:srgbClr val="E87D1E"/>
                </a:solidFill>
                <a:latin typeface="Century Gothic" panose="020B0502020202020204" pitchFamily="34" charset="0"/>
              </a:rPr>
              <a:t>dir</a:t>
            </a:r>
            <a:r>
              <a:rPr lang="en-GB" sz="2000" dirty="0">
                <a:solidFill>
                  <a:schemeClr val="tx1"/>
                </a:solidFill>
                <a:latin typeface="Century Gothic" panose="020B0502020202020204" pitchFamily="34" charset="0"/>
              </a:rPr>
              <a:t>!</a:t>
            </a:r>
          </a:p>
        </p:txBody>
      </p:sp>
      <p:sp>
        <p:nvSpPr>
          <p:cNvPr id="74" name="Oval Callout 9">
            <a:extLst>
              <a:ext uri="{FF2B5EF4-FFF2-40B4-BE49-F238E27FC236}">
                <a16:creationId xmlns:a16="http://schemas.microsoft.com/office/drawing/2014/main" id="{9C2106D5-14AF-4B49-8626-16381155265B}"/>
              </a:ext>
            </a:extLst>
          </p:cNvPr>
          <p:cNvSpPr/>
          <p:nvPr/>
        </p:nvSpPr>
        <p:spPr>
          <a:xfrm>
            <a:off x="4278478" y="5767996"/>
            <a:ext cx="2502418" cy="1024540"/>
          </a:xfrm>
          <a:prstGeom prst="wedgeEllipseCallout">
            <a:avLst>
              <a:gd name="adj1" fmla="val -51673"/>
              <a:gd name="adj2" fmla="val 57057"/>
            </a:avLst>
          </a:prstGeom>
          <a:solidFill>
            <a:srgbClr val="FFFD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Mutti</a:t>
            </a:r>
            <a:r>
              <a:rPr lang="en-GB" sz="2000" dirty="0">
                <a:solidFill>
                  <a:schemeClr val="tx1"/>
                </a:solidFill>
                <a:latin typeface="Century Gothic" panose="020B0502020202020204" pitchFamily="34" charset="0"/>
              </a:rPr>
              <a:t>, </a:t>
            </a:r>
          </a:p>
          <a:p>
            <a:pPr algn="ctr"/>
            <a:r>
              <a:rPr lang="en-GB" sz="2000" dirty="0">
                <a:solidFill>
                  <a:schemeClr val="tx1"/>
                </a:solidFill>
                <a:latin typeface="Century Gothic" panose="020B0502020202020204" pitchFamily="34" charset="0"/>
              </a:rPr>
              <a:t>ich </a:t>
            </a:r>
            <a:r>
              <a:rPr lang="en-GB" sz="2000" dirty="0" err="1">
                <a:solidFill>
                  <a:schemeClr val="tx1"/>
                </a:solidFill>
                <a:latin typeface="Century Gothic" panose="020B0502020202020204" pitchFamily="34" charset="0"/>
              </a:rPr>
              <a:t>antworte</a:t>
            </a:r>
            <a:r>
              <a:rPr lang="en-GB" sz="2000" dirty="0">
                <a:solidFill>
                  <a:schemeClr val="tx1"/>
                </a:solidFill>
                <a:latin typeface="Century Gothic" panose="020B0502020202020204" pitchFamily="34" charset="0"/>
              </a:rPr>
              <a:t> </a:t>
            </a:r>
            <a:r>
              <a:rPr lang="en-GB" sz="2000" b="1" dirty="0" err="1">
                <a:solidFill>
                  <a:srgbClr val="E87D1E"/>
                </a:solidFill>
                <a:latin typeface="Century Gothic" panose="020B0502020202020204" pitchFamily="34" charset="0"/>
              </a:rPr>
              <a:t>ihm</a:t>
            </a:r>
            <a:r>
              <a:rPr lang="en-GB" sz="2000" dirty="0">
                <a:solidFill>
                  <a:schemeClr val="tx1"/>
                </a:solidFill>
                <a:latin typeface="Century Gothic" panose="020B0502020202020204" pitchFamily="34" charset="0"/>
              </a:rPr>
              <a:t>!</a:t>
            </a:r>
          </a:p>
        </p:txBody>
      </p:sp>
      <p:sp>
        <p:nvSpPr>
          <p:cNvPr id="75" name="TextBox 74">
            <a:extLst>
              <a:ext uri="{FF2B5EF4-FFF2-40B4-BE49-F238E27FC236}">
                <a16:creationId xmlns:a16="http://schemas.microsoft.com/office/drawing/2014/main" id="{293C443B-5948-468F-8D8A-DEC2EAC89F96}"/>
              </a:ext>
            </a:extLst>
          </p:cNvPr>
          <p:cNvSpPr txBox="1"/>
          <p:nvPr/>
        </p:nvSpPr>
        <p:spPr>
          <a:xfrm>
            <a:off x="77104" y="4597197"/>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latin typeface="Century Gothic" panose="020F0302020204030204"/>
              </a:rPr>
              <a:t>mir</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4AAB0872-488F-4B8E-9D93-55CD8686B053}"/>
              </a:ext>
            </a:extLst>
          </p:cNvPr>
          <p:cNvSpPr txBox="1"/>
          <p:nvPr/>
        </p:nvSpPr>
        <p:spPr>
          <a:xfrm>
            <a:off x="79859" y="5120356"/>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latin typeface="Century Gothic" panose="020F0302020204030204"/>
              </a:rPr>
              <a:t>dir</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A610481D-9B5E-41D5-8C95-E84FD5EA1741}"/>
              </a:ext>
            </a:extLst>
          </p:cNvPr>
          <p:cNvSpPr txBox="1"/>
          <p:nvPr/>
        </p:nvSpPr>
        <p:spPr>
          <a:xfrm>
            <a:off x="77104" y="5627579"/>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ihm</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84C945AF-1C7B-4DF3-901B-8041ED98D57A}"/>
              </a:ext>
            </a:extLst>
          </p:cNvPr>
          <p:cNvSpPr txBox="1"/>
          <p:nvPr/>
        </p:nvSpPr>
        <p:spPr>
          <a:xfrm>
            <a:off x="77104" y="6071475"/>
            <a:ext cx="1003802" cy="338554"/>
          </a:xfrm>
          <a:prstGeom prst="rect">
            <a:avLst/>
          </a:prstGeom>
          <a:solidFill>
            <a:srgbClr val="FEF5D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effectLst/>
                <a:uLnTx/>
                <a:uFillTx/>
                <a:latin typeface="Century Gothic" panose="020F0302020204030204"/>
                <a:ea typeface="+mn-ea"/>
                <a:cs typeface="+mn-cs"/>
              </a:rPr>
              <a:t>ihr</a:t>
            </a:r>
            <a:endParaRPr kumimoji="0" lang="en-US" sz="1600" b="1" i="0" u="none" strike="noStrike" kern="1200" cap="none" spc="0" normalizeH="0" baseline="0" noProof="0" dirty="0">
              <a:ln>
                <a:noFill/>
              </a:ln>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B4DC7965-5FE4-4963-9E99-F0B2EE3891A0}"/>
              </a:ext>
            </a:extLst>
          </p:cNvPr>
          <p:cNvSpPr txBox="1"/>
          <p:nvPr/>
        </p:nvSpPr>
        <p:spPr>
          <a:xfrm>
            <a:off x="1127808" y="4566493"/>
            <a:ext cx="1003802" cy="414729"/>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(to) me</a:t>
            </a:r>
            <a:endParaRPr lang="en-GB" sz="1600" b="1" dirty="0">
              <a:latin typeface="Century Gothic" panose="020B0502020202020204" pitchFamily="34" charset="0"/>
            </a:endParaRPr>
          </a:p>
        </p:txBody>
      </p:sp>
      <p:sp>
        <p:nvSpPr>
          <p:cNvPr id="81" name="TextBox 80">
            <a:extLst>
              <a:ext uri="{FF2B5EF4-FFF2-40B4-BE49-F238E27FC236}">
                <a16:creationId xmlns:a16="http://schemas.microsoft.com/office/drawing/2014/main" id="{E6A2E8F2-51E0-4155-93E0-DCA7253AF43F}"/>
              </a:ext>
            </a:extLst>
          </p:cNvPr>
          <p:cNvSpPr txBox="1"/>
          <p:nvPr/>
        </p:nvSpPr>
        <p:spPr>
          <a:xfrm>
            <a:off x="1127808" y="5055561"/>
            <a:ext cx="1085041" cy="414857"/>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(to) y</a:t>
            </a:r>
            <a:r>
              <a:rPr lang="en-GB" sz="1600" dirty="0" err="1">
                <a:latin typeface="Century Gothic" panose="020B0502020202020204" pitchFamily="34" charset="0"/>
              </a:rPr>
              <a:t>ou</a:t>
            </a:r>
            <a:endParaRPr lang="en-GB" sz="1600" dirty="0">
              <a:latin typeface="Century Gothic" panose="020B0502020202020204" pitchFamily="34" charset="0"/>
            </a:endParaRPr>
          </a:p>
        </p:txBody>
      </p:sp>
      <p:sp>
        <p:nvSpPr>
          <p:cNvPr id="82" name="TextBox 81">
            <a:extLst>
              <a:ext uri="{FF2B5EF4-FFF2-40B4-BE49-F238E27FC236}">
                <a16:creationId xmlns:a16="http://schemas.microsoft.com/office/drawing/2014/main" id="{D3DC21FE-A93D-4F21-8A59-3C12770025A4}"/>
              </a:ext>
            </a:extLst>
          </p:cNvPr>
          <p:cNvSpPr txBox="1"/>
          <p:nvPr/>
        </p:nvSpPr>
        <p:spPr>
          <a:xfrm>
            <a:off x="1127808" y="5589427"/>
            <a:ext cx="1708309" cy="414857"/>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(to) him</a:t>
            </a:r>
            <a:r>
              <a:rPr lang="en-GB" sz="1600" dirty="0">
                <a:latin typeface="Century Gothic" panose="020B0502020202020204" pitchFamily="34" charset="0"/>
              </a:rPr>
              <a:t>, (to) it</a:t>
            </a:r>
          </a:p>
        </p:txBody>
      </p:sp>
      <p:sp>
        <p:nvSpPr>
          <p:cNvPr id="83" name="TextBox 82">
            <a:extLst>
              <a:ext uri="{FF2B5EF4-FFF2-40B4-BE49-F238E27FC236}">
                <a16:creationId xmlns:a16="http://schemas.microsoft.com/office/drawing/2014/main" id="{2E77B86A-DE9D-4252-B969-514DEED3C940}"/>
              </a:ext>
            </a:extLst>
          </p:cNvPr>
          <p:cNvSpPr txBox="1"/>
          <p:nvPr/>
        </p:nvSpPr>
        <p:spPr>
          <a:xfrm>
            <a:off x="1151332" y="6008483"/>
            <a:ext cx="2982182" cy="414857"/>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her, (to) her, you (pl. fam.) </a:t>
            </a:r>
            <a:endParaRPr lang="en-GB" sz="1600" dirty="0">
              <a:latin typeface="Century Gothic" panose="020B0502020202020204" pitchFamily="34" charset="0"/>
            </a:endParaRPr>
          </a:p>
        </p:txBody>
      </p:sp>
      <p:sp>
        <p:nvSpPr>
          <p:cNvPr id="85" name="Speech Bubble: Rectangle with Corners Rounded 19">
            <a:extLst>
              <a:ext uri="{FF2B5EF4-FFF2-40B4-BE49-F238E27FC236}">
                <a16:creationId xmlns:a16="http://schemas.microsoft.com/office/drawing/2014/main" id="{66A0B264-53A5-4829-8F9F-592974E87C8F}"/>
              </a:ext>
            </a:extLst>
          </p:cNvPr>
          <p:cNvSpPr/>
          <p:nvPr/>
        </p:nvSpPr>
        <p:spPr>
          <a:xfrm>
            <a:off x="130970" y="7780350"/>
            <a:ext cx="6322861" cy="1095936"/>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entury Gothic" panose="020B0502020202020204" pitchFamily="34" charset="0"/>
              </a:rPr>
              <a:t>To identify whether a verb is a R3 (dative) verb, it can help to ask, ‘Can you do or give this to/for someone else?’  </a:t>
            </a:r>
          </a:p>
          <a:p>
            <a:r>
              <a:rPr lang="en-US" sz="1600" dirty="0">
                <a:solidFill>
                  <a:schemeClr val="tx1"/>
                </a:solidFill>
                <a:latin typeface="Century Gothic" panose="020B0502020202020204" pitchFamily="34" charset="0"/>
              </a:rPr>
              <a:t>E.g. Ich </a:t>
            </a:r>
            <a:r>
              <a:rPr lang="en-US" sz="1600" dirty="0" err="1">
                <a:solidFill>
                  <a:schemeClr val="tx1"/>
                </a:solidFill>
                <a:latin typeface="Century Gothic" panose="020B0502020202020204" pitchFamily="34" charset="0"/>
              </a:rPr>
              <a:t>danke</a:t>
            </a:r>
            <a:r>
              <a:rPr lang="en-US" sz="1600" dirty="0">
                <a:solidFill>
                  <a:schemeClr val="tx1"/>
                </a:solidFill>
                <a:latin typeface="Century Gothic" panose="020B0502020202020204" pitchFamily="34" charset="0"/>
              </a:rPr>
              <a:t> </a:t>
            </a:r>
            <a:r>
              <a:rPr lang="en-US" sz="1600" dirty="0" err="1">
                <a:solidFill>
                  <a:schemeClr val="tx1"/>
                </a:solidFill>
                <a:latin typeface="Century Gothic" panose="020B0502020202020204" pitchFamily="34" charset="0"/>
              </a:rPr>
              <a:t>ihm</a:t>
            </a:r>
            <a:r>
              <a:rPr lang="en-US" sz="1600" dirty="0">
                <a:solidFill>
                  <a:schemeClr val="tx1"/>
                </a:solidFill>
                <a:latin typeface="Century Gothic" panose="020B0502020202020204" pitchFamily="34" charset="0"/>
              </a:rPr>
              <a:t> - I thank him = I give thanks to him. </a:t>
            </a:r>
          </a:p>
          <a:p>
            <a:r>
              <a:rPr lang="en-US" sz="1600" dirty="0">
                <a:solidFill>
                  <a:schemeClr val="tx1"/>
                </a:solidFill>
                <a:latin typeface="Century Gothic" panose="020B0502020202020204" pitchFamily="34" charset="0"/>
              </a:rPr>
              <a:t>But you may find it better just to learn these R3 verbs as a set.</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48903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rthday Balloons, Gift, Balloon, Celebration, Party">
            <a:extLst>
              <a:ext uri="{FF2B5EF4-FFF2-40B4-BE49-F238E27FC236}">
                <a16:creationId xmlns:a16="http://schemas.microsoft.com/office/drawing/2014/main" id="{2277A422-D1D5-49D9-A4CA-FE0118363F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2631" y="6583513"/>
            <a:ext cx="852989" cy="2398649"/>
          </a:xfrm>
          <a:prstGeom prst="rect">
            <a:avLst/>
          </a:prstGeom>
          <a:noFill/>
          <a:extLst>
            <a:ext uri="{909E8E84-426E-40DD-AFC4-6F175D3DCCD1}">
              <a14:hiddenFill xmlns:a14="http://schemas.microsoft.com/office/drawing/2010/main">
                <a:solidFill>
                  <a:srgbClr val="FFFFFF"/>
                </a:solidFill>
              </a14:hiddenFill>
            </a:ext>
          </a:extLst>
        </p:spPr>
      </p:pic>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4</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12503" y="113127"/>
            <a:ext cx="34645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73135" y="65590"/>
            <a:ext cx="4001772"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Prepositions von and </a:t>
            </a:r>
            <a:r>
              <a:rPr lang="en-GB" sz="2000" b="1" kern="1200" dirty="0" err="1">
                <a:solidFill>
                  <a:srgbClr val="FFFFFF"/>
                </a:solidFill>
                <a:latin typeface="Century Gothic" panose="020B0502020202020204" pitchFamily="34" charset="0"/>
                <a:ea typeface="+mn-ea"/>
                <a:cs typeface="+mn-cs"/>
              </a:rPr>
              <a:t>für</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141944" y="496037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77EC611E-A126-44A6-AE00-026AAC7354EB}"/>
              </a:ext>
            </a:extLst>
          </p:cNvPr>
          <p:cNvGraphicFramePr>
            <a:graphicFrameLocks noGrp="1"/>
          </p:cNvGraphicFramePr>
          <p:nvPr/>
        </p:nvGraphicFramePr>
        <p:xfrm>
          <a:off x="757996" y="5523641"/>
          <a:ext cx="4657520" cy="3458708"/>
        </p:xfrm>
        <a:graphic>
          <a:graphicData uri="http://schemas.openxmlformats.org/drawingml/2006/table">
            <a:tbl>
              <a:tblPr lastRow="1">
                <a:tableStyleId>{5940675A-B579-460E-94D1-54222C63F5DA}</a:tableStyleId>
              </a:tblPr>
              <a:tblGrid>
                <a:gridCol w="1977820">
                  <a:extLst>
                    <a:ext uri="{9D8B030D-6E8A-4147-A177-3AD203B41FA5}">
                      <a16:colId xmlns:a16="http://schemas.microsoft.com/office/drawing/2014/main" val="2576834893"/>
                    </a:ext>
                  </a:extLst>
                </a:gridCol>
                <a:gridCol w="2679700">
                  <a:extLst>
                    <a:ext uri="{9D8B030D-6E8A-4147-A177-3AD203B41FA5}">
                      <a16:colId xmlns:a16="http://schemas.microsoft.com/office/drawing/2014/main" val="3222018720"/>
                    </a:ext>
                  </a:extLst>
                </a:gridCol>
              </a:tblGrid>
              <a:tr h="317540">
                <a:tc>
                  <a:txBody>
                    <a:bodyPr/>
                    <a:lstStyle/>
                    <a:p>
                      <a:pPr algn="l" fontAlgn="b"/>
                      <a:r>
                        <a:rPr lang="en-GB" sz="1600" b="0" i="0" u="none" strike="noStrike" dirty="0" err="1">
                          <a:solidFill>
                            <a:srgbClr val="000000"/>
                          </a:solidFill>
                          <a:effectLst/>
                          <a:latin typeface="Century Gothic" panose="020B0502020202020204" pitchFamily="34" charset="0"/>
                        </a:rPr>
                        <a:t>antworten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a:t>
                      </a:r>
                      <a:r>
                        <a:rPr lang="en-GB" sz="1600" b="0" i="0" u="none" strike="noStrike" baseline="0" dirty="0">
                          <a:solidFill>
                            <a:srgbClr val="000000"/>
                          </a:solidFill>
                          <a:effectLst/>
                          <a:latin typeface="Century Gothic" panose="020B0502020202020204" pitchFamily="34" charset="0"/>
                        </a:rPr>
                        <a:t> answer, answering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635176696"/>
                  </a:ext>
                </a:extLst>
              </a:tr>
              <a:tr h="317540">
                <a:tc>
                  <a:txBody>
                    <a:bodyPr/>
                    <a:lstStyle/>
                    <a:p>
                      <a:pPr algn="l" fontAlgn="b"/>
                      <a:r>
                        <a:rPr lang="en-GB" sz="1600" b="0" i="0" u="none" strike="noStrike" dirty="0" err="1">
                          <a:solidFill>
                            <a:srgbClr val="000000"/>
                          </a:solidFill>
                          <a:effectLst/>
                          <a:latin typeface="Century Gothic" panose="020B0502020202020204" pitchFamily="34" charset="0"/>
                        </a:rPr>
                        <a:t>danken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thank, thanking</a:t>
                      </a:r>
                    </a:p>
                  </a:txBody>
                  <a:tcPr marL="90000" marR="90000" marT="46800" marB="46800" anchor="ctr"/>
                </a:tc>
                <a:extLst>
                  <a:ext uri="{0D108BD9-81ED-4DB2-BD59-A6C34878D82A}">
                    <a16:rowId xmlns:a16="http://schemas.microsoft.com/office/drawing/2014/main" val="3669922584"/>
                  </a:ext>
                </a:extLst>
              </a:tr>
              <a:tr h="317540">
                <a:tc>
                  <a:txBody>
                    <a:bodyPr/>
                    <a:lstStyle/>
                    <a:p>
                      <a:pPr algn="l" fontAlgn="b"/>
                      <a:r>
                        <a:rPr lang="en-GB" sz="1600" b="0" i="0" u="none" strike="noStrike" dirty="0" err="1">
                          <a:solidFill>
                            <a:srgbClr val="000000"/>
                          </a:solidFill>
                          <a:effectLst/>
                          <a:latin typeface="Century Gothic" panose="020B0502020202020204" pitchFamily="34" charset="0"/>
                        </a:rPr>
                        <a:t>kriegen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get, getting</a:t>
                      </a:r>
                    </a:p>
                  </a:txBody>
                  <a:tcPr marL="90000" marR="90000" marT="46800" marB="46800" anchor="ctr"/>
                </a:tc>
                <a:extLst>
                  <a:ext uri="{0D108BD9-81ED-4DB2-BD59-A6C34878D82A}">
                    <a16:rowId xmlns:a16="http://schemas.microsoft.com/office/drawing/2014/main" val="919986142"/>
                  </a:ext>
                </a:extLst>
              </a:tr>
              <a:tr h="317540">
                <a:tc>
                  <a:txBody>
                    <a:bodyPr/>
                    <a:lstStyle/>
                    <a:p>
                      <a:pPr algn="l" fontAlgn="b"/>
                      <a:r>
                        <a:rPr lang="en-GB" sz="1600" b="0" i="0" u="none" strike="noStrike" dirty="0" err="1">
                          <a:solidFill>
                            <a:srgbClr val="000000"/>
                          </a:solidFill>
                          <a:effectLst/>
                          <a:latin typeface="Century Gothic" panose="020B0502020202020204" pitchFamily="34" charset="0"/>
                        </a:rPr>
                        <a:t>schenken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give, giving</a:t>
                      </a:r>
                    </a:p>
                  </a:txBody>
                  <a:tcPr marL="90000" marR="90000" marT="46800" marB="46800" anchor="ctr"/>
                </a:tc>
                <a:extLst>
                  <a:ext uri="{0D108BD9-81ED-4DB2-BD59-A6C34878D82A}">
                    <a16:rowId xmlns:a16="http://schemas.microsoft.com/office/drawing/2014/main" val="92066761"/>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dir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you</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629475840"/>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ihm</a:t>
                      </a:r>
                      <a:r>
                        <a:rPr lang="en-US" sz="1600" b="0" i="0" u="none" strike="noStrike" dirty="0">
                          <a:solidFill>
                            <a:srgbClr val="000000"/>
                          </a:solidFill>
                          <a:effectLst/>
                          <a:latin typeface="Century Gothic" panose="020B0502020202020204" pitchFamily="34" charset="0"/>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him, (to) 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85801661"/>
                  </a:ext>
                </a:extLst>
              </a:tr>
              <a:tr h="317540">
                <a:tc>
                  <a:txBody>
                    <a:bodyPr/>
                    <a:lstStyle/>
                    <a:p>
                      <a:pPr algn="l" fontAlgn="b"/>
                      <a:r>
                        <a:rPr lang="en-US" sz="1600" b="0" i="0" u="none" strike="noStrike" dirty="0" err="1">
                          <a:solidFill>
                            <a:srgbClr val="000000"/>
                          </a:solidFill>
                          <a:effectLst/>
                          <a:latin typeface="Century Gothic" panose="020B0502020202020204" pitchFamily="34" charset="0"/>
                        </a:rPr>
                        <a:t>ihr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(to) her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892999162"/>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die </a:t>
                      </a:r>
                      <a:r>
                        <a:rPr lang="en-US" sz="1600" b="0" i="0" u="none" strike="noStrike" dirty="0" err="1">
                          <a:solidFill>
                            <a:srgbClr val="000000"/>
                          </a:solidFill>
                          <a:effectLst/>
                          <a:latin typeface="Century Gothic" panose="020B0502020202020204" pitchFamily="34" charset="0"/>
                        </a:rPr>
                        <a:t>Uhr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o'clock, clock, watch</a:t>
                      </a:r>
                    </a:p>
                  </a:txBody>
                  <a:tcPr marL="0" marR="0" marT="0" marB="0" anchor="b"/>
                </a:tc>
                <a:extLst>
                  <a:ext uri="{0D108BD9-81ED-4DB2-BD59-A6C34878D82A}">
                    <a16:rowId xmlns:a16="http://schemas.microsoft.com/office/drawing/2014/main" val="3376436627"/>
                  </a:ext>
                </a:extLst>
              </a:tr>
              <a:tr h="317540">
                <a:tc>
                  <a:txBody>
                    <a:bodyPr/>
                    <a:lstStyle/>
                    <a:p>
                      <a:pPr algn="l" fontAlgn="b"/>
                      <a:r>
                        <a:rPr lang="en-US" sz="1600" b="0" i="0" u="none" strike="noStrike" dirty="0">
                          <a:solidFill>
                            <a:srgbClr val="000000"/>
                          </a:solidFill>
                          <a:effectLst/>
                          <a:latin typeface="Century Gothic" panose="020B0502020202020204" pitchFamily="34" charset="0"/>
                        </a:rPr>
                        <a:t>eigen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own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7881790"/>
                  </a:ext>
                </a:extLst>
              </a:tr>
              <a:tr h="421748">
                <a:tc>
                  <a:txBody>
                    <a:bodyPr/>
                    <a:lstStyle/>
                    <a:p>
                      <a:pPr algn="l" fontAlgn="b"/>
                      <a:r>
                        <a:rPr lang="en-US" sz="1600" b="0" i="0" u="none" strike="noStrike" dirty="0" err="1">
                          <a:solidFill>
                            <a:srgbClr val="000000"/>
                          </a:solidFill>
                          <a:effectLst/>
                          <a:latin typeface="Century Gothic" panose="020B0502020202020204" pitchFamily="34" charset="0"/>
                        </a:rPr>
                        <a:t>für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US" sz="1600" b="0" i="0" u="none" strike="noStrike" dirty="0">
                          <a:solidFill>
                            <a:srgbClr val="000000"/>
                          </a:solidFill>
                          <a:effectLst/>
                          <a:latin typeface="Century Gothic" panose="020B0502020202020204" pitchFamily="34" charset="0"/>
                        </a:rPr>
                        <a:t>for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13828563"/>
                  </a:ext>
                </a:extLst>
              </a:tr>
            </a:tbl>
          </a:graphicData>
        </a:graphic>
      </p:graphicFrame>
      <p:sp>
        <p:nvSpPr>
          <p:cNvPr id="58" name="Rectangle 57">
            <a:extLst>
              <a:ext uri="{FF2B5EF4-FFF2-40B4-BE49-F238E27FC236}">
                <a16:creationId xmlns:a16="http://schemas.microsoft.com/office/drawing/2014/main" id="{75FB465A-57BE-4F8F-B601-BFE9960FB68E}"/>
              </a:ext>
            </a:extLst>
          </p:cNvPr>
          <p:cNvSpPr/>
          <p:nvPr/>
        </p:nvSpPr>
        <p:spPr>
          <a:xfrm>
            <a:off x="69632" y="4949913"/>
            <a:ext cx="417905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Talking about exchanging gifts</a:t>
            </a:r>
            <a:endParaRPr lang="en-GB" sz="2000" b="1" dirty="0">
              <a:solidFill>
                <a:srgbClr val="FFFFFF"/>
              </a:solidFill>
              <a:latin typeface="Century Gothic" panose="020B0502020202020204" pitchFamily="34" charset="0"/>
            </a:endParaRPr>
          </a:p>
        </p:txBody>
      </p:sp>
      <p:sp>
        <p:nvSpPr>
          <p:cNvPr id="59" name="Rectangle 58">
            <a:extLst>
              <a:ext uri="{FF2B5EF4-FFF2-40B4-BE49-F238E27FC236}">
                <a16:creationId xmlns:a16="http://schemas.microsoft.com/office/drawing/2014/main" id="{35B02306-3FFC-40D7-BE7F-159DEE324463}"/>
              </a:ext>
            </a:extLst>
          </p:cNvPr>
          <p:cNvSpPr/>
          <p:nvPr/>
        </p:nvSpPr>
        <p:spPr>
          <a:xfrm>
            <a:off x="73135" y="2215567"/>
            <a:ext cx="6780656"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Possessive adjectives in R2 (accusative) &amp; R3 (dative) </a:t>
            </a:r>
            <a:endParaRPr lang="en-GB" sz="2000" b="1" dirty="0">
              <a:solidFill>
                <a:srgbClr val="FFFFFF"/>
              </a:solidFill>
              <a:latin typeface="Century Gothic" panose="020B0502020202020204" pitchFamily="34" charset="0"/>
            </a:endParaRPr>
          </a:p>
        </p:txBody>
      </p:sp>
      <p:sp>
        <p:nvSpPr>
          <p:cNvPr id="70" name="TextBox 69">
            <a:extLst>
              <a:ext uri="{FF2B5EF4-FFF2-40B4-BE49-F238E27FC236}">
                <a16:creationId xmlns:a16="http://schemas.microsoft.com/office/drawing/2014/main" id="{5F5B25AB-424A-483B-982E-31741E33058E}"/>
              </a:ext>
            </a:extLst>
          </p:cNvPr>
          <p:cNvSpPr txBox="1"/>
          <p:nvPr/>
        </p:nvSpPr>
        <p:spPr>
          <a:xfrm>
            <a:off x="3396092" y="3666963"/>
            <a:ext cx="2959101" cy="1153521"/>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von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em</a:t>
            </a:r>
            <a:r>
              <a:rPr lang="en-GB" sz="1600" dirty="0">
                <a:solidFill>
                  <a:srgbClr val="E87D1E"/>
                </a:solidFill>
                <a:latin typeface="Century Gothic" panose="020B0502020202020204" pitchFamily="34" charset="0"/>
              </a:rPr>
              <a:t> </a:t>
            </a:r>
            <a:r>
              <a:rPr lang="en-GB" sz="1600" dirty="0" err="1">
                <a:latin typeface="Century Gothic" panose="020B0502020202020204" pitchFamily="34" charset="0"/>
              </a:rPr>
              <a:t>Vater</a:t>
            </a:r>
            <a:r>
              <a:rPr lang="en-GB" sz="1600" dirty="0">
                <a:latin typeface="Century Gothic" panose="020B0502020202020204" pitchFamily="34" charset="0"/>
              </a:rPr>
              <a:t>.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von</a:t>
            </a:r>
            <a:r>
              <a:rPr lang="en-GB" sz="1600" b="1" dirty="0">
                <a:latin typeface="Century Gothic" panose="020B0502020202020204" pitchFamily="34" charset="0"/>
              </a:rPr>
              <a:t>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er</a:t>
            </a:r>
            <a:r>
              <a:rPr lang="en-GB" sz="1600" dirty="0">
                <a:latin typeface="Century Gothic" panose="020B0502020202020204" pitchFamily="34" charset="0"/>
              </a:rPr>
              <a:t> Mutter.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von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em</a:t>
            </a:r>
            <a:r>
              <a:rPr lang="en-GB" sz="1600" dirty="0">
                <a:latin typeface="Century Gothic" panose="020B0502020202020204" pitchFamily="34" charset="0"/>
              </a:rPr>
              <a:t> Handy.	</a:t>
            </a:r>
          </a:p>
        </p:txBody>
      </p:sp>
      <p:sp>
        <p:nvSpPr>
          <p:cNvPr id="71" name="TextBox 70">
            <a:extLst>
              <a:ext uri="{FF2B5EF4-FFF2-40B4-BE49-F238E27FC236}">
                <a16:creationId xmlns:a16="http://schemas.microsoft.com/office/drawing/2014/main" id="{26369F7D-A4E4-4DEB-AE17-D5B40B5EDB0D}"/>
              </a:ext>
            </a:extLst>
          </p:cNvPr>
          <p:cNvSpPr txBox="1"/>
          <p:nvPr/>
        </p:nvSpPr>
        <p:spPr>
          <a:xfrm>
            <a:off x="1068961" y="3375533"/>
            <a:ext cx="605841" cy="369332"/>
          </a:xfrm>
          <a:prstGeom prst="rect">
            <a:avLst/>
          </a:prstGeom>
          <a:noFill/>
        </p:spPr>
        <p:txBody>
          <a:bodyPr wrap="square" rtlCol="0">
            <a:spAutoFit/>
          </a:bodyPr>
          <a:lstStyle/>
          <a:p>
            <a:r>
              <a:rPr lang="en-GB" b="1" dirty="0">
                <a:latin typeface="Century Gothic" panose="020B0502020202020204" pitchFamily="34" charset="0"/>
              </a:rPr>
              <a:t>R2:</a:t>
            </a:r>
          </a:p>
        </p:txBody>
      </p:sp>
      <p:sp>
        <p:nvSpPr>
          <p:cNvPr id="76" name="TextBox 75">
            <a:extLst>
              <a:ext uri="{FF2B5EF4-FFF2-40B4-BE49-F238E27FC236}">
                <a16:creationId xmlns:a16="http://schemas.microsoft.com/office/drawing/2014/main" id="{2B99BDD9-79FB-4D5D-9D4A-1D37FE0A6801}"/>
              </a:ext>
            </a:extLst>
          </p:cNvPr>
          <p:cNvSpPr txBox="1"/>
          <p:nvPr/>
        </p:nvSpPr>
        <p:spPr>
          <a:xfrm>
            <a:off x="4500055" y="3387126"/>
            <a:ext cx="694901" cy="369332"/>
          </a:xfrm>
          <a:prstGeom prst="rect">
            <a:avLst/>
          </a:prstGeom>
          <a:noFill/>
        </p:spPr>
        <p:txBody>
          <a:bodyPr wrap="square" rtlCol="0">
            <a:spAutoFit/>
          </a:bodyPr>
          <a:lstStyle/>
          <a:p>
            <a:r>
              <a:rPr lang="en-GB" b="1" dirty="0">
                <a:latin typeface="Century Gothic" panose="020B0502020202020204" pitchFamily="34" charset="0"/>
              </a:rPr>
              <a:t>R3:</a:t>
            </a:r>
          </a:p>
        </p:txBody>
      </p:sp>
      <p:sp>
        <p:nvSpPr>
          <p:cNvPr id="84" name="Rectangle 83">
            <a:extLst>
              <a:ext uri="{FF2B5EF4-FFF2-40B4-BE49-F238E27FC236}">
                <a16:creationId xmlns:a16="http://schemas.microsoft.com/office/drawing/2014/main" id="{1B531148-CDD0-4E80-A536-D3F002662923}"/>
              </a:ext>
            </a:extLst>
          </p:cNvPr>
          <p:cNvSpPr/>
          <p:nvPr/>
        </p:nvSpPr>
        <p:spPr>
          <a:xfrm>
            <a:off x="69632" y="2714629"/>
            <a:ext cx="6481076" cy="830997"/>
          </a:xfrm>
          <a:prstGeom prst="rect">
            <a:avLst/>
          </a:prstGeom>
        </p:spPr>
        <p:txBody>
          <a:bodyPr wrap="square">
            <a:spAutoFit/>
          </a:bodyPr>
          <a:lstStyle/>
          <a:p>
            <a:r>
              <a:rPr lang="en-GB" sz="1600" dirty="0">
                <a:latin typeface="Century Gothic" panose="020B0502020202020204" pitchFamily="34" charset="0"/>
              </a:rPr>
              <a:t>Possessive adjectives (</a:t>
            </a:r>
            <a:r>
              <a:rPr lang="en-GB" sz="1600" b="1" dirty="0" err="1">
                <a:latin typeface="Century Gothic" panose="020B0502020202020204" pitchFamily="34" charset="0"/>
              </a:rPr>
              <a:t>mein</a:t>
            </a:r>
            <a:r>
              <a:rPr lang="en-GB" sz="1600" b="1" dirty="0">
                <a:latin typeface="Century Gothic" panose="020B0502020202020204" pitchFamily="34" charset="0"/>
              </a:rPr>
              <a:t>, </a:t>
            </a:r>
            <a:r>
              <a:rPr lang="en-GB" sz="1600" b="1" dirty="0" err="1">
                <a:latin typeface="Century Gothic" panose="020B0502020202020204" pitchFamily="34" charset="0"/>
              </a:rPr>
              <a:t>dein</a:t>
            </a:r>
            <a:r>
              <a:rPr lang="en-GB" sz="1600" b="1" dirty="0">
                <a:latin typeface="Century Gothic" panose="020B0502020202020204" pitchFamily="34" charset="0"/>
              </a:rPr>
              <a:t>, sein, </a:t>
            </a:r>
            <a:r>
              <a:rPr lang="en-GB" sz="1600" b="1" dirty="0" err="1">
                <a:latin typeface="Century Gothic" panose="020B0502020202020204" pitchFamily="34" charset="0"/>
              </a:rPr>
              <a:t>ihr</a:t>
            </a:r>
            <a:r>
              <a:rPr lang="en-GB" sz="1600" dirty="0">
                <a:latin typeface="Century Gothic" panose="020B0502020202020204" pitchFamily="34" charset="0"/>
              </a:rPr>
              <a:t>) follow the same pattern as the indefinite article </a:t>
            </a:r>
            <a:r>
              <a:rPr lang="en-GB" sz="1600" b="1" dirty="0" err="1">
                <a:latin typeface="Century Gothic" panose="020B0502020202020204" pitchFamily="34" charset="0"/>
              </a:rPr>
              <a:t>ein</a:t>
            </a:r>
            <a:r>
              <a:rPr lang="en-GB" sz="1600" dirty="0">
                <a:latin typeface="Century Gothic" panose="020B0502020202020204" pitchFamily="34" charset="0"/>
              </a:rPr>
              <a:t> – they change according to gender:</a:t>
            </a:r>
          </a:p>
        </p:txBody>
      </p:sp>
      <p:sp>
        <p:nvSpPr>
          <p:cNvPr id="86" name="TextBox 85">
            <a:extLst>
              <a:ext uri="{FF2B5EF4-FFF2-40B4-BE49-F238E27FC236}">
                <a16:creationId xmlns:a16="http://schemas.microsoft.com/office/drawing/2014/main" id="{414F87FD-2003-400B-B58A-17885C3937CA}"/>
              </a:ext>
            </a:extLst>
          </p:cNvPr>
          <p:cNvSpPr txBox="1"/>
          <p:nvPr/>
        </p:nvSpPr>
        <p:spPr>
          <a:xfrm>
            <a:off x="63496" y="3669225"/>
            <a:ext cx="2959101" cy="1153521"/>
          </a:xfrm>
          <a:prstGeom prst="rect">
            <a:avLst/>
          </a:prstGeom>
          <a:noFill/>
        </p:spPr>
        <p:txBody>
          <a:bodyPr wrap="square" rtlCol="0">
            <a:spAutoFit/>
          </a:bodyPr>
          <a:lstStyle/>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Vater</a:t>
            </a:r>
            <a:r>
              <a:rPr lang="en-GB" sz="1600" dirty="0">
                <a:latin typeface="Century Gothic" panose="020B0502020202020204" pitchFamily="34" charset="0"/>
              </a:rPr>
              <a:t>.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a:t>
            </a:r>
            <a:r>
              <a:rPr lang="en-GB" sz="1600" b="1" dirty="0" err="1">
                <a:solidFill>
                  <a:srgbClr val="E87D1E"/>
                </a:solidFill>
                <a:latin typeface="Century Gothic" panose="020B0502020202020204" pitchFamily="34" charset="0"/>
              </a:rPr>
              <a:t>e</a:t>
            </a:r>
            <a:r>
              <a:rPr lang="en-GB" sz="1600" dirty="0">
                <a:latin typeface="Century Gothic" panose="020B0502020202020204" pitchFamily="34" charset="0"/>
              </a:rPr>
              <a:t> Mutter.	</a:t>
            </a:r>
          </a:p>
          <a:p>
            <a:pPr>
              <a:lnSpc>
                <a:spcPct val="150000"/>
              </a:lnSpc>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für</a:t>
            </a:r>
            <a:r>
              <a:rPr lang="en-GB" sz="1600" dirty="0">
                <a:latin typeface="Century Gothic" panose="020B0502020202020204" pitchFamily="34" charset="0"/>
              </a:rPr>
              <a:t> </a:t>
            </a:r>
            <a:r>
              <a:rPr lang="en-GB" sz="1600" dirty="0" err="1">
                <a:latin typeface="Century Gothic" panose="020B0502020202020204" pitchFamily="34" charset="0"/>
              </a:rPr>
              <a:t>mein</a:t>
            </a:r>
            <a:r>
              <a:rPr lang="en-GB" sz="1600" dirty="0">
                <a:latin typeface="Century Gothic" panose="020B0502020202020204" pitchFamily="34" charset="0"/>
              </a:rPr>
              <a:t> Handy.	</a:t>
            </a:r>
          </a:p>
        </p:txBody>
      </p:sp>
      <p:pic>
        <p:nvPicPr>
          <p:cNvPr id="88" name="Picture 87">
            <a:extLst>
              <a:ext uri="{FF2B5EF4-FFF2-40B4-BE49-F238E27FC236}">
                <a16:creationId xmlns:a16="http://schemas.microsoft.com/office/drawing/2014/main" id="{79DA4F3C-AB16-424A-94B3-07E218FEA00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895" y="3944105"/>
            <a:ext cx="524328" cy="526093"/>
          </a:xfrm>
          <a:prstGeom prst="rect">
            <a:avLst/>
          </a:prstGeom>
        </p:spPr>
      </p:pic>
      <p:pic>
        <p:nvPicPr>
          <p:cNvPr id="89" name="Picture 88">
            <a:extLst>
              <a:ext uri="{FF2B5EF4-FFF2-40B4-BE49-F238E27FC236}">
                <a16:creationId xmlns:a16="http://schemas.microsoft.com/office/drawing/2014/main" id="{5B61152A-F2B5-4F21-A16D-AFA2AD85116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0448" y="3606988"/>
            <a:ext cx="475644" cy="534432"/>
          </a:xfrm>
          <a:prstGeom prst="rect">
            <a:avLst/>
          </a:prstGeom>
        </p:spPr>
      </p:pic>
      <p:sp>
        <p:nvSpPr>
          <p:cNvPr id="90" name="Speech Bubble: Rectangle with Corners Rounded 19">
            <a:extLst>
              <a:ext uri="{FF2B5EF4-FFF2-40B4-BE49-F238E27FC236}">
                <a16:creationId xmlns:a16="http://schemas.microsoft.com/office/drawing/2014/main" id="{4542E4F8-7FF9-4160-BB87-A112B8E61253}"/>
              </a:ext>
            </a:extLst>
          </p:cNvPr>
          <p:cNvSpPr/>
          <p:nvPr/>
        </p:nvSpPr>
        <p:spPr>
          <a:xfrm>
            <a:off x="73135" y="661015"/>
            <a:ext cx="4092465" cy="606181"/>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The preposition </a:t>
            </a:r>
            <a:r>
              <a:rPr lang="en-GB" sz="1600" b="1" dirty="0" err="1">
                <a:solidFill>
                  <a:srgbClr val="E87D1E"/>
                </a:solidFill>
                <a:latin typeface="Century Gothic" panose="020B0502020202020204" pitchFamily="34" charset="0"/>
              </a:rPr>
              <a:t>für</a:t>
            </a:r>
            <a:r>
              <a:rPr lang="en-GB" sz="1600" b="1" dirty="0">
                <a:solidFill>
                  <a:srgbClr val="E87D1E"/>
                </a:solidFill>
                <a:latin typeface="Century Gothic" panose="020B0502020202020204" pitchFamily="34" charset="0"/>
              </a:rPr>
              <a:t> </a:t>
            </a:r>
            <a:r>
              <a:rPr lang="en-GB" sz="1600" dirty="0">
                <a:solidFill>
                  <a:schemeClr val="tx1"/>
                </a:solidFill>
                <a:latin typeface="Century Gothic" panose="020B0502020202020204" pitchFamily="34" charset="0"/>
              </a:rPr>
              <a:t>(to/for) is always followed by </a:t>
            </a:r>
            <a:r>
              <a:rPr lang="en-GB" sz="1600" b="1" dirty="0">
                <a:solidFill>
                  <a:schemeClr val="tx1"/>
                </a:solidFill>
                <a:latin typeface="Century Gothic" panose="020B0502020202020204" pitchFamily="34" charset="0"/>
              </a:rPr>
              <a:t>R2</a:t>
            </a:r>
            <a:r>
              <a:rPr lang="en-GB" sz="1600" dirty="0">
                <a:solidFill>
                  <a:schemeClr val="tx1"/>
                </a:solidFill>
                <a:latin typeface="Century Gothic" panose="020B0502020202020204" pitchFamily="34" charset="0"/>
              </a:rPr>
              <a:t> (accusative).</a:t>
            </a:r>
          </a:p>
        </p:txBody>
      </p:sp>
      <p:pic>
        <p:nvPicPr>
          <p:cNvPr id="91" name="Picture 90" descr="A close up of a logo&#10;&#10;Description automatically generated">
            <a:extLst>
              <a:ext uri="{FF2B5EF4-FFF2-40B4-BE49-F238E27FC236}">
                <a16:creationId xmlns:a16="http://schemas.microsoft.com/office/drawing/2014/main" id="{08F10295-93C1-461E-8F24-118ADAE74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8157" y="417743"/>
            <a:ext cx="913868" cy="1128896"/>
          </a:xfrm>
          <a:prstGeom prst="rect">
            <a:avLst/>
          </a:prstGeom>
        </p:spPr>
      </p:pic>
      <p:pic>
        <p:nvPicPr>
          <p:cNvPr id="92" name="Picture 91">
            <a:extLst>
              <a:ext uri="{FF2B5EF4-FFF2-40B4-BE49-F238E27FC236}">
                <a16:creationId xmlns:a16="http://schemas.microsoft.com/office/drawing/2014/main" id="{F9EEF50A-C86C-4A43-BCC7-F1E35B2F0B54}"/>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363" r="30145"/>
          <a:stretch/>
        </p:blipFill>
        <p:spPr>
          <a:xfrm>
            <a:off x="4564285" y="89607"/>
            <a:ext cx="443043" cy="642227"/>
          </a:xfrm>
          <a:prstGeom prst="rect">
            <a:avLst/>
          </a:prstGeom>
        </p:spPr>
      </p:pic>
      <p:pic>
        <p:nvPicPr>
          <p:cNvPr id="93" name="Picture 92">
            <a:extLst>
              <a:ext uri="{FF2B5EF4-FFF2-40B4-BE49-F238E27FC236}">
                <a16:creationId xmlns:a16="http://schemas.microsoft.com/office/drawing/2014/main" id="{7242830C-E7EC-482B-9E8F-A9CF3171A636}"/>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1412" y="1452003"/>
            <a:ext cx="657390" cy="642227"/>
          </a:xfrm>
          <a:prstGeom prst="rect">
            <a:avLst/>
          </a:prstGeom>
        </p:spPr>
      </p:pic>
      <p:sp>
        <p:nvSpPr>
          <p:cNvPr id="94" name="Speech Bubble: Rectangle with Corners Rounded 19">
            <a:extLst>
              <a:ext uri="{FF2B5EF4-FFF2-40B4-BE49-F238E27FC236}">
                <a16:creationId xmlns:a16="http://schemas.microsoft.com/office/drawing/2014/main" id="{BAF8F8E7-6D46-47FB-9341-F88537AE6BC7}"/>
              </a:ext>
            </a:extLst>
          </p:cNvPr>
          <p:cNvSpPr/>
          <p:nvPr/>
        </p:nvSpPr>
        <p:spPr>
          <a:xfrm>
            <a:off x="73135" y="1375510"/>
            <a:ext cx="4092465" cy="665386"/>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The preposition </a:t>
            </a:r>
            <a:r>
              <a:rPr lang="en-GB" sz="1600" b="1" dirty="0">
                <a:solidFill>
                  <a:srgbClr val="E87D1E"/>
                </a:solidFill>
                <a:latin typeface="Century Gothic" panose="020B0502020202020204" pitchFamily="34" charset="0"/>
              </a:rPr>
              <a:t>von</a:t>
            </a:r>
            <a:r>
              <a:rPr lang="en-GB" sz="1600" dirty="0">
                <a:solidFill>
                  <a:schemeClr val="tx1"/>
                </a:solidFill>
                <a:latin typeface="Century Gothic" panose="020B0502020202020204" pitchFamily="34" charset="0"/>
              </a:rPr>
              <a:t> (from/of) is always followed by </a:t>
            </a:r>
            <a:r>
              <a:rPr lang="en-GB" sz="1600" b="1" dirty="0">
                <a:solidFill>
                  <a:schemeClr val="tx1"/>
                </a:solidFill>
                <a:latin typeface="Century Gothic" panose="020B0502020202020204" pitchFamily="34" charset="0"/>
              </a:rPr>
              <a:t>R3 </a:t>
            </a:r>
            <a:r>
              <a:rPr lang="en-GB" sz="1600" dirty="0">
                <a:solidFill>
                  <a:schemeClr val="tx1"/>
                </a:solidFill>
                <a:latin typeface="Century Gothic" panose="020B0502020202020204" pitchFamily="34" charset="0"/>
              </a:rPr>
              <a:t>(dative).</a:t>
            </a:r>
          </a:p>
        </p:txBody>
      </p:sp>
      <p:sp>
        <p:nvSpPr>
          <p:cNvPr id="96" name="Oval Callout 9">
            <a:extLst>
              <a:ext uri="{FF2B5EF4-FFF2-40B4-BE49-F238E27FC236}">
                <a16:creationId xmlns:a16="http://schemas.microsoft.com/office/drawing/2014/main" id="{3A3E55A1-C2F6-4C96-A585-9ABE432BA13E}"/>
              </a:ext>
              <a:ext uri="{C183D7F6-B498-43B3-948B-1728B52AA6E4}">
                <adec:decorative xmlns:adec="http://schemas.microsoft.com/office/drawing/2017/decorative" val="1"/>
              </a:ext>
            </a:extLst>
          </p:cNvPr>
          <p:cNvSpPr/>
          <p:nvPr/>
        </p:nvSpPr>
        <p:spPr>
          <a:xfrm>
            <a:off x="5121091" y="1232300"/>
            <a:ext cx="1731707" cy="871695"/>
          </a:xfrm>
          <a:prstGeom prst="wedgeEllipseCallout">
            <a:avLst>
              <a:gd name="adj1" fmla="val -62634"/>
              <a:gd name="adj2" fmla="val -41595"/>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97" name="Rounded Rectangle 10">
            <a:extLst>
              <a:ext uri="{FF2B5EF4-FFF2-40B4-BE49-F238E27FC236}">
                <a16:creationId xmlns:a16="http://schemas.microsoft.com/office/drawing/2014/main" id="{9A6550A9-D38A-4837-A14C-BB80468E4D28}"/>
              </a:ext>
            </a:extLst>
          </p:cNvPr>
          <p:cNvSpPr/>
          <p:nvPr/>
        </p:nvSpPr>
        <p:spPr>
          <a:xfrm>
            <a:off x="5640100" y="7205941"/>
            <a:ext cx="1139326" cy="896867"/>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8.1.2.4 &amp; 8.1.1.5.</a:t>
            </a:r>
          </a:p>
        </p:txBody>
      </p:sp>
      <p:pic>
        <p:nvPicPr>
          <p:cNvPr id="1028" name="Picture 4" descr="Present, Gift, Green, Bow, Silver, Decoration">
            <a:extLst>
              <a:ext uri="{FF2B5EF4-FFF2-40B4-BE49-F238E27FC236}">
                <a16:creationId xmlns:a16="http://schemas.microsoft.com/office/drawing/2014/main" id="{612F796D-2B17-442C-9260-6117CF9AE8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1412" y="4923204"/>
            <a:ext cx="676037" cy="6943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CA6F775-DC27-4A47-AE69-94F087B8CDDC}"/>
              </a:ext>
              <a:ext uri="{C183D7F6-B498-43B3-948B-1728B52AA6E4}">
                <adec:decorative xmlns:adec="http://schemas.microsoft.com/office/drawing/2017/decorative" val="1"/>
              </a:ext>
            </a:extLst>
          </p:cNvPr>
          <p:cNvGrpSpPr/>
          <p:nvPr/>
        </p:nvGrpSpPr>
        <p:grpSpPr>
          <a:xfrm>
            <a:off x="116779" y="5523641"/>
            <a:ext cx="872285" cy="3399509"/>
            <a:chOff x="116779" y="5523641"/>
            <a:chExt cx="872285" cy="3399509"/>
          </a:xfrm>
        </p:grpSpPr>
        <p:sp>
          <p:nvSpPr>
            <p:cNvPr id="5" name="TextBox 4">
              <a:extLst>
                <a:ext uri="{FF2B5EF4-FFF2-40B4-BE49-F238E27FC236}">
                  <a16:creationId xmlns:a16="http://schemas.microsoft.com/office/drawing/2014/main" id="{B0006186-F3AB-44D2-8257-EFB6E796FB42}"/>
                </a:ext>
              </a:extLst>
            </p:cNvPr>
            <p:cNvSpPr txBox="1"/>
            <p:nvPr/>
          </p:nvSpPr>
          <p:spPr>
            <a:xfrm>
              <a:off x="306307" y="5523641"/>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0" name="TextBox 29">
              <a:extLst>
                <a:ext uri="{FF2B5EF4-FFF2-40B4-BE49-F238E27FC236}">
                  <a16:creationId xmlns:a16="http://schemas.microsoft.com/office/drawing/2014/main" id="{7878726E-A7C3-4A58-BBF7-4CC7B88CC5D3}"/>
                </a:ext>
              </a:extLst>
            </p:cNvPr>
            <p:cNvSpPr txBox="1"/>
            <p:nvPr/>
          </p:nvSpPr>
          <p:spPr>
            <a:xfrm>
              <a:off x="307457" y="5858096"/>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1" name="TextBox 30">
              <a:extLst>
                <a:ext uri="{FF2B5EF4-FFF2-40B4-BE49-F238E27FC236}">
                  <a16:creationId xmlns:a16="http://schemas.microsoft.com/office/drawing/2014/main" id="{665D0FA5-7B65-46BA-8558-62E17A0D7FDC}"/>
                </a:ext>
              </a:extLst>
            </p:cNvPr>
            <p:cNvSpPr txBox="1"/>
            <p:nvPr/>
          </p:nvSpPr>
          <p:spPr>
            <a:xfrm>
              <a:off x="306307" y="6207681"/>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2" name="TextBox 31">
              <a:extLst>
                <a:ext uri="{FF2B5EF4-FFF2-40B4-BE49-F238E27FC236}">
                  <a16:creationId xmlns:a16="http://schemas.microsoft.com/office/drawing/2014/main" id="{6EF301E1-795A-4F1F-BBD3-4F67F8AD1C7A}"/>
                </a:ext>
              </a:extLst>
            </p:cNvPr>
            <p:cNvSpPr txBox="1"/>
            <p:nvPr/>
          </p:nvSpPr>
          <p:spPr>
            <a:xfrm>
              <a:off x="305512" y="6512838"/>
              <a:ext cx="616432" cy="338554"/>
            </a:xfrm>
            <a:prstGeom prst="rect">
              <a:avLst/>
            </a:prstGeom>
            <a:noFill/>
          </p:spPr>
          <p:txBody>
            <a:bodyPr wrap="square" rtlCol="0">
              <a:spAutoFit/>
            </a:bodyPr>
            <a:lstStyle/>
            <a:p>
              <a:r>
                <a:rPr lang="en-US" sz="1600" i="1" dirty="0" err="1">
                  <a:latin typeface="Century Gothic" panose="020B0502020202020204" pitchFamily="34" charset="0"/>
                </a:rPr>
                <a:t>vb</a:t>
              </a:r>
              <a:endParaRPr lang="en-GB" sz="1600" i="1" dirty="0">
                <a:latin typeface="Century Gothic" panose="020B0502020202020204" pitchFamily="34" charset="0"/>
              </a:endParaRPr>
            </a:p>
          </p:txBody>
        </p:sp>
        <p:sp>
          <p:nvSpPr>
            <p:cNvPr id="33" name="TextBox 32">
              <a:extLst>
                <a:ext uri="{FF2B5EF4-FFF2-40B4-BE49-F238E27FC236}">
                  <a16:creationId xmlns:a16="http://schemas.microsoft.com/office/drawing/2014/main" id="{7540F899-50EE-4E2A-82D7-3092A8BCCB75}"/>
                </a:ext>
              </a:extLst>
            </p:cNvPr>
            <p:cNvSpPr txBox="1"/>
            <p:nvPr/>
          </p:nvSpPr>
          <p:spPr>
            <a:xfrm>
              <a:off x="179981" y="6858324"/>
              <a:ext cx="741605"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34" name="TextBox 33">
              <a:extLst>
                <a:ext uri="{FF2B5EF4-FFF2-40B4-BE49-F238E27FC236}">
                  <a16:creationId xmlns:a16="http://schemas.microsoft.com/office/drawing/2014/main" id="{54EF6C29-A02D-4D07-88F4-E880E07B9C5D}"/>
                </a:ext>
              </a:extLst>
            </p:cNvPr>
            <p:cNvSpPr txBox="1"/>
            <p:nvPr/>
          </p:nvSpPr>
          <p:spPr>
            <a:xfrm>
              <a:off x="179981" y="7199111"/>
              <a:ext cx="809083"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35" name="TextBox 34">
              <a:extLst>
                <a:ext uri="{FF2B5EF4-FFF2-40B4-BE49-F238E27FC236}">
                  <a16:creationId xmlns:a16="http://schemas.microsoft.com/office/drawing/2014/main" id="{F58EB79D-ED95-4C6D-972C-71113F01CAC4}"/>
                </a:ext>
              </a:extLst>
            </p:cNvPr>
            <p:cNvSpPr txBox="1"/>
            <p:nvPr/>
          </p:nvSpPr>
          <p:spPr>
            <a:xfrm>
              <a:off x="179981" y="7542885"/>
              <a:ext cx="741605" cy="338554"/>
            </a:xfrm>
            <a:prstGeom prst="rect">
              <a:avLst/>
            </a:prstGeom>
            <a:noFill/>
          </p:spPr>
          <p:txBody>
            <a:bodyPr wrap="square" rtlCol="0">
              <a:spAutoFit/>
            </a:bodyPr>
            <a:lstStyle/>
            <a:p>
              <a:r>
                <a:rPr lang="en-US" sz="1600" i="1" dirty="0" err="1">
                  <a:latin typeface="Century Gothic" panose="020B0502020202020204" pitchFamily="34" charset="0"/>
                </a:rPr>
                <a:t>pron</a:t>
              </a:r>
              <a:endParaRPr lang="en-GB" sz="1600" i="1" dirty="0">
                <a:latin typeface="Century Gothic" panose="020B0502020202020204" pitchFamily="34" charset="0"/>
              </a:endParaRPr>
            </a:p>
          </p:txBody>
        </p:sp>
        <p:sp>
          <p:nvSpPr>
            <p:cNvPr id="36" name="TextBox 35">
              <a:extLst>
                <a:ext uri="{FF2B5EF4-FFF2-40B4-BE49-F238E27FC236}">
                  <a16:creationId xmlns:a16="http://schemas.microsoft.com/office/drawing/2014/main" id="{B63185F6-0137-47FE-A3BB-713997B15A04}"/>
                </a:ext>
              </a:extLst>
            </p:cNvPr>
            <p:cNvSpPr txBox="1"/>
            <p:nvPr/>
          </p:nvSpPr>
          <p:spPr>
            <a:xfrm>
              <a:off x="296224" y="7874749"/>
              <a:ext cx="616432" cy="338554"/>
            </a:xfrm>
            <a:prstGeom prst="rect">
              <a:avLst/>
            </a:prstGeom>
            <a:noFill/>
          </p:spPr>
          <p:txBody>
            <a:bodyPr wrap="square" rtlCol="0">
              <a:spAutoFit/>
            </a:bodyPr>
            <a:lstStyle/>
            <a:p>
              <a:r>
                <a:rPr lang="en-US" sz="1600" i="1" dirty="0" err="1">
                  <a:latin typeface="Century Gothic" panose="020B0502020202020204" pitchFamily="34" charset="0"/>
                </a:rPr>
                <a:t>nf</a:t>
              </a:r>
              <a:endParaRPr lang="en-GB" sz="1600" i="1" dirty="0">
                <a:latin typeface="Century Gothic" panose="020B0502020202020204" pitchFamily="34" charset="0"/>
              </a:endParaRPr>
            </a:p>
          </p:txBody>
        </p:sp>
        <p:sp>
          <p:nvSpPr>
            <p:cNvPr id="37" name="TextBox 36">
              <a:extLst>
                <a:ext uri="{FF2B5EF4-FFF2-40B4-BE49-F238E27FC236}">
                  <a16:creationId xmlns:a16="http://schemas.microsoft.com/office/drawing/2014/main" id="{51B0FD29-F718-4BF2-A00D-597ECF9632E4}"/>
                </a:ext>
              </a:extLst>
            </p:cNvPr>
            <p:cNvSpPr txBox="1"/>
            <p:nvPr/>
          </p:nvSpPr>
          <p:spPr>
            <a:xfrm>
              <a:off x="241952" y="8213375"/>
              <a:ext cx="616432" cy="338554"/>
            </a:xfrm>
            <a:prstGeom prst="rect">
              <a:avLst/>
            </a:prstGeom>
            <a:noFill/>
          </p:spPr>
          <p:txBody>
            <a:bodyPr wrap="square" rtlCol="0">
              <a:spAutoFit/>
            </a:bodyPr>
            <a:lstStyle/>
            <a:p>
              <a:r>
                <a:rPr lang="en-US" sz="1600" i="1" dirty="0">
                  <a:latin typeface="Century Gothic" panose="020B0502020202020204" pitchFamily="34" charset="0"/>
                </a:rPr>
                <a:t>adj</a:t>
              </a:r>
              <a:endParaRPr lang="en-GB" sz="1600" i="1" dirty="0">
                <a:latin typeface="Century Gothic" panose="020B0502020202020204" pitchFamily="34" charset="0"/>
              </a:endParaRPr>
            </a:p>
          </p:txBody>
        </p:sp>
        <p:sp>
          <p:nvSpPr>
            <p:cNvPr id="38" name="TextBox 37">
              <a:extLst>
                <a:ext uri="{FF2B5EF4-FFF2-40B4-BE49-F238E27FC236}">
                  <a16:creationId xmlns:a16="http://schemas.microsoft.com/office/drawing/2014/main" id="{09FF04EC-7A6F-4A5E-A36E-080C9D867251}"/>
                </a:ext>
              </a:extLst>
            </p:cNvPr>
            <p:cNvSpPr txBox="1"/>
            <p:nvPr/>
          </p:nvSpPr>
          <p:spPr>
            <a:xfrm>
              <a:off x="116779" y="8584596"/>
              <a:ext cx="741605" cy="338554"/>
            </a:xfrm>
            <a:prstGeom prst="rect">
              <a:avLst/>
            </a:prstGeom>
            <a:noFill/>
          </p:spPr>
          <p:txBody>
            <a:bodyPr wrap="square" rtlCol="0">
              <a:spAutoFit/>
            </a:bodyPr>
            <a:lstStyle/>
            <a:p>
              <a:r>
                <a:rPr lang="en-US" sz="1600" i="1" dirty="0">
                  <a:latin typeface="Century Gothic" panose="020B0502020202020204" pitchFamily="34" charset="0"/>
                </a:rPr>
                <a:t>prep</a:t>
              </a:r>
              <a:endParaRPr lang="en-GB" sz="1600" i="1" dirty="0">
                <a:latin typeface="Century Gothic" panose="020B0502020202020204" pitchFamily="34" charset="0"/>
              </a:endParaRPr>
            </a:p>
          </p:txBody>
        </p:sp>
      </p:grpSp>
      <p:sp>
        <p:nvSpPr>
          <p:cNvPr id="7" name="Rectangle 6">
            <a:extLst>
              <a:ext uri="{FF2B5EF4-FFF2-40B4-BE49-F238E27FC236}">
                <a16:creationId xmlns:a16="http://schemas.microsoft.com/office/drawing/2014/main" id="{47E45104-CF9C-4846-84CD-8CC3BAC38F74}"/>
              </a:ext>
            </a:extLst>
          </p:cNvPr>
          <p:cNvSpPr/>
          <p:nvPr/>
        </p:nvSpPr>
        <p:spPr>
          <a:xfrm>
            <a:off x="5129763" y="1373603"/>
            <a:ext cx="1728237" cy="584775"/>
          </a:xfrm>
          <a:prstGeom prst="rect">
            <a:avLst/>
          </a:prstGeom>
        </p:spPr>
        <p:txBody>
          <a:bodyPr wrap="square">
            <a:spAutoFit/>
          </a:bodyPr>
          <a:lstStyle/>
          <a:p>
            <a:r>
              <a:rPr lang="de-DE" sz="1600" dirty="0">
                <a:latin typeface="Century Gothic" panose="020B0502020202020204" pitchFamily="34" charset="0"/>
              </a:rPr>
              <a:t>Ein Kuchen </a:t>
            </a:r>
            <a:r>
              <a:rPr lang="de-DE" sz="1600" b="1" dirty="0">
                <a:latin typeface="Century Gothic" panose="020B0502020202020204" pitchFamily="34" charset="0"/>
              </a:rPr>
              <a:t>von</a:t>
            </a:r>
            <a:r>
              <a:rPr lang="de-DE" sz="1600" dirty="0">
                <a:latin typeface="Century Gothic" panose="020B0502020202020204" pitchFamily="34" charset="0"/>
              </a:rPr>
              <a:t> mein</a:t>
            </a:r>
            <a:r>
              <a:rPr lang="de-DE" sz="1600" dirty="0">
                <a:solidFill>
                  <a:srgbClr val="FF3300"/>
                </a:solidFill>
                <a:latin typeface="Century Gothic" panose="020B0502020202020204" pitchFamily="34" charset="0"/>
              </a:rPr>
              <a:t>er</a:t>
            </a:r>
            <a:r>
              <a:rPr lang="de-DE" sz="1600" dirty="0">
                <a:latin typeface="Century Gothic" panose="020B0502020202020204" pitchFamily="34" charset="0"/>
              </a:rPr>
              <a:t> Mutter!</a:t>
            </a:r>
          </a:p>
        </p:txBody>
      </p:sp>
      <p:sp>
        <p:nvSpPr>
          <p:cNvPr id="40" name="Oval Callout 9">
            <a:extLst>
              <a:ext uri="{FF2B5EF4-FFF2-40B4-BE49-F238E27FC236}">
                <a16:creationId xmlns:a16="http://schemas.microsoft.com/office/drawing/2014/main" id="{C6CB0830-5DB6-4BC7-A835-D72AE489F09A}"/>
              </a:ext>
              <a:ext uri="{C183D7F6-B498-43B3-948B-1728B52AA6E4}">
                <adec:decorative xmlns:adec="http://schemas.microsoft.com/office/drawing/2017/decorative" val="1"/>
              </a:ext>
            </a:extLst>
          </p:cNvPr>
          <p:cNvSpPr/>
          <p:nvPr/>
        </p:nvSpPr>
        <p:spPr>
          <a:xfrm>
            <a:off x="5116834" y="126479"/>
            <a:ext cx="1731707" cy="960204"/>
          </a:xfrm>
          <a:prstGeom prst="wedgeEllipseCallout">
            <a:avLst>
              <a:gd name="adj1" fmla="val -70045"/>
              <a:gd name="adj2" fmla="val 26497"/>
            </a:avLst>
          </a:prstGeom>
          <a:solidFill>
            <a:srgbClr val="FFFDF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1759CCD0-7F82-4687-941A-10D54FE16BB2}"/>
              </a:ext>
            </a:extLst>
          </p:cNvPr>
          <p:cNvSpPr/>
          <p:nvPr/>
        </p:nvSpPr>
        <p:spPr>
          <a:xfrm>
            <a:off x="5116834" y="358446"/>
            <a:ext cx="1731707" cy="584775"/>
          </a:xfrm>
          <a:prstGeom prst="rect">
            <a:avLst/>
          </a:prstGeom>
        </p:spPr>
        <p:txBody>
          <a:bodyPr wrap="square">
            <a:spAutoFit/>
          </a:bodyPr>
          <a:lstStyle/>
          <a:p>
            <a:r>
              <a:rPr lang="de-DE" sz="1600" dirty="0">
                <a:latin typeface="Century Gothic" panose="020B0502020202020204" pitchFamily="34" charset="0"/>
              </a:rPr>
              <a:t>Eine Pflanze </a:t>
            </a:r>
            <a:r>
              <a:rPr lang="de-DE" sz="1600" b="1" dirty="0">
                <a:latin typeface="Century Gothic" panose="020B0502020202020204" pitchFamily="34" charset="0"/>
              </a:rPr>
              <a:t>für</a:t>
            </a:r>
            <a:r>
              <a:rPr lang="de-DE" sz="1600" dirty="0">
                <a:latin typeface="Century Gothic" panose="020B0502020202020204" pitchFamily="34" charset="0"/>
              </a:rPr>
              <a:t> mein</a:t>
            </a:r>
            <a:r>
              <a:rPr lang="de-DE" sz="1600" dirty="0">
                <a:solidFill>
                  <a:srgbClr val="FF0000"/>
                </a:solidFill>
                <a:latin typeface="Century Gothic" panose="020B0502020202020204" pitchFamily="34" charset="0"/>
              </a:rPr>
              <a:t>e</a:t>
            </a:r>
            <a:r>
              <a:rPr lang="de-DE" sz="1600" dirty="0">
                <a:latin typeface="Century Gothic" panose="020B0502020202020204" pitchFamily="34" charset="0"/>
              </a:rPr>
              <a:t> Mutter!</a:t>
            </a:r>
          </a:p>
        </p:txBody>
      </p:sp>
      <p:pic>
        <p:nvPicPr>
          <p:cNvPr id="11" name="Picture 10" descr="Graphical user interface&#10;&#10;Description automatically generated">
            <a:extLst>
              <a:ext uri="{FF2B5EF4-FFF2-40B4-BE49-F238E27FC236}">
                <a16:creationId xmlns:a16="http://schemas.microsoft.com/office/drawing/2014/main" id="{3DAAD855-5C46-43C2-835F-0E80EC6ED4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1169" y="4248783"/>
            <a:ext cx="538493" cy="549658"/>
          </a:xfrm>
          <a:prstGeom prst="rect">
            <a:avLst/>
          </a:prstGeom>
        </p:spPr>
      </p:pic>
      <p:pic>
        <p:nvPicPr>
          <p:cNvPr id="12" name="Picture 11" descr="Qr code&#10;&#10;Description automatically generated">
            <a:extLst>
              <a:ext uri="{FF2B5EF4-FFF2-40B4-BE49-F238E27FC236}">
                <a16:creationId xmlns:a16="http://schemas.microsoft.com/office/drawing/2014/main" id="{43FF4C46-C8F9-454E-8828-9B5B57FA6C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96158" y="5513894"/>
            <a:ext cx="1007691" cy="1007691"/>
          </a:xfrm>
          <a:prstGeom prst="rect">
            <a:avLst/>
          </a:prstGeom>
        </p:spPr>
      </p:pic>
    </p:spTree>
    <p:extLst>
      <p:ext uri="{BB962C8B-B14F-4D97-AF65-F5344CB8AC3E}">
        <p14:creationId xmlns:p14="http://schemas.microsoft.com/office/powerpoint/2010/main" val="2138522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9" name="Speech Bubble: Rectangle with Corners Rounded 19">
            <a:extLst>
              <a:ext uri="{FF2B5EF4-FFF2-40B4-BE49-F238E27FC236}">
                <a16:creationId xmlns:a16="http://schemas.microsoft.com/office/drawing/2014/main" id="{4A07B4D2-EB3B-40AC-A6BC-E249B6EEEAB7}"/>
              </a:ext>
              <a:ext uri="{C183D7F6-B498-43B3-948B-1728B52AA6E4}">
                <adec:decorative xmlns:adec="http://schemas.microsoft.com/office/drawing/2017/decorative" val="1"/>
              </a:ext>
            </a:extLst>
          </p:cNvPr>
          <p:cNvSpPr/>
          <p:nvPr/>
        </p:nvSpPr>
        <p:spPr>
          <a:xfrm>
            <a:off x="84974" y="7195014"/>
            <a:ext cx="4505412" cy="369333"/>
          </a:xfrm>
          <a:prstGeom prst="wedgeRoundRectCallout">
            <a:avLst>
              <a:gd name="adj1" fmla="val 16424"/>
              <a:gd name="adj2" fmla="val 49266"/>
              <a:gd name="adj3" fmla="val 16667"/>
            </a:avLst>
          </a:prstGeom>
          <a:solidFill>
            <a:srgbClr val="FDEE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Century Gothic" panose="020B0502020202020204" pitchFamily="34" charset="0"/>
            </a:endParaRPr>
          </a:p>
        </p:txBody>
      </p:sp>
      <p:sp>
        <p:nvSpPr>
          <p:cNvPr id="8" name="Arrow: Curved Down 7">
            <a:extLst>
              <a:ext uri="{FF2B5EF4-FFF2-40B4-BE49-F238E27FC236}">
                <a16:creationId xmlns:a16="http://schemas.microsoft.com/office/drawing/2014/main" id="{7454E667-ECFC-4F43-A357-13C3766C07E4}"/>
              </a:ext>
              <a:ext uri="{C183D7F6-B498-43B3-948B-1728B52AA6E4}">
                <adec:decorative xmlns:adec="http://schemas.microsoft.com/office/drawing/2017/decorative" val="1"/>
              </a:ext>
            </a:extLst>
          </p:cNvPr>
          <p:cNvSpPr/>
          <p:nvPr/>
        </p:nvSpPr>
        <p:spPr>
          <a:xfrm rot="16200000">
            <a:off x="2979184" y="2721568"/>
            <a:ext cx="929277" cy="5545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 name="Arrow: Curved Right 6">
            <a:extLst>
              <a:ext uri="{FF2B5EF4-FFF2-40B4-BE49-F238E27FC236}">
                <a16:creationId xmlns:a16="http://schemas.microsoft.com/office/drawing/2014/main" id="{03664C17-18B2-4F13-913B-6598A053398E}"/>
              </a:ext>
              <a:ext uri="{C183D7F6-B498-43B3-948B-1728B52AA6E4}">
                <adec:decorative xmlns:adec="http://schemas.microsoft.com/office/drawing/2017/decorative" val="1"/>
              </a:ext>
            </a:extLst>
          </p:cNvPr>
          <p:cNvSpPr/>
          <p:nvPr/>
        </p:nvSpPr>
        <p:spPr>
          <a:xfrm rot="10800000">
            <a:off x="4346203" y="1709526"/>
            <a:ext cx="716420" cy="13918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02464" y="8664662"/>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b="1" dirty="0">
                <a:solidFill>
                  <a:srgbClr val="000000"/>
                </a:solidFill>
                <a:latin typeface="Century Gothic" panose="020B0502020202020204" pitchFamily="34" charset="0"/>
              </a:rPr>
              <a:t>3</a:t>
            </a:r>
            <a:r>
              <a:rPr lang="en-GB" altLang="en-US" b="1" dirty="0">
                <a:solidFill>
                  <a:srgbClr val="000000"/>
                </a:solidFill>
                <a:latin typeface="Century Gothic" panose="020B0502020202020204" pitchFamily="34" charset="0"/>
              </a:rPr>
              <a:t>5</a:t>
            </a:r>
          </a:p>
        </p:txBody>
      </p:sp>
      <p:sp>
        <p:nvSpPr>
          <p:cNvPr id="2" name="Rectangle 1">
            <a:extLst>
              <a:ext uri="{FF2B5EF4-FFF2-40B4-BE49-F238E27FC236}">
                <a16:creationId xmlns:a16="http://schemas.microsoft.com/office/drawing/2014/main" id="{62EBD834-1E2D-44FA-960B-D5E01CB2C65F}"/>
              </a:ext>
              <a:ext uri="{C183D7F6-B498-43B3-948B-1728B52AA6E4}">
                <adec:decorative xmlns:adec="http://schemas.microsoft.com/office/drawing/2017/decorative" val="1"/>
              </a:ext>
            </a:extLst>
          </p:cNvPr>
          <p:cNvSpPr/>
          <p:nvPr/>
        </p:nvSpPr>
        <p:spPr>
          <a:xfrm>
            <a:off x="161642" y="128096"/>
            <a:ext cx="225332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96224" y="103524"/>
            <a:ext cx="2118739" cy="487622"/>
          </a:xfrm>
        </p:spPr>
        <p:txBody>
          <a:bodyPr/>
          <a:lstStyle/>
          <a:p>
            <a:pPr lvl="0" algn="l" eaLnBrk="1" hangingPunct="1"/>
            <a:r>
              <a:rPr lang="en-US" sz="2000" b="1" kern="1200" dirty="0">
                <a:solidFill>
                  <a:srgbClr val="FFFFFF"/>
                </a:solidFill>
                <a:latin typeface="Century Gothic" panose="020B0502020202020204" pitchFamily="34" charset="0"/>
                <a:ea typeface="+mn-ea"/>
                <a:cs typeface="+mn-cs"/>
              </a:rPr>
              <a:t>T</a:t>
            </a:r>
            <a:r>
              <a:rPr lang="en-GB" sz="2000" b="1" kern="1200" dirty="0">
                <a:solidFill>
                  <a:srgbClr val="FFFFFF"/>
                </a:solidFill>
                <a:latin typeface="Century Gothic" panose="020B0502020202020204" pitchFamily="34" charset="0"/>
                <a:ea typeface="+mn-ea"/>
                <a:cs typeface="+mn-cs"/>
              </a:rPr>
              <a: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58" name="Rectangle 57">
            <a:extLst>
              <a:ext uri="{FF2B5EF4-FFF2-40B4-BE49-F238E27FC236}">
                <a16:creationId xmlns:a16="http://schemas.microsoft.com/office/drawing/2014/main" id="{75FB465A-57BE-4F8F-B601-BFE9960FB68E}"/>
              </a:ext>
            </a:extLst>
          </p:cNvPr>
          <p:cNvSpPr/>
          <p:nvPr/>
        </p:nvSpPr>
        <p:spPr>
          <a:xfrm>
            <a:off x="95697" y="3800009"/>
            <a:ext cx="368382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US" sz="2000" b="1" dirty="0">
                <a:solidFill>
                  <a:srgbClr val="FFFFFF"/>
                </a:solidFill>
                <a:latin typeface="Century Gothic" panose="020B0502020202020204" pitchFamily="34" charset="0"/>
              </a:rPr>
              <a:t>Opinions with ‘</a:t>
            </a:r>
            <a:r>
              <a:rPr lang="en-US" sz="2000" b="1" dirty="0" err="1">
                <a:solidFill>
                  <a:srgbClr val="FFFFFF"/>
                </a:solidFill>
                <a:latin typeface="Century Gothic" panose="020B0502020202020204" pitchFamily="34" charset="0"/>
              </a:rPr>
              <a:t>dass</a:t>
            </a:r>
            <a:r>
              <a:rPr lang="en-US" sz="2000" b="1" dirty="0">
                <a:solidFill>
                  <a:srgbClr val="FFFFFF"/>
                </a:solidFill>
                <a:latin typeface="Century Gothic" panose="020B0502020202020204" pitchFamily="34" charset="0"/>
              </a:rPr>
              <a:t>’ (that)</a:t>
            </a:r>
            <a:endParaRPr lang="en-GB" sz="2000" b="1" dirty="0">
              <a:solidFill>
                <a:srgbClr val="FFFFFF"/>
              </a:solidFill>
              <a:latin typeface="Century Gothic" panose="020B0502020202020204" pitchFamily="34" charset="0"/>
            </a:endParaRPr>
          </a:p>
        </p:txBody>
      </p:sp>
      <p:sp>
        <p:nvSpPr>
          <p:cNvPr id="39" name="Rectangle 38">
            <a:extLst>
              <a:ext uri="{FF2B5EF4-FFF2-40B4-BE49-F238E27FC236}">
                <a16:creationId xmlns:a16="http://schemas.microsoft.com/office/drawing/2014/main" id="{2986D9FF-4E08-4CBA-8923-0D9AC02BCDD7}"/>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GB" dirty="0">
                <a:solidFill>
                  <a:srgbClr val="000000"/>
                </a:solidFill>
                <a:latin typeface="Century Gothic" panose="020B0502020202020204" pitchFamily="34" charset="0"/>
              </a:rPr>
              <a:t>Grammatik</a:t>
            </a:r>
          </a:p>
        </p:txBody>
      </p:sp>
      <p:sp>
        <p:nvSpPr>
          <p:cNvPr id="40" name="TextBox 39">
            <a:extLst>
              <a:ext uri="{FF2B5EF4-FFF2-40B4-BE49-F238E27FC236}">
                <a16:creationId xmlns:a16="http://schemas.microsoft.com/office/drawing/2014/main" id="{58D7C669-F556-4DE9-A6FC-682EA9D59427}"/>
              </a:ext>
            </a:extLst>
          </p:cNvPr>
          <p:cNvSpPr txBox="1"/>
          <p:nvPr/>
        </p:nvSpPr>
        <p:spPr>
          <a:xfrm>
            <a:off x="14415" y="607360"/>
            <a:ext cx="6496979" cy="369332"/>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Century Gothic" panose="020B0502020202020204" pitchFamily="34" charset="0"/>
              </a:rPr>
              <a:t>Verbs with indirect objects (2)</a:t>
            </a:r>
          </a:p>
        </p:txBody>
      </p:sp>
      <p:sp>
        <p:nvSpPr>
          <p:cNvPr id="41" name="TextBox 40">
            <a:extLst>
              <a:ext uri="{FF2B5EF4-FFF2-40B4-BE49-F238E27FC236}">
                <a16:creationId xmlns:a16="http://schemas.microsoft.com/office/drawing/2014/main" id="{7849AFC7-7B00-4D0F-A231-C2ABA8E26106}"/>
              </a:ext>
            </a:extLst>
          </p:cNvPr>
          <p:cNvSpPr txBox="1"/>
          <p:nvPr/>
        </p:nvSpPr>
        <p:spPr>
          <a:xfrm>
            <a:off x="-12627" y="942986"/>
            <a:ext cx="6756978" cy="338554"/>
          </a:xfrm>
          <a:prstGeom prst="rect">
            <a:avLst/>
          </a:prstGeom>
          <a:noFill/>
        </p:spPr>
        <p:txBody>
          <a:bodyPr wrap="none" rtlCol="0">
            <a:spAutoFit/>
          </a:bodyPr>
          <a:lstStyle/>
          <a:p>
            <a:r>
              <a:rPr lang="en-GB" sz="1600" dirty="0">
                <a:latin typeface="Century Gothic" panose="020B0502020202020204" pitchFamily="34" charset="0"/>
              </a:rPr>
              <a:t>Remember certain verbs use indirect object (R3/dative) pronouns:</a:t>
            </a:r>
            <a:endParaRPr lang="en-US" sz="1600" dirty="0">
              <a:latin typeface="Century Gothic" panose="020B0502020202020204" pitchFamily="34" charset="0"/>
            </a:endParaRPr>
          </a:p>
        </p:txBody>
      </p:sp>
      <p:sp>
        <p:nvSpPr>
          <p:cNvPr id="42" name="Rectangle 41">
            <a:extLst>
              <a:ext uri="{FF2B5EF4-FFF2-40B4-BE49-F238E27FC236}">
                <a16:creationId xmlns:a16="http://schemas.microsoft.com/office/drawing/2014/main" id="{8928ED29-A01A-4066-B990-C9214AE733CE}"/>
              </a:ext>
              <a:ext uri="{C183D7F6-B498-43B3-948B-1728B52AA6E4}">
                <adec:decorative xmlns:adec="http://schemas.microsoft.com/office/drawing/2017/decorative" val="1"/>
              </a:ext>
            </a:extLst>
          </p:cNvPr>
          <p:cNvSpPr/>
          <p:nvPr/>
        </p:nvSpPr>
        <p:spPr>
          <a:xfrm>
            <a:off x="84974" y="1307871"/>
            <a:ext cx="6615524" cy="389183"/>
          </a:xfrm>
          <a:prstGeom prst="rect">
            <a:avLst/>
          </a:prstGeom>
          <a:solidFill>
            <a:srgbClr val="FEF5D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6075ADD6-B730-4B28-A2A2-FEE32650F5C8}"/>
              </a:ext>
              <a:ext uri="{C183D7F6-B498-43B3-948B-1728B52AA6E4}">
                <adec:decorative xmlns:adec="http://schemas.microsoft.com/office/drawing/2017/decorative" val="1"/>
              </a:ext>
            </a:extLst>
          </p:cNvPr>
          <p:cNvSpPr/>
          <p:nvPr/>
        </p:nvSpPr>
        <p:spPr>
          <a:xfrm>
            <a:off x="63496" y="2095926"/>
            <a:ext cx="6615524" cy="389183"/>
          </a:xfrm>
          <a:prstGeom prst="rect">
            <a:avLst/>
          </a:prstGeom>
          <a:solidFill>
            <a:srgbClr val="FEF5D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44FD2B0F-C73F-4DF4-860B-DBEDCB546EC0}"/>
              </a:ext>
            </a:extLst>
          </p:cNvPr>
          <p:cNvSpPr txBox="1"/>
          <p:nvPr/>
        </p:nvSpPr>
        <p:spPr>
          <a:xfrm>
            <a:off x="63496" y="1344524"/>
            <a:ext cx="1866364" cy="338554"/>
          </a:xfrm>
          <a:prstGeom prst="rect">
            <a:avLst/>
          </a:prstGeom>
          <a:noFill/>
        </p:spPr>
        <p:txBody>
          <a:bodyPr wrap="square" rtlCol="0">
            <a:spAutoFit/>
          </a:bodyPr>
          <a:lstStyle/>
          <a:p>
            <a:pPr algn="ctr"/>
            <a:r>
              <a:rPr lang="en-GB" sz="1600" dirty="0">
                <a:latin typeface="Century Gothic" panose="020B0502020202020204" pitchFamily="34" charset="0"/>
              </a:rPr>
              <a:t>Das Buch</a:t>
            </a:r>
          </a:p>
        </p:txBody>
      </p:sp>
      <p:sp>
        <p:nvSpPr>
          <p:cNvPr id="45" name="TextBox 44">
            <a:extLst>
              <a:ext uri="{FF2B5EF4-FFF2-40B4-BE49-F238E27FC236}">
                <a16:creationId xmlns:a16="http://schemas.microsoft.com/office/drawing/2014/main" id="{CD497F61-BEB3-41BD-A855-8890C8631234}"/>
              </a:ext>
            </a:extLst>
          </p:cNvPr>
          <p:cNvSpPr txBox="1"/>
          <p:nvPr/>
        </p:nvSpPr>
        <p:spPr>
          <a:xfrm>
            <a:off x="14415" y="2143230"/>
            <a:ext cx="1866364" cy="338554"/>
          </a:xfrm>
          <a:prstGeom prst="rect">
            <a:avLst/>
          </a:prstGeom>
          <a:noFill/>
        </p:spPr>
        <p:txBody>
          <a:bodyPr wrap="square" rtlCol="0">
            <a:spAutoFit/>
          </a:bodyPr>
          <a:lstStyle/>
          <a:p>
            <a:pPr algn="ctr"/>
            <a:r>
              <a:rPr lang="en-GB" sz="1600" dirty="0">
                <a:latin typeface="Century Gothic" panose="020B0502020202020204" pitchFamily="34" charset="0"/>
              </a:rPr>
              <a:t>Das Buch</a:t>
            </a:r>
          </a:p>
        </p:txBody>
      </p:sp>
      <p:sp>
        <p:nvSpPr>
          <p:cNvPr id="46" name="TextBox 45">
            <a:extLst>
              <a:ext uri="{FF2B5EF4-FFF2-40B4-BE49-F238E27FC236}">
                <a16:creationId xmlns:a16="http://schemas.microsoft.com/office/drawing/2014/main" id="{5DD68270-B69E-4B62-A430-132491BCE18D}"/>
              </a:ext>
            </a:extLst>
          </p:cNvPr>
          <p:cNvSpPr txBox="1"/>
          <p:nvPr/>
        </p:nvSpPr>
        <p:spPr>
          <a:xfrm>
            <a:off x="1763673" y="1357154"/>
            <a:ext cx="1866364" cy="338554"/>
          </a:xfrm>
          <a:prstGeom prst="rect">
            <a:avLst/>
          </a:prstGeom>
          <a:noFill/>
        </p:spPr>
        <p:txBody>
          <a:bodyPr wrap="square" rtlCol="0">
            <a:spAutoFit/>
          </a:bodyPr>
          <a:lstStyle/>
          <a:p>
            <a:pPr algn="ctr"/>
            <a:r>
              <a:rPr lang="en-US" sz="1600" dirty="0" err="1">
                <a:latin typeface="Century Gothic" panose="020B0502020202020204" pitchFamily="34" charset="0"/>
              </a:rPr>
              <a:t>hilft</a:t>
            </a:r>
            <a:endParaRPr lang="en-GB" sz="1600" dirty="0">
              <a:latin typeface="Century Gothic" panose="020B0502020202020204" pitchFamily="34" charset="0"/>
            </a:endParaRPr>
          </a:p>
        </p:txBody>
      </p:sp>
      <p:sp>
        <p:nvSpPr>
          <p:cNvPr id="47" name="TextBox 46">
            <a:extLst>
              <a:ext uri="{FF2B5EF4-FFF2-40B4-BE49-F238E27FC236}">
                <a16:creationId xmlns:a16="http://schemas.microsoft.com/office/drawing/2014/main" id="{263AD4DC-F267-4C8B-BB25-D2231D0511A3}"/>
              </a:ext>
            </a:extLst>
          </p:cNvPr>
          <p:cNvSpPr txBox="1"/>
          <p:nvPr/>
        </p:nvSpPr>
        <p:spPr>
          <a:xfrm>
            <a:off x="3131084" y="1309485"/>
            <a:ext cx="1866364" cy="338554"/>
          </a:xfrm>
          <a:prstGeom prst="rect">
            <a:avLst/>
          </a:prstGeom>
          <a:noFill/>
        </p:spPr>
        <p:txBody>
          <a:bodyPr wrap="square" rtlCol="0">
            <a:spAutoFit/>
          </a:bodyPr>
          <a:lstStyle/>
          <a:p>
            <a:pPr algn="ctr"/>
            <a:r>
              <a:rPr lang="en-GB" sz="1600" b="1" dirty="0" err="1">
                <a:latin typeface="Century Gothic" panose="020B0502020202020204" pitchFamily="34" charset="0"/>
              </a:rPr>
              <a:t>mir</a:t>
            </a:r>
            <a:r>
              <a:rPr lang="en-GB" sz="1600" b="1" dirty="0">
                <a:latin typeface="Century Gothic" panose="020B0502020202020204" pitchFamily="34" charset="0"/>
              </a:rPr>
              <a:t>.</a:t>
            </a:r>
          </a:p>
        </p:txBody>
      </p:sp>
      <p:sp>
        <p:nvSpPr>
          <p:cNvPr id="49" name="TextBox 48">
            <a:extLst>
              <a:ext uri="{FF2B5EF4-FFF2-40B4-BE49-F238E27FC236}">
                <a16:creationId xmlns:a16="http://schemas.microsoft.com/office/drawing/2014/main" id="{B143226F-E77E-48BE-8528-B7392AACDBD8}"/>
              </a:ext>
            </a:extLst>
          </p:cNvPr>
          <p:cNvSpPr txBox="1"/>
          <p:nvPr/>
        </p:nvSpPr>
        <p:spPr>
          <a:xfrm>
            <a:off x="1828838" y="2115023"/>
            <a:ext cx="1866364" cy="338554"/>
          </a:xfrm>
          <a:prstGeom prst="rect">
            <a:avLst/>
          </a:prstGeom>
          <a:noFill/>
        </p:spPr>
        <p:txBody>
          <a:bodyPr wrap="square" rtlCol="0">
            <a:spAutoFit/>
          </a:bodyPr>
          <a:lstStyle/>
          <a:p>
            <a:pPr algn="ctr"/>
            <a:r>
              <a:rPr lang="en-US" sz="1600" dirty="0" err="1">
                <a:latin typeface="Century Gothic" panose="020B0502020202020204" pitchFamily="34" charset="0"/>
              </a:rPr>
              <a:t>gehört</a:t>
            </a:r>
            <a:r>
              <a:rPr lang="en-US" sz="1600" dirty="0">
                <a:latin typeface="Century Gothic" panose="020B0502020202020204" pitchFamily="34" charset="0"/>
              </a:rPr>
              <a:t> </a:t>
            </a:r>
            <a:endParaRPr lang="en-GB" sz="1600" dirty="0">
              <a:latin typeface="Century Gothic" panose="020B0502020202020204" pitchFamily="34" charset="0"/>
            </a:endParaRPr>
          </a:p>
        </p:txBody>
      </p:sp>
      <p:sp>
        <p:nvSpPr>
          <p:cNvPr id="50" name="TextBox 49">
            <a:extLst>
              <a:ext uri="{FF2B5EF4-FFF2-40B4-BE49-F238E27FC236}">
                <a16:creationId xmlns:a16="http://schemas.microsoft.com/office/drawing/2014/main" id="{72C01067-3D84-4664-B78F-EDFB313FC8D9}"/>
              </a:ext>
            </a:extLst>
          </p:cNvPr>
          <p:cNvSpPr txBox="1"/>
          <p:nvPr/>
        </p:nvSpPr>
        <p:spPr>
          <a:xfrm>
            <a:off x="3506699" y="2098916"/>
            <a:ext cx="1148633" cy="338554"/>
          </a:xfrm>
          <a:prstGeom prst="rect">
            <a:avLst/>
          </a:prstGeom>
          <a:noFill/>
        </p:spPr>
        <p:txBody>
          <a:bodyPr wrap="square" rtlCol="0">
            <a:spAutoFit/>
          </a:bodyPr>
          <a:lstStyle/>
          <a:p>
            <a:pPr algn="ctr"/>
            <a:r>
              <a:rPr lang="en-US" sz="1600" b="1" dirty="0" err="1">
                <a:latin typeface="Century Gothic" panose="020B0502020202020204" pitchFamily="34" charset="0"/>
              </a:rPr>
              <a:t>mir</a:t>
            </a:r>
            <a:r>
              <a:rPr lang="en-US" sz="1600" b="1" dirty="0">
                <a:latin typeface="Century Gothic" panose="020B0502020202020204" pitchFamily="34" charset="0"/>
              </a:rPr>
              <a:t>.</a:t>
            </a:r>
            <a:endParaRPr lang="en-GB" sz="1600" b="1" dirty="0">
              <a:latin typeface="Century Gothic" panose="020B0502020202020204" pitchFamily="34" charset="0"/>
            </a:endParaRPr>
          </a:p>
        </p:txBody>
      </p:sp>
      <p:sp>
        <p:nvSpPr>
          <p:cNvPr id="51" name="TextBox 50">
            <a:extLst>
              <a:ext uri="{FF2B5EF4-FFF2-40B4-BE49-F238E27FC236}">
                <a16:creationId xmlns:a16="http://schemas.microsoft.com/office/drawing/2014/main" id="{D4DB404D-BF4B-483D-BBC0-748487B39E9E}"/>
              </a:ext>
            </a:extLst>
          </p:cNvPr>
          <p:cNvSpPr txBox="1"/>
          <p:nvPr/>
        </p:nvSpPr>
        <p:spPr>
          <a:xfrm>
            <a:off x="63496" y="1702319"/>
            <a:ext cx="1866364" cy="338554"/>
          </a:xfrm>
          <a:prstGeom prst="rect">
            <a:avLst/>
          </a:prstGeom>
          <a:noFill/>
        </p:spPr>
        <p:txBody>
          <a:bodyPr wrap="square" rtlCol="0">
            <a:spAutoFit/>
          </a:bodyPr>
          <a:lstStyle/>
          <a:p>
            <a:pPr algn="ctr"/>
            <a:r>
              <a:rPr lang="en-GB" sz="1600" i="1" dirty="0">
                <a:latin typeface="Century Gothic" panose="020B0502020202020204" pitchFamily="34" charset="0"/>
              </a:rPr>
              <a:t>The book</a:t>
            </a:r>
          </a:p>
        </p:txBody>
      </p:sp>
      <p:sp>
        <p:nvSpPr>
          <p:cNvPr id="52" name="TextBox 51">
            <a:extLst>
              <a:ext uri="{FF2B5EF4-FFF2-40B4-BE49-F238E27FC236}">
                <a16:creationId xmlns:a16="http://schemas.microsoft.com/office/drawing/2014/main" id="{BC3E0DBA-0850-43C9-8B8B-716BCCE6F510}"/>
              </a:ext>
            </a:extLst>
          </p:cNvPr>
          <p:cNvSpPr txBox="1"/>
          <p:nvPr/>
        </p:nvSpPr>
        <p:spPr>
          <a:xfrm>
            <a:off x="1837931" y="1677246"/>
            <a:ext cx="1866364" cy="338554"/>
          </a:xfrm>
          <a:prstGeom prst="rect">
            <a:avLst/>
          </a:prstGeom>
          <a:noFill/>
        </p:spPr>
        <p:txBody>
          <a:bodyPr wrap="square" rtlCol="0">
            <a:spAutoFit/>
          </a:bodyPr>
          <a:lstStyle/>
          <a:p>
            <a:pPr algn="ctr"/>
            <a:r>
              <a:rPr lang="en-US" sz="1600" i="1" dirty="0">
                <a:latin typeface="Century Gothic" panose="020B0502020202020204" pitchFamily="34" charset="0"/>
              </a:rPr>
              <a:t>helps</a:t>
            </a:r>
            <a:endParaRPr lang="en-GB" sz="1600" i="1" dirty="0">
              <a:latin typeface="Century Gothic" panose="020B0502020202020204" pitchFamily="34" charset="0"/>
            </a:endParaRPr>
          </a:p>
        </p:txBody>
      </p:sp>
      <p:sp>
        <p:nvSpPr>
          <p:cNvPr id="53" name="TextBox 52">
            <a:extLst>
              <a:ext uri="{FF2B5EF4-FFF2-40B4-BE49-F238E27FC236}">
                <a16:creationId xmlns:a16="http://schemas.microsoft.com/office/drawing/2014/main" id="{6E3D6264-B0A7-4EAF-ADAC-CAEC44412D01}"/>
              </a:ext>
            </a:extLst>
          </p:cNvPr>
          <p:cNvSpPr txBox="1"/>
          <p:nvPr/>
        </p:nvSpPr>
        <p:spPr>
          <a:xfrm>
            <a:off x="3166541" y="1711118"/>
            <a:ext cx="1866364" cy="338554"/>
          </a:xfrm>
          <a:prstGeom prst="rect">
            <a:avLst/>
          </a:prstGeom>
          <a:noFill/>
        </p:spPr>
        <p:txBody>
          <a:bodyPr wrap="square" rtlCol="0">
            <a:spAutoFit/>
          </a:bodyPr>
          <a:lstStyle/>
          <a:p>
            <a:pPr algn="ctr"/>
            <a:r>
              <a:rPr lang="en-GB" sz="1600" b="1" i="1" dirty="0">
                <a:latin typeface="Century Gothic" panose="020B0502020202020204" pitchFamily="34" charset="0"/>
              </a:rPr>
              <a:t>me.</a:t>
            </a:r>
          </a:p>
        </p:txBody>
      </p:sp>
      <p:sp>
        <p:nvSpPr>
          <p:cNvPr id="54" name="TextBox 53">
            <a:extLst>
              <a:ext uri="{FF2B5EF4-FFF2-40B4-BE49-F238E27FC236}">
                <a16:creationId xmlns:a16="http://schemas.microsoft.com/office/drawing/2014/main" id="{A3D40685-252F-4EE5-91E3-BBD2538F8EC4}"/>
              </a:ext>
            </a:extLst>
          </p:cNvPr>
          <p:cNvSpPr txBox="1"/>
          <p:nvPr/>
        </p:nvSpPr>
        <p:spPr>
          <a:xfrm>
            <a:off x="46792" y="2512906"/>
            <a:ext cx="1866364" cy="338554"/>
          </a:xfrm>
          <a:prstGeom prst="rect">
            <a:avLst/>
          </a:prstGeom>
          <a:noFill/>
        </p:spPr>
        <p:txBody>
          <a:bodyPr wrap="square" rtlCol="0">
            <a:spAutoFit/>
          </a:bodyPr>
          <a:lstStyle/>
          <a:p>
            <a:pPr algn="ctr"/>
            <a:r>
              <a:rPr lang="en-GB" sz="1600" i="1" dirty="0">
                <a:latin typeface="Century Gothic" panose="020B0502020202020204" pitchFamily="34" charset="0"/>
              </a:rPr>
              <a:t>The book</a:t>
            </a:r>
          </a:p>
        </p:txBody>
      </p:sp>
      <p:sp>
        <p:nvSpPr>
          <p:cNvPr id="56" name="TextBox 55">
            <a:extLst>
              <a:ext uri="{FF2B5EF4-FFF2-40B4-BE49-F238E27FC236}">
                <a16:creationId xmlns:a16="http://schemas.microsoft.com/office/drawing/2014/main" id="{B7FCCFA0-8E20-4A16-A6EB-B6F59EB487C6}"/>
              </a:ext>
            </a:extLst>
          </p:cNvPr>
          <p:cNvSpPr txBox="1"/>
          <p:nvPr/>
        </p:nvSpPr>
        <p:spPr>
          <a:xfrm>
            <a:off x="1861215" y="2512417"/>
            <a:ext cx="1866364" cy="338554"/>
          </a:xfrm>
          <a:prstGeom prst="rect">
            <a:avLst/>
          </a:prstGeom>
          <a:noFill/>
        </p:spPr>
        <p:txBody>
          <a:bodyPr wrap="square" rtlCol="0">
            <a:spAutoFit/>
          </a:bodyPr>
          <a:lstStyle/>
          <a:p>
            <a:pPr algn="ctr"/>
            <a:r>
              <a:rPr lang="en-GB" sz="1600" i="1" dirty="0">
                <a:latin typeface="Century Gothic" panose="020B0502020202020204" pitchFamily="34" charset="0"/>
              </a:rPr>
              <a:t>belongs</a:t>
            </a:r>
          </a:p>
        </p:txBody>
      </p:sp>
      <p:sp>
        <p:nvSpPr>
          <p:cNvPr id="57" name="TextBox 56">
            <a:extLst>
              <a:ext uri="{FF2B5EF4-FFF2-40B4-BE49-F238E27FC236}">
                <a16:creationId xmlns:a16="http://schemas.microsoft.com/office/drawing/2014/main" id="{72DE969B-1BDC-40DE-AF8F-E3B06579B65E}"/>
              </a:ext>
            </a:extLst>
          </p:cNvPr>
          <p:cNvSpPr txBox="1"/>
          <p:nvPr/>
        </p:nvSpPr>
        <p:spPr>
          <a:xfrm>
            <a:off x="3464962" y="2511960"/>
            <a:ext cx="1347232" cy="338554"/>
          </a:xfrm>
          <a:prstGeom prst="rect">
            <a:avLst/>
          </a:prstGeom>
          <a:noFill/>
        </p:spPr>
        <p:txBody>
          <a:bodyPr wrap="square" rtlCol="0">
            <a:spAutoFit/>
          </a:bodyPr>
          <a:lstStyle/>
          <a:p>
            <a:pPr algn="ctr"/>
            <a:r>
              <a:rPr lang="en-GB" sz="1600" b="1" i="1" dirty="0">
                <a:latin typeface="Century Gothic" panose="020B0502020202020204" pitchFamily="34" charset="0"/>
              </a:rPr>
              <a:t>to me.</a:t>
            </a:r>
          </a:p>
        </p:txBody>
      </p:sp>
      <p:sp>
        <p:nvSpPr>
          <p:cNvPr id="60" name="Rounded Rectangular Callout 6">
            <a:extLst>
              <a:ext uri="{FF2B5EF4-FFF2-40B4-BE49-F238E27FC236}">
                <a16:creationId xmlns:a16="http://schemas.microsoft.com/office/drawing/2014/main" id="{A8491BAA-38A4-4561-8F12-B0D30EE90B91}"/>
              </a:ext>
            </a:extLst>
          </p:cNvPr>
          <p:cNvSpPr/>
          <p:nvPr/>
        </p:nvSpPr>
        <p:spPr>
          <a:xfrm>
            <a:off x="160815" y="3186140"/>
            <a:ext cx="6561776" cy="407095"/>
          </a:xfrm>
          <a:prstGeom prst="wedgeRoundRectCallout">
            <a:avLst>
              <a:gd name="adj1" fmla="val 5935"/>
              <a:gd name="adj2" fmla="val -40116"/>
              <a:gd name="adj3" fmla="val 16667"/>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Sometimes ‘</a:t>
            </a:r>
            <a:r>
              <a:rPr lang="en-GB" sz="1600" b="1" dirty="0" err="1">
                <a:solidFill>
                  <a:schemeClr val="tx1"/>
                </a:solidFill>
                <a:latin typeface="Century Gothic" panose="020B0502020202020204" pitchFamily="34" charset="0"/>
              </a:rPr>
              <a:t>mir</a:t>
            </a:r>
            <a:r>
              <a:rPr lang="en-GB" sz="1600" dirty="0">
                <a:solidFill>
                  <a:schemeClr val="tx1"/>
                </a:solidFill>
                <a:latin typeface="Century Gothic" panose="020B0502020202020204" pitchFamily="34" charset="0"/>
              </a:rPr>
              <a:t>’ translates as ‘</a:t>
            </a:r>
            <a:r>
              <a:rPr lang="en-GB" sz="1600" b="1" dirty="0">
                <a:solidFill>
                  <a:schemeClr val="tx1"/>
                </a:solidFill>
                <a:latin typeface="Century Gothic" panose="020B0502020202020204" pitchFamily="34" charset="0"/>
              </a:rPr>
              <a:t>me</a:t>
            </a:r>
            <a:r>
              <a:rPr lang="en-GB" sz="1600" dirty="0">
                <a:solidFill>
                  <a:schemeClr val="tx1"/>
                </a:solidFill>
                <a:latin typeface="Century Gothic" panose="020B0502020202020204" pitchFamily="34" charset="0"/>
              </a:rPr>
              <a:t>’ and sometimes as ‘</a:t>
            </a:r>
            <a:r>
              <a:rPr lang="en-GB" sz="1600" b="1" dirty="0">
                <a:solidFill>
                  <a:schemeClr val="tx1"/>
                </a:solidFill>
                <a:latin typeface="Century Gothic" panose="020B0502020202020204" pitchFamily="34" charset="0"/>
              </a:rPr>
              <a:t>to me</a:t>
            </a:r>
            <a:r>
              <a:rPr lang="en-GB" sz="1600" dirty="0">
                <a:solidFill>
                  <a:schemeClr val="tx1"/>
                </a:solidFill>
                <a:latin typeface="Century Gothic" panose="020B0502020202020204" pitchFamily="34" charset="0"/>
              </a:rPr>
              <a:t>’.</a:t>
            </a:r>
          </a:p>
        </p:txBody>
      </p:sp>
      <p:sp>
        <p:nvSpPr>
          <p:cNvPr id="62" name="TextBox 61">
            <a:extLst>
              <a:ext uri="{FF2B5EF4-FFF2-40B4-BE49-F238E27FC236}">
                <a16:creationId xmlns:a16="http://schemas.microsoft.com/office/drawing/2014/main" id="{A33EDBFA-58EA-43A3-9585-BF5C86C8AD95}"/>
              </a:ext>
            </a:extLst>
          </p:cNvPr>
          <p:cNvSpPr txBox="1"/>
          <p:nvPr/>
        </p:nvSpPr>
        <p:spPr>
          <a:xfrm>
            <a:off x="82275" y="4381342"/>
            <a:ext cx="6587085" cy="584775"/>
          </a:xfrm>
          <a:prstGeom prst="rect">
            <a:avLst/>
          </a:prstGeom>
          <a:noFill/>
        </p:spPr>
        <p:txBody>
          <a:bodyPr wrap="square" rtlCol="0">
            <a:spAutoFit/>
          </a:bodyPr>
          <a:lstStyle/>
          <a:p>
            <a:pPr lvl="0">
              <a:defRPr/>
            </a:pPr>
            <a:r>
              <a:rPr lang="en-US" sz="1600" dirty="0">
                <a:latin typeface="Century Gothic" panose="020B0502020202020204" pitchFamily="34" charset="0"/>
              </a:rPr>
              <a:t>Use the verbs </a:t>
            </a:r>
            <a:r>
              <a:rPr lang="en-US" sz="1600" b="1" dirty="0" err="1">
                <a:latin typeface="Century Gothic" panose="020B0502020202020204" pitchFamily="34" charset="0"/>
              </a:rPr>
              <a:t>denken</a:t>
            </a:r>
            <a:r>
              <a:rPr lang="en-US" sz="1600" dirty="0">
                <a:latin typeface="Century Gothic" panose="020B0502020202020204" pitchFamily="34" charset="0"/>
              </a:rPr>
              <a:t> (</a:t>
            </a:r>
            <a:r>
              <a:rPr lang="en-US" sz="1600" i="1" dirty="0">
                <a:latin typeface="Century Gothic" panose="020B0502020202020204" pitchFamily="34" charset="0"/>
              </a:rPr>
              <a:t>think</a:t>
            </a:r>
            <a:r>
              <a:rPr lang="en-US" sz="1600" dirty="0">
                <a:latin typeface="Century Gothic" panose="020B0502020202020204" pitchFamily="34" charset="0"/>
              </a:rPr>
              <a:t>), </a:t>
            </a:r>
            <a:r>
              <a:rPr lang="en-US" sz="1600" b="1" dirty="0" err="1">
                <a:latin typeface="Century Gothic" panose="020B0502020202020204" pitchFamily="34" charset="0"/>
              </a:rPr>
              <a:t>glauben</a:t>
            </a:r>
            <a:r>
              <a:rPr lang="en-US" sz="1600" dirty="0">
                <a:latin typeface="Century Gothic" panose="020B0502020202020204" pitchFamily="34" charset="0"/>
              </a:rPr>
              <a:t> (</a:t>
            </a:r>
            <a:r>
              <a:rPr lang="en-US" sz="1600" i="1" dirty="0">
                <a:latin typeface="Century Gothic" panose="020B0502020202020204" pitchFamily="34" charset="0"/>
              </a:rPr>
              <a:t>believe</a:t>
            </a:r>
            <a:r>
              <a:rPr lang="en-US" sz="1600" dirty="0">
                <a:latin typeface="Century Gothic" panose="020B0502020202020204" pitchFamily="34" charset="0"/>
              </a:rPr>
              <a:t>) and </a:t>
            </a:r>
            <a:r>
              <a:rPr lang="en-US" sz="1600" b="1" dirty="0" err="1">
                <a:latin typeface="Century Gothic" panose="020B0502020202020204" pitchFamily="34" charset="0"/>
              </a:rPr>
              <a:t>meinen</a:t>
            </a:r>
            <a:r>
              <a:rPr lang="en-US" sz="1600" dirty="0">
                <a:latin typeface="Century Gothic" panose="020B0502020202020204" pitchFamily="34" charset="0"/>
              </a:rPr>
              <a:t> (</a:t>
            </a:r>
            <a:r>
              <a:rPr lang="en-US" sz="1600" i="1" dirty="0">
                <a:latin typeface="Century Gothic" panose="020B0502020202020204" pitchFamily="34" charset="0"/>
              </a:rPr>
              <a:t>have the opinion</a:t>
            </a:r>
            <a:r>
              <a:rPr lang="en-US" sz="1600" dirty="0">
                <a:latin typeface="Century Gothic" panose="020B0502020202020204" pitchFamily="34" charset="0"/>
              </a:rPr>
              <a:t>) to say what you think.</a:t>
            </a:r>
            <a:endParaRPr kumimoji="0" lang="en-US" sz="1600" u="none" strike="noStrike" kern="1200" cap="none" spc="0" normalizeH="0" baseline="0" noProof="0" dirty="0">
              <a:ln>
                <a:noFill/>
              </a:ln>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DC65DE26-CDF4-42BC-9DEA-17000328049F}"/>
              </a:ext>
            </a:extLst>
          </p:cNvPr>
          <p:cNvSpPr txBox="1"/>
          <p:nvPr/>
        </p:nvSpPr>
        <p:spPr>
          <a:xfrm>
            <a:off x="46792" y="5055898"/>
            <a:ext cx="69503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latin typeface="Century Gothic" panose="020F0302020204030204"/>
                <a:ea typeface="+mn-ea"/>
                <a:cs typeface="+mn-cs"/>
              </a:rPr>
              <a:t>The conjunction </a:t>
            </a:r>
            <a:r>
              <a:rPr kumimoji="0" lang="en-US" sz="1600" b="1" i="1" u="none" strike="noStrike" kern="1200" cap="none" spc="0" normalizeH="0" baseline="0" noProof="0" dirty="0" err="1">
                <a:ln>
                  <a:noFill/>
                </a:ln>
                <a:effectLst/>
                <a:uLnTx/>
                <a:uFillTx/>
                <a:latin typeface="Century Gothic" panose="020F0302020204030204"/>
                <a:ea typeface="+mn-ea"/>
                <a:cs typeface="+mn-cs"/>
              </a:rPr>
              <a:t>dass</a:t>
            </a:r>
            <a:r>
              <a:rPr lang="en-US" sz="1600" b="1" i="1" noProof="0" dirty="0">
                <a:latin typeface="Century Gothic" panose="020F0302020204030204"/>
              </a:rPr>
              <a:t> </a:t>
            </a:r>
            <a:r>
              <a:rPr lang="en-US" sz="1600" i="1" noProof="0" dirty="0">
                <a:latin typeface="Century Gothic" panose="020F0302020204030204"/>
              </a:rPr>
              <a:t>sends the verb to the end </a:t>
            </a:r>
            <a:r>
              <a:rPr lang="en-US" sz="1600" dirty="0">
                <a:latin typeface="Century Gothic" panose="020F0302020204030204"/>
              </a:rPr>
              <a:t>- </a:t>
            </a:r>
            <a:r>
              <a:rPr kumimoji="0" lang="en-US" sz="1600" u="none" strike="noStrike" kern="1200" cap="none" spc="0" normalizeH="0" baseline="0" noProof="0" dirty="0">
                <a:ln>
                  <a:noFill/>
                </a:ln>
                <a:effectLst/>
                <a:uLnTx/>
                <a:uFillTx/>
                <a:latin typeface="Century Gothic" panose="020F0302020204030204"/>
                <a:ea typeface="+mn-ea"/>
                <a:cs typeface="+mn-cs"/>
              </a:rPr>
              <a:t>(</a:t>
            </a:r>
            <a:r>
              <a:rPr kumimoji="0" lang="en-US" sz="1600" b="0" i="0" u="none" strike="noStrike" kern="1200" cap="none" spc="0" normalizeH="0" baseline="0" noProof="0" dirty="0">
                <a:ln>
                  <a:noFill/>
                </a:ln>
                <a:effectLst/>
                <a:uLnTx/>
                <a:uFillTx/>
                <a:latin typeface="Century Gothic" panose="020F0302020204030204"/>
                <a:ea typeface="+mn-ea"/>
                <a:cs typeface="+mn-cs"/>
              </a:rPr>
              <a:t>Word Order 3):</a:t>
            </a:r>
          </a:p>
        </p:txBody>
      </p:sp>
      <p:sp>
        <p:nvSpPr>
          <p:cNvPr id="64" name="TextBox 63">
            <a:extLst>
              <a:ext uri="{FF2B5EF4-FFF2-40B4-BE49-F238E27FC236}">
                <a16:creationId xmlns:a16="http://schemas.microsoft.com/office/drawing/2014/main" id="{2DDAD8BC-D0AC-4DB2-B8CF-8D14C737A977}"/>
              </a:ext>
            </a:extLst>
          </p:cNvPr>
          <p:cNvSpPr txBox="1"/>
          <p:nvPr/>
        </p:nvSpPr>
        <p:spPr>
          <a:xfrm>
            <a:off x="3341884" y="5863708"/>
            <a:ext cx="31725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Ich </a:t>
            </a:r>
            <a:r>
              <a:rPr kumimoji="0" lang="en-US" sz="1600" b="0" i="0" u="none" strike="noStrike" kern="1200" cap="none" spc="0" normalizeH="0" baseline="0" noProof="0" dirty="0" err="1">
                <a:ln>
                  <a:noFill/>
                </a:ln>
                <a:effectLst/>
                <a:uLnTx/>
                <a:uFillTx/>
                <a:latin typeface="Century Gothic" panose="020F0302020204030204"/>
                <a:ea typeface="+mn-ea"/>
                <a:cs typeface="+mn-cs"/>
              </a:rPr>
              <a:t>denke</a:t>
            </a:r>
            <a:r>
              <a:rPr kumimoji="0" lang="en-US" sz="1600" b="0"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dass</a:t>
            </a:r>
            <a:r>
              <a:rPr kumimoji="0" lang="en-US" sz="1600" b="0" i="0" u="none" strike="noStrike" kern="1200" cap="none" spc="0" normalizeH="0" baseline="0" noProof="0" dirty="0">
                <a:ln>
                  <a:noFill/>
                </a:ln>
                <a:effectLst/>
                <a:uLnTx/>
                <a:uFillTx/>
                <a:latin typeface="Century Gothic" panose="020F0302020204030204"/>
                <a:ea typeface="+mn-ea"/>
                <a:cs typeface="+mn-cs"/>
              </a:rPr>
              <a:t> Sport </a:t>
            </a:r>
            <a:r>
              <a:rPr kumimoji="0" lang="en-US" sz="1600" b="0" i="0" u="none" strike="noStrike" kern="1200" cap="none" spc="0" normalizeH="0" baseline="0" noProof="0" dirty="0" err="1">
                <a:ln>
                  <a:noFill/>
                </a:ln>
                <a:effectLst/>
                <a:uLnTx/>
                <a:uFillTx/>
                <a:latin typeface="Century Gothic" panose="020F0302020204030204"/>
                <a:ea typeface="+mn-ea"/>
                <a:cs typeface="+mn-cs"/>
              </a:rPr>
              <a:t>lustig</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1" i="0" u="none" strike="noStrike" kern="1200" cap="none" spc="0" normalizeH="0" baseline="0" noProof="0" dirty="0" err="1">
                <a:ln>
                  <a:noFill/>
                </a:ln>
                <a:effectLst/>
                <a:uLnTx/>
                <a:uFillTx/>
                <a:latin typeface="Century Gothic" panose="020F0302020204030204"/>
                <a:ea typeface="+mn-ea"/>
                <a:cs typeface="+mn-cs"/>
              </a:rPr>
              <a:t>ist</a:t>
            </a:r>
            <a:r>
              <a:rPr kumimoji="0" lang="en-US" sz="1600" b="0" i="0" u="none" strike="noStrike" kern="1200" cap="none" spc="0" normalizeH="0" baseline="0" noProof="0" dirty="0">
                <a:ln>
                  <a:noFill/>
                </a:ln>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C8F92A5D-5CB0-43D7-9ACC-F8951D27B38B}"/>
              </a:ext>
            </a:extLst>
          </p:cNvPr>
          <p:cNvSpPr txBox="1"/>
          <p:nvPr/>
        </p:nvSpPr>
        <p:spPr>
          <a:xfrm>
            <a:off x="95697" y="5504817"/>
            <a:ext cx="2121025" cy="369332"/>
          </a:xfrm>
          <a:prstGeom prst="rect">
            <a:avLst/>
          </a:prstGeom>
          <a:noFill/>
        </p:spPr>
        <p:txBody>
          <a:bodyPr wrap="square" rtlCol="0">
            <a:spAutoFit/>
          </a:bodyPr>
          <a:lstStyle/>
          <a:p>
            <a:r>
              <a:rPr lang="en-GB" b="1" dirty="0">
                <a:latin typeface="Century Gothic" panose="020B0502020202020204" pitchFamily="34" charset="0"/>
              </a:rPr>
              <a:t>WO1 (no ‘</a:t>
            </a:r>
            <a:r>
              <a:rPr lang="en-GB" b="1" dirty="0" err="1">
                <a:latin typeface="Century Gothic" panose="020B0502020202020204" pitchFamily="34" charset="0"/>
              </a:rPr>
              <a:t>dass</a:t>
            </a:r>
            <a:r>
              <a:rPr lang="en-GB" b="1" dirty="0">
                <a:latin typeface="Century Gothic" panose="020B0502020202020204" pitchFamily="34" charset="0"/>
              </a:rPr>
              <a:t>’):</a:t>
            </a:r>
          </a:p>
        </p:txBody>
      </p:sp>
      <p:sp>
        <p:nvSpPr>
          <p:cNvPr id="66" name="TextBox 65">
            <a:extLst>
              <a:ext uri="{FF2B5EF4-FFF2-40B4-BE49-F238E27FC236}">
                <a16:creationId xmlns:a16="http://schemas.microsoft.com/office/drawing/2014/main" id="{4AA2C122-C57C-40C9-B4BB-1538FD393EA7}"/>
              </a:ext>
            </a:extLst>
          </p:cNvPr>
          <p:cNvSpPr txBox="1"/>
          <p:nvPr/>
        </p:nvSpPr>
        <p:spPr>
          <a:xfrm>
            <a:off x="3309327" y="5504817"/>
            <a:ext cx="2456473" cy="369332"/>
          </a:xfrm>
          <a:prstGeom prst="rect">
            <a:avLst/>
          </a:prstGeom>
          <a:noFill/>
        </p:spPr>
        <p:txBody>
          <a:bodyPr wrap="square" rtlCol="0">
            <a:spAutoFit/>
          </a:bodyPr>
          <a:lstStyle/>
          <a:p>
            <a:r>
              <a:rPr lang="en-GB" b="1" dirty="0">
                <a:latin typeface="Century Gothic" panose="020B0502020202020204" pitchFamily="34" charset="0"/>
              </a:rPr>
              <a:t>WO3 (with ‘</a:t>
            </a:r>
            <a:r>
              <a:rPr lang="en-GB" b="1" dirty="0" err="1">
                <a:latin typeface="Century Gothic" panose="020B0502020202020204" pitchFamily="34" charset="0"/>
              </a:rPr>
              <a:t>dass</a:t>
            </a:r>
            <a:r>
              <a:rPr lang="en-GB" b="1" dirty="0">
                <a:latin typeface="Century Gothic" panose="020B0502020202020204" pitchFamily="34" charset="0"/>
              </a:rPr>
              <a:t>’):</a:t>
            </a:r>
          </a:p>
        </p:txBody>
      </p:sp>
      <p:sp>
        <p:nvSpPr>
          <p:cNvPr id="67" name="TextBox 66">
            <a:extLst>
              <a:ext uri="{FF2B5EF4-FFF2-40B4-BE49-F238E27FC236}">
                <a16:creationId xmlns:a16="http://schemas.microsoft.com/office/drawing/2014/main" id="{F177A319-0920-4278-877E-69C5B650628C}"/>
              </a:ext>
            </a:extLst>
          </p:cNvPr>
          <p:cNvSpPr txBox="1"/>
          <p:nvPr/>
        </p:nvSpPr>
        <p:spPr>
          <a:xfrm>
            <a:off x="112867" y="5874148"/>
            <a:ext cx="3053673" cy="351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ea typeface="+mn-ea"/>
                <a:cs typeface="+mn-cs"/>
              </a:rPr>
              <a:t>Ich </a:t>
            </a:r>
            <a:r>
              <a:rPr kumimoji="0" lang="en-US" sz="1600" b="0" i="0" u="none" strike="noStrike" kern="1200" cap="none" spc="0" normalizeH="0" baseline="0" noProof="0" dirty="0" err="1">
                <a:ln>
                  <a:noFill/>
                </a:ln>
                <a:effectLst/>
                <a:uLnTx/>
                <a:uFillTx/>
                <a:latin typeface="Century Gothic" panose="020F0302020204030204"/>
                <a:ea typeface="+mn-ea"/>
                <a:cs typeface="+mn-cs"/>
              </a:rPr>
              <a:t>denke</a:t>
            </a:r>
            <a:r>
              <a:rPr kumimoji="0" lang="en-US" sz="1600" b="0" i="0" u="none" strike="noStrike" kern="1200" cap="none" spc="0" normalizeH="0" baseline="0" noProof="0" dirty="0">
                <a:ln>
                  <a:noFill/>
                </a:ln>
                <a:effectLst/>
                <a:uLnTx/>
                <a:uFillTx/>
                <a:latin typeface="Century Gothic" panose="020F0302020204030204"/>
                <a:ea typeface="+mn-ea"/>
                <a:cs typeface="+mn-cs"/>
              </a:rPr>
              <a:t>, Sport </a:t>
            </a:r>
            <a:r>
              <a:rPr kumimoji="0" lang="en-US" sz="1600" b="1" i="0" u="none" strike="noStrike" kern="1200" cap="none" spc="0" normalizeH="0" baseline="0" noProof="0" dirty="0" err="1">
                <a:ln>
                  <a:noFill/>
                </a:ln>
                <a:effectLst/>
                <a:uLnTx/>
                <a:uFillTx/>
                <a:latin typeface="Century Gothic" panose="020F0302020204030204"/>
                <a:ea typeface="+mn-ea"/>
                <a:cs typeface="+mn-cs"/>
              </a:rPr>
              <a:t>ist</a:t>
            </a:r>
            <a:r>
              <a:rPr kumimoji="0" lang="en-US" sz="1600" b="1" i="0" u="none" strike="noStrike" kern="1200" cap="none" spc="0" normalizeH="0" baseline="0" noProof="0" dirty="0">
                <a:ln>
                  <a:noFill/>
                </a:ln>
                <a:effectLst/>
                <a:uLnTx/>
                <a:uFillTx/>
                <a:latin typeface="Century Gothic" panose="020F0302020204030204"/>
                <a:ea typeface="+mn-ea"/>
                <a:cs typeface="+mn-cs"/>
              </a:rPr>
              <a:t> </a:t>
            </a:r>
            <a:r>
              <a:rPr kumimoji="0" lang="en-US" sz="1600" b="0" i="0" u="none" strike="noStrike" kern="1200" cap="none" spc="0" normalizeH="0" baseline="0" noProof="0" dirty="0" err="1">
                <a:ln>
                  <a:noFill/>
                </a:ln>
                <a:effectLst/>
                <a:uLnTx/>
                <a:uFillTx/>
                <a:latin typeface="Century Gothic" panose="020F0302020204030204"/>
                <a:ea typeface="+mn-ea"/>
                <a:cs typeface="+mn-cs"/>
              </a:rPr>
              <a:t>lustig</a:t>
            </a:r>
            <a:r>
              <a:rPr kumimoji="0" lang="en-US" sz="1600" b="0" i="0" u="none" strike="noStrike" kern="1200" cap="none" spc="0" normalizeH="0" baseline="0" noProof="0" dirty="0">
                <a:ln>
                  <a:noFill/>
                </a:ln>
                <a:effectLst/>
                <a:uLnTx/>
                <a:uFillTx/>
                <a:latin typeface="Century Gothic" panose="020F0302020204030204"/>
                <a:ea typeface="+mn-ea"/>
                <a:cs typeface="+mn-cs"/>
              </a:rPr>
              <a:t>. </a:t>
            </a:r>
          </a:p>
        </p:txBody>
      </p:sp>
      <p:pic>
        <p:nvPicPr>
          <p:cNvPr id="10" name="Picture 2" descr="Book, Books, Library Books, Reading, Verbs">
            <a:extLst>
              <a:ext uri="{FF2B5EF4-FFF2-40B4-BE49-F238E27FC236}">
                <a16:creationId xmlns:a16="http://schemas.microsoft.com/office/drawing/2014/main" id="{10B29CF5-1AD4-45CA-A24B-6C4B896F7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0215" y="1490865"/>
            <a:ext cx="988474" cy="968338"/>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Curved Up 12">
            <a:extLst>
              <a:ext uri="{FF2B5EF4-FFF2-40B4-BE49-F238E27FC236}">
                <a16:creationId xmlns:a16="http://schemas.microsoft.com/office/drawing/2014/main" id="{EB3221D4-22C9-4B0D-8400-82A5F6FA1280}"/>
              </a:ext>
              <a:ext uri="{C183D7F6-B498-43B3-948B-1728B52AA6E4}">
                <adec:decorative xmlns:adec="http://schemas.microsoft.com/office/drawing/2017/decorative" val="1"/>
              </a:ext>
            </a:extLst>
          </p:cNvPr>
          <p:cNvSpPr/>
          <p:nvPr/>
        </p:nvSpPr>
        <p:spPr>
          <a:xfrm>
            <a:off x="1880779" y="6212703"/>
            <a:ext cx="4584540" cy="844629"/>
          </a:xfrm>
          <a:prstGeom prst="curvedUpArrow">
            <a:avLst>
              <a:gd name="adj1" fmla="val 22040"/>
              <a:gd name="adj2" fmla="val 60733"/>
              <a:gd name="adj3" fmla="val 38533"/>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2" name="Picture 71">
            <a:extLst>
              <a:ext uri="{FF2B5EF4-FFF2-40B4-BE49-F238E27FC236}">
                <a16:creationId xmlns:a16="http://schemas.microsoft.com/office/drawing/2014/main" id="{610C4751-6911-4D1A-8F28-D603AD3502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913" y="6409557"/>
            <a:ext cx="743017" cy="755611"/>
          </a:xfrm>
          <a:prstGeom prst="rect">
            <a:avLst/>
          </a:prstGeom>
        </p:spPr>
      </p:pic>
      <p:sp>
        <p:nvSpPr>
          <p:cNvPr id="73" name="TextBox 72">
            <a:extLst>
              <a:ext uri="{FF2B5EF4-FFF2-40B4-BE49-F238E27FC236}">
                <a16:creationId xmlns:a16="http://schemas.microsoft.com/office/drawing/2014/main" id="{A1F152C2-A1BD-4A66-BCCF-196A40F250F5}"/>
              </a:ext>
            </a:extLst>
          </p:cNvPr>
          <p:cNvSpPr txBox="1"/>
          <p:nvPr/>
        </p:nvSpPr>
        <p:spPr>
          <a:xfrm>
            <a:off x="126839" y="6241556"/>
            <a:ext cx="30069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rPr>
              <a:t>I</a:t>
            </a:r>
            <a:r>
              <a:rPr kumimoji="0" lang="en-US" sz="1600" b="0" i="1" u="none" strike="noStrike" kern="1200" cap="none" spc="0" normalizeH="0" noProof="0" dirty="0">
                <a:ln>
                  <a:noFill/>
                </a:ln>
                <a:effectLst/>
                <a:uLnTx/>
                <a:uFillTx/>
                <a:latin typeface="Century Gothic" panose="020F0302020204030204"/>
              </a:rPr>
              <a:t> think</a:t>
            </a:r>
            <a:r>
              <a:rPr lang="en-US" sz="1600" i="1" dirty="0">
                <a:latin typeface="Century Gothic" panose="020F0302020204030204"/>
              </a:rPr>
              <a:t> s</a:t>
            </a:r>
            <a:r>
              <a:rPr kumimoji="0" lang="en-US" sz="1600" b="0" i="1" u="none" strike="noStrike" kern="1200" cap="none" spc="0" normalizeH="0" baseline="0" noProof="0" dirty="0">
                <a:ln>
                  <a:noFill/>
                </a:ln>
                <a:effectLst/>
                <a:uLnTx/>
                <a:uFillTx/>
                <a:latin typeface="Century Gothic" panose="020F0302020204030204"/>
              </a:rPr>
              <a:t>port </a:t>
            </a:r>
            <a:r>
              <a:rPr kumimoji="0" lang="en-US" sz="1600" b="1" i="1" u="none" strike="noStrike" kern="1200" cap="none" spc="0" normalizeH="0" baseline="0" noProof="0" dirty="0">
                <a:ln>
                  <a:noFill/>
                </a:ln>
                <a:effectLst/>
                <a:uLnTx/>
                <a:uFillTx/>
                <a:latin typeface="Century Gothic" panose="020F0302020204030204"/>
              </a:rPr>
              <a:t>is </a:t>
            </a:r>
            <a:r>
              <a:rPr kumimoji="0" lang="en-US" sz="1600" b="0" i="1" u="none" strike="noStrike" kern="1200" cap="none" spc="0" normalizeH="0" baseline="0" noProof="0" dirty="0">
                <a:ln>
                  <a:noFill/>
                </a:ln>
                <a:effectLst/>
                <a:uLnTx/>
                <a:uFillTx/>
                <a:latin typeface="Century Gothic" panose="020F0302020204030204"/>
              </a:rPr>
              <a:t>enjoyable.</a:t>
            </a:r>
          </a:p>
        </p:txBody>
      </p:sp>
      <p:sp>
        <p:nvSpPr>
          <p:cNvPr id="74" name="TextBox 73">
            <a:extLst>
              <a:ext uri="{FF2B5EF4-FFF2-40B4-BE49-F238E27FC236}">
                <a16:creationId xmlns:a16="http://schemas.microsoft.com/office/drawing/2014/main" id="{4F49921E-AE68-44E9-A156-F79ACECBF65C}"/>
              </a:ext>
            </a:extLst>
          </p:cNvPr>
          <p:cNvSpPr txBox="1"/>
          <p:nvPr/>
        </p:nvSpPr>
        <p:spPr>
          <a:xfrm>
            <a:off x="3323637" y="6207457"/>
            <a:ext cx="39387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rPr>
              <a:t>I</a:t>
            </a:r>
            <a:r>
              <a:rPr kumimoji="0" lang="en-US" sz="1600" b="0" i="1" u="none" strike="noStrike" kern="1200" cap="none" spc="0" normalizeH="0" noProof="0" dirty="0">
                <a:ln>
                  <a:noFill/>
                </a:ln>
                <a:effectLst/>
                <a:uLnTx/>
                <a:uFillTx/>
                <a:latin typeface="Century Gothic" panose="020F0302020204030204"/>
              </a:rPr>
              <a:t> think</a:t>
            </a:r>
            <a:r>
              <a:rPr lang="en-US" sz="1600" i="1" dirty="0">
                <a:latin typeface="Century Gothic" panose="020F0302020204030204"/>
              </a:rPr>
              <a:t> </a:t>
            </a:r>
            <a:r>
              <a:rPr lang="en-US" sz="1600" b="1" i="1" dirty="0">
                <a:latin typeface="Century Gothic" panose="020F0302020204030204"/>
              </a:rPr>
              <a:t>that</a:t>
            </a:r>
            <a:r>
              <a:rPr lang="en-US" sz="1600" i="1" dirty="0">
                <a:latin typeface="Century Gothic" panose="020F0302020204030204"/>
              </a:rPr>
              <a:t> s</a:t>
            </a:r>
            <a:r>
              <a:rPr kumimoji="0" lang="en-US" sz="1600" b="0" i="1" u="none" strike="noStrike" kern="1200" cap="none" spc="0" normalizeH="0" baseline="0" noProof="0" dirty="0">
                <a:ln>
                  <a:noFill/>
                </a:ln>
                <a:effectLst/>
                <a:uLnTx/>
                <a:uFillTx/>
                <a:latin typeface="Century Gothic" panose="020F0302020204030204"/>
              </a:rPr>
              <a:t>port </a:t>
            </a:r>
            <a:r>
              <a:rPr kumimoji="0" lang="en-US" sz="1600" b="1" i="1" u="none" strike="noStrike" kern="1200" cap="none" spc="0" normalizeH="0" baseline="0" noProof="0" dirty="0">
                <a:ln>
                  <a:noFill/>
                </a:ln>
                <a:effectLst/>
                <a:uLnTx/>
                <a:uFillTx/>
                <a:latin typeface="Century Gothic" panose="020F0302020204030204"/>
              </a:rPr>
              <a:t>is </a:t>
            </a:r>
            <a:r>
              <a:rPr kumimoji="0" lang="en-US" sz="1600" b="0" i="1" u="none" strike="noStrike" kern="1200" cap="none" spc="0" normalizeH="0" baseline="0" noProof="0" dirty="0">
                <a:ln>
                  <a:noFill/>
                </a:ln>
                <a:effectLst/>
                <a:uLnTx/>
                <a:uFillTx/>
                <a:latin typeface="Century Gothic" panose="020F0302020204030204"/>
              </a:rPr>
              <a:t>enjoyable.</a:t>
            </a:r>
          </a:p>
        </p:txBody>
      </p:sp>
      <p:sp>
        <p:nvSpPr>
          <p:cNvPr id="75" name="Rectangle 74">
            <a:extLst>
              <a:ext uri="{FF2B5EF4-FFF2-40B4-BE49-F238E27FC236}">
                <a16:creationId xmlns:a16="http://schemas.microsoft.com/office/drawing/2014/main" id="{CCF89410-F4E0-42E0-9EE9-0522E69D517D}"/>
              </a:ext>
            </a:extLst>
          </p:cNvPr>
          <p:cNvSpPr/>
          <p:nvPr/>
        </p:nvSpPr>
        <p:spPr>
          <a:xfrm>
            <a:off x="87976" y="7210295"/>
            <a:ext cx="4483164"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F0302020204030204"/>
                <a:ea typeface="+mn-ea"/>
                <a:cs typeface="+mn-cs"/>
              </a:rPr>
              <a:t>Another WO3 conjunction you know is</a:t>
            </a:r>
            <a:r>
              <a:rPr kumimoji="0" lang="en-GB" sz="1600" b="0" i="0" u="none" strike="noStrike" kern="1200" cap="none" spc="0" normalizeH="0" noProof="0" dirty="0">
                <a:ln>
                  <a:noFill/>
                </a:ln>
                <a:effectLst/>
                <a:uLnTx/>
                <a:uFillTx/>
                <a:latin typeface="Century Gothic" panose="020F0302020204030204"/>
                <a:ea typeface="+mn-ea"/>
                <a:cs typeface="+mn-cs"/>
              </a:rPr>
              <a:t> </a:t>
            </a:r>
            <a:r>
              <a:rPr kumimoji="0" lang="en-GB" sz="1600" b="1" i="0" u="none" strike="noStrike" kern="1200" cap="none" spc="0" normalizeH="0" noProof="0" dirty="0" err="1">
                <a:ln>
                  <a:noFill/>
                </a:ln>
                <a:effectLst/>
                <a:uLnTx/>
                <a:uFillTx/>
                <a:latin typeface="Century Gothic" panose="020F0302020204030204"/>
                <a:ea typeface="+mn-ea"/>
                <a:cs typeface="+mn-cs"/>
              </a:rPr>
              <a:t>weil</a:t>
            </a:r>
            <a:r>
              <a:rPr kumimoji="0" lang="en-GB" sz="1600" b="0" i="0" u="none" strike="noStrike" kern="1200" cap="none" spc="0" normalizeH="0" baseline="0" noProof="0" dirty="0">
                <a:ln>
                  <a:noFill/>
                </a:ln>
                <a:effectLst/>
                <a:uLnTx/>
                <a:uFillTx/>
                <a:latin typeface="Century Gothic" panose="020F0302020204030204"/>
                <a:ea typeface="+mn-ea"/>
                <a:cs typeface="+mn-cs"/>
              </a:rPr>
              <a:t>:</a:t>
            </a:r>
          </a:p>
        </p:txBody>
      </p:sp>
      <p:sp>
        <p:nvSpPr>
          <p:cNvPr id="77" name="TextBox 76">
            <a:extLst>
              <a:ext uri="{FF2B5EF4-FFF2-40B4-BE49-F238E27FC236}">
                <a16:creationId xmlns:a16="http://schemas.microsoft.com/office/drawing/2014/main" id="{FADB76A6-3375-4529-8156-F3E1E5244EDC}"/>
              </a:ext>
            </a:extLst>
          </p:cNvPr>
          <p:cNvSpPr txBox="1"/>
          <p:nvPr/>
        </p:nvSpPr>
        <p:spPr>
          <a:xfrm>
            <a:off x="-29611" y="7631965"/>
            <a:ext cx="5973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F0302020204030204"/>
              </a:rPr>
              <a:t>Ich </a:t>
            </a:r>
            <a:r>
              <a:rPr kumimoji="0" lang="en-US" sz="1600" b="0" i="0" u="none" strike="noStrike" kern="1200" cap="none" spc="0" normalizeH="0" baseline="0" noProof="0" dirty="0" err="1">
                <a:ln>
                  <a:noFill/>
                </a:ln>
                <a:effectLst/>
                <a:uLnTx/>
                <a:uFillTx/>
                <a:latin typeface="Century Gothic" panose="020F0302020204030204"/>
              </a:rPr>
              <a:t>denke</a:t>
            </a:r>
            <a:r>
              <a:rPr kumimoji="0" lang="en-US" sz="1600" b="0" i="0" u="none" strike="noStrike" kern="1200" cap="none" spc="0" normalizeH="0" baseline="0" noProof="0" dirty="0">
                <a:ln>
                  <a:noFill/>
                </a:ln>
                <a:effectLst/>
                <a:uLnTx/>
                <a:uFillTx/>
                <a:latin typeface="Century Gothic" panose="020F0302020204030204"/>
              </a:rPr>
              <a:t>    ,    </a:t>
            </a:r>
            <a:r>
              <a:rPr kumimoji="0" lang="en-US" sz="1600" b="1" i="0" u="none" strike="noStrike" kern="1200" cap="none" spc="0" normalizeH="0" baseline="0" noProof="0" dirty="0" err="1">
                <a:ln>
                  <a:noFill/>
                </a:ln>
                <a:effectLst/>
                <a:uLnTx/>
                <a:uFillTx/>
                <a:latin typeface="Century Gothic" panose="020F0302020204030204"/>
              </a:rPr>
              <a:t>dass</a:t>
            </a:r>
            <a:r>
              <a:rPr kumimoji="0" lang="en-US" sz="1600" b="0" i="0" u="none" strike="noStrike" kern="1200" cap="none" spc="0" normalizeH="0" baseline="0" noProof="0" dirty="0">
                <a:ln>
                  <a:noFill/>
                </a:ln>
                <a:effectLst/>
                <a:uLnTx/>
                <a:uFillTx/>
                <a:latin typeface="Century Gothic" panose="020F0302020204030204"/>
              </a:rPr>
              <a:t> Sport </a:t>
            </a:r>
            <a:r>
              <a:rPr kumimoji="0" lang="en-US" sz="1600" b="0" i="0" u="none" strike="noStrike" kern="1200" cap="none" spc="0" normalizeH="0" baseline="0" noProof="0" dirty="0" err="1">
                <a:ln>
                  <a:noFill/>
                </a:ln>
                <a:effectLst/>
                <a:uLnTx/>
                <a:uFillTx/>
                <a:latin typeface="Century Gothic" panose="020F0302020204030204"/>
              </a:rPr>
              <a:t>lustig</a:t>
            </a:r>
            <a:r>
              <a:rPr kumimoji="0" lang="en-US" sz="1600" b="1" i="0" u="none" strike="noStrike" kern="1200" cap="none" spc="0" normalizeH="0" baseline="0" noProof="0" dirty="0">
                <a:ln>
                  <a:noFill/>
                </a:ln>
                <a:effectLst/>
                <a:uLnTx/>
                <a:uFillTx/>
                <a:latin typeface="Century Gothic" panose="020F0302020204030204"/>
              </a:rPr>
              <a:t> </a:t>
            </a:r>
            <a:r>
              <a:rPr kumimoji="0" lang="en-US" sz="1600" b="1" i="0" u="none" strike="noStrike" kern="1200" cap="none" spc="0" normalizeH="0" baseline="0" noProof="0" dirty="0" err="1">
                <a:ln>
                  <a:noFill/>
                </a:ln>
                <a:effectLst/>
                <a:uLnTx/>
                <a:uFillTx/>
                <a:latin typeface="Century Gothic" panose="020F0302020204030204"/>
              </a:rPr>
              <a:t>ist</a:t>
            </a:r>
            <a:r>
              <a:rPr kumimoji="0" lang="en-US" sz="1600" b="1" i="0" u="none" strike="noStrike" kern="1200" cap="none" spc="0" normalizeH="0" baseline="0" noProof="0" dirty="0">
                <a:ln>
                  <a:noFill/>
                </a:ln>
                <a:effectLst/>
                <a:uLnTx/>
                <a:uFillTx/>
                <a:latin typeface="Century Gothic" panose="020F0302020204030204"/>
              </a:rPr>
              <a:t>    </a:t>
            </a:r>
            <a:r>
              <a:rPr lang="en-US" sz="1600" dirty="0">
                <a:latin typeface="Century Gothic" panose="020F0302020204030204"/>
              </a:rPr>
              <a:t>,    </a:t>
            </a:r>
            <a:r>
              <a:rPr lang="en-US" sz="1600" b="1" dirty="0" err="1">
                <a:latin typeface="Century Gothic" panose="020F0302020204030204"/>
              </a:rPr>
              <a:t>weil</a:t>
            </a:r>
            <a:r>
              <a:rPr lang="en-US" sz="1600" b="1" dirty="0">
                <a:latin typeface="Century Gothic" panose="020F0302020204030204"/>
              </a:rPr>
              <a:t> </a:t>
            </a:r>
            <a:r>
              <a:rPr lang="en-US" sz="1600" dirty="0">
                <a:latin typeface="Century Gothic" panose="020F0302020204030204"/>
              </a:rPr>
              <a:t>es fit </a:t>
            </a:r>
            <a:r>
              <a:rPr lang="en-US" sz="1600" b="1" dirty="0" err="1">
                <a:latin typeface="Century Gothic" panose="020F0302020204030204"/>
              </a:rPr>
              <a:t>macht</a:t>
            </a:r>
            <a:r>
              <a:rPr lang="en-US" sz="1600" dirty="0">
                <a:latin typeface="Century Gothic" panose="020F0302020204030204"/>
              </a:rPr>
              <a:t>.</a:t>
            </a:r>
            <a:endParaRPr kumimoji="0" lang="en-US" sz="1600" b="0" i="0" u="none" strike="noStrike" kern="1200" cap="none" spc="0" normalizeH="0" baseline="0" noProof="0" dirty="0">
              <a:ln>
                <a:noFill/>
              </a:ln>
              <a:effectLst/>
              <a:uLnTx/>
              <a:uFillTx/>
              <a:latin typeface="Century Gothic" panose="020F0302020204030204"/>
            </a:endParaRPr>
          </a:p>
        </p:txBody>
      </p:sp>
      <p:sp>
        <p:nvSpPr>
          <p:cNvPr id="78" name="TextBox 77">
            <a:extLst>
              <a:ext uri="{FF2B5EF4-FFF2-40B4-BE49-F238E27FC236}">
                <a16:creationId xmlns:a16="http://schemas.microsoft.com/office/drawing/2014/main" id="{518B7997-9932-48E9-B409-3B81B59562B5}"/>
              </a:ext>
            </a:extLst>
          </p:cNvPr>
          <p:cNvSpPr txBox="1"/>
          <p:nvPr/>
        </p:nvSpPr>
        <p:spPr>
          <a:xfrm>
            <a:off x="-12627" y="7992511"/>
            <a:ext cx="57763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entury Gothic" panose="020F0302020204030204"/>
              </a:rPr>
              <a:t>I </a:t>
            </a:r>
            <a:r>
              <a:rPr lang="en-US" sz="1600" i="1" dirty="0">
                <a:latin typeface="Century Gothic" panose="020F0302020204030204"/>
              </a:rPr>
              <a:t>think</a:t>
            </a:r>
            <a:r>
              <a:rPr kumimoji="0" lang="en-US" sz="1600" b="0" i="1" u="none" strike="noStrike" kern="1200" cap="none" spc="0" normalizeH="0" baseline="0" noProof="0" dirty="0">
                <a:ln>
                  <a:noFill/>
                </a:ln>
                <a:effectLst/>
                <a:uLnTx/>
                <a:uFillTx/>
                <a:latin typeface="Century Gothic" panose="020F0302020204030204"/>
              </a:rPr>
              <a:t> </a:t>
            </a:r>
            <a:r>
              <a:rPr kumimoji="0" lang="en-US" sz="1600" b="1" i="1" u="none" strike="noStrike" kern="1200" cap="none" spc="0" normalizeH="0" baseline="0" noProof="0" dirty="0">
                <a:ln>
                  <a:noFill/>
                </a:ln>
                <a:effectLst/>
                <a:uLnTx/>
                <a:uFillTx/>
                <a:latin typeface="Century Gothic" panose="020F0302020204030204"/>
              </a:rPr>
              <a:t>that</a:t>
            </a:r>
            <a:r>
              <a:rPr kumimoji="0" lang="en-US" sz="1600" b="0" i="1" u="none" strike="noStrike" kern="1200" cap="none" spc="0" normalizeH="0" baseline="0" noProof="0" dirty="0">
                <a:ln>
                  <a:noFill/>
                </a:ln>
                <a:effectLst/>
                <a:uLnTx/>
                <a:uFillTx/>
                <a:latin typeface="Century Gothic" panose="020F0302020204030204"/>
              </a:rPr>
              <a:t> sport</a:t>
            </a:r>
            <a:r>
              <a:rPr kumimoji="0" lang="en-US" sz="1600" b="1" i="1" u="none" strike="noStrike" kern="1200" cap="none" spc="0" normalizeH="0" baseline="0" noProof="0" dirty="0">
                <a:ln>
                  <a:noFill/>
                </a:ln>
                <a:effectLst/>
                <a:uLnTx/>
                <a:uFillTx/>
                <a:latin typeface="Century Gothic" panose="020F0302020204030204"/>
              </a:rPr>
              <a:t> is </a:t>
            </a:r>
            <a:r>
              <a:rPr kumimoji="0" lang="en-US" sz="1600" b="0" i="1" u="none" strike="noStrike" kern="1200" cap="none" spc="0" normalizeH="0" baseline="0" noProof="0" dirty="0">
                <a:ln>
                  <a:noFill/>
                </a:ln>
                <a:effectLst/>
                <a:uLnTx/>
                <a:uFillTx/>
                <a:latin typeface="Century Gothic" panose="020F0302020204030204"/>
              </a:rPr>
              <a:t>enjoyable </a:t>
            </a:r>
            <a:r>
              <a:rPr kumimoji="0" lang="en-US" sz="1600" b="1" i="1" u="none" strike="noStrike" kern="1200" cap="none" spc="0" normalizeH="0" baseline="0" noProof="0" dirty="0">
                <a:ln>
                  <a:noFill/>
                </a:ln>
                <a:effectLst/>
                <a:uLnTx/>
                <a:uFillTx/>
                <a:latin typeface="Century Gothic" panose="020F0302020204030204"/>
              </a:rPr>
              <a:t>because</a:t>
            </a:r>
            <a:r>
              <a:rPr kumimoji="0" lang="en-US" sz="1600" b="0" i="1" u="none" strike="noStrike" kern="1200" cap="none" spc="0" normalizeH="0" baseline="0" noProof="0" dirty="0">
                <a:ln>
                  <a:noFill/>
                </a:ln>
                <a:effectLst/>
                <a:uLnTx/>
                <a:uFillTx/>
                <a:latin typeface="Century Gothic" panose="020F0302020204030204"/>
              </a:rPr>
              <a:t> it </a:t>
            </a:r>
            <a:r>
              <a:rPr kumimoji="0" lang="en-US" sz="1600" b="1" i="1" u="none" strike="noStrike" kern="1200" cap="none" spc="0" normalizeH="0" baseline="0" noProof="0" dirty="0">
                <a:ln>
                  <a:noFill/>
                </a:ln>
                <a:effectLst/>
                <a:uLnTx/>
                <a:uFillTx/>
                <a:latin typeface="Century Gothic" panose="020F0302020204030204"/>
              </a:rPr>
              <a:t>makes</a:t>
            </a:r>
            <a:r>
              <a:rPr kumimoji="0" lang="en-US" sz="1600" b="0" i="1" u="none" strike="noStrike" kern="1200" cap="none" spc="0" normalizeH="0" baseline="0" noProof="0" dirty="0">
                <a:ln>
                  <a:noFill/>
                </a:ln>
                <a:effectLst/>
                <a:uLnTx/>
                <a:uFillTx/>
                <a:latin typeface="Century Gothic" panose="020F0302020204030204"/>
              </a:rPr>
              <a:t> (you)</a:t>
            </a:r>
            <a:r>
              <a:rPr kumimoji="0" lang="en-US" sz="1600" b="0" i="1" u="none" strike="noStrike" kern="1200" cap="none" spc="0" normalizeH="0" noProof="0" dirty="0">
                <a:ln>
                  <a:noFill/>
                </a:ln>
                <a:effectLst/>
                <a:uLnTx/>
                <a:uFillTx/>
                <a:latin typeface="Century Gothic" panose="020F0302020204030204"/>
              </a:rPr>
              <a:t> fit</a:t>
            </a:r>
            <a:r>
              <a:rPr kumimoji="0" lang="en-US" sz="1600" b="0" i="1" u="none" strike="noStrike" kern="1200" cap="none" spc="0" normalizeH="0" baseline="0" noProof="0" dirty="0">
                <a:ln>
                  <a:noFill/>
                </a:ln>
                <a:effectLst/>
                <a:uLnTx/>
                <a:uFillTx/>
                <a:latin typeface="Century Gothic" panose="020F0302020204030204"/>
              </a:rPr>
              <a:t>.</a:t>
            </a:r>
          </a:p>
        </p:txBody>
      </p:sp>
      <p:sp>
        <p:nvSpPr>
          <p:cNvPr id="80" name="Rounded Rectangular Callout 1">
            <a:extLst>
              <a:ext uri="{FF2B5EF4-FFF2-40B4-BE49-F238E27FC236}">
                <a16:creationId xmlns:a16="http://schemas.microsoft.com/office/drawing/2014/main" id="{8CE9379B-563D-4167-9E2A-4049D45C15AE}"/>
              </a:ext>
            </a:extLst>
          </p:cNvPr>
          <p:cNvSpPr/>
          <p:nvPr/>
        </p:nvSpPr>
        <p:spPr>
          <a:xfrm>
            <a:off x="63496" y="8395274"/>
            <a:ext cx="6389211" cy="570456"/>
          </a:xfrm>
          <a:prstGeom prst="wedgeRoundRectCallout">
            <a:avLst>
              <a:gd name="adj1" fmla="val -26794"/>
              <a:gd name="adj2" fmla="val -26701"/>
              <a:gd name="adj3" fmla="val 16667"/>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In German, there is </a:t>
            </a:r>
            <a:r>
              <a:rPr kumimoji="0" lang="en-GB" sz="1600" b="0" i="0" u="sng" strike="noStrike" kern="1200" cap="none" spc="0" normalizeH="0" baseline="0" noProof="0" dirty="0">
                <a:ln>
                  <a:noFill/>
                </a:ln>
                <a:solidFill>
                  <a:schemeClr val="tx1"/>
                </a:solidFill>
                <a:effectLst/>
                <a:uLnTx/>
                <a:uFillTx/>
                <a:latin typeface="Century Gothic" panose="020F0302020204030204"/>
                <a:ea typeface="+mn-ea"/>
                <a:cs typeface="+mn-cs"/>
              </a:rPr>
              <a:t>always</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 a </a:t>
            </a:r>
            <a:r>
              <a:rPr kumimoji="0" lang="en-GB" sz="1600" b="1" i="0" u="none" strike="noStrike" kern="1200" cap="none" spc="0" normalizeH="0" baseline="0" noProof="0" dirty="0">
                <a:ln>
                  <a:noFill/>
                </a:ln>
                <a:solidFill>
                  <a:schemeClr val="tx1"/>
                </a:solidFill>
                <a:effectLst/>
                <a:uLnTx/>
                <a:uFillTx/>
                <a:latin typeface="Century Gothic" panose="020F0302020204030204"/>
                <a:ea typeface="+mn-ea"/>
                <a:cs typeface="+mn-cs"/>
              </a:rPr>
              <a:t>comma </a:t>
            </a: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after an opinion verb. Spot the         around the commas above!</a:t>
            </a:r>
          </a:p>
        </p:txBody>
      </p:sp>
      <p:sp>
        <p:nvSpPr>
          <p:cNvPr id="15" name="Circle: Hollow 14">
            <a:extLst>
              <a:ext uri="{FF2B5EF4-FFF2-40B4-BE49-F238E27FC236}">
                <a16:creationId xmlns:a16="http://schemas.microsoft.com/office/drawing/2014/main" id="{7FB1B4DA-3876-4059-B752-C1B9979D5841}"/>
              </a:ext>
              <a:ext uri="{C183D7F6-B498-43B3-948B-1728B52AA6E4}">
                <adec:decorative xmlns:adec="http://schemas.microsoft.com/office/drawing/2017/decorative" val="1"/>
              </a:ext>
            </a:extLst>
          </p:cNvPr>
          <p:cNvSpPr/>
          <p:nvPr/>
        </p:nvSpPr>
        <p:spPr>
          <a:xfrm>
            <a:off x="1107894" y="7708925"/>
            <a:ext cx="360816" cy="338554"/>
          </a:xfrm>
          <a:prstGeom prst="donut">
            <a:avLst>
              <a:gd name="adj" fmla="val 18756"/>
            </a:avLst>
          </a:prstGeom>
          <a:solidFill>
            <a:schemeClr val="accent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1" name="Circle: Hollow 80">
            <a:extLst>
              <a:ext uri="{FF2B5EF4-FFF2-40B4-BE49-F238E27FC236}">
                <a16:creationId xmlns:a16="http://schemas.microsoft.com/office/drawing/2014/main" id="{7A79EE93-7C64-414A-90F9-7BC26AC4BB08}"/>
              </a:ext>
              <a:ext uri="{C183D7F6-B498-43B3-948B-1728B52AA6E4}">
                <adec:decorative xmlns:adec="http://schemas.microsoft.com/office/drawing/2017/decorative" val="1"/>
              </a:ext>
            </a:extLst>
          </p:cNvPr>
          <p:cNvSpPr/>
          <p:nvPr/>
        </p:nvSpPr>
        <p:spPr>
          <a:xfrm>
            <a:off x="3431333" y="7708925"/>
            <a:ext cx="360816" cy="338554"/>
          </a:xfrm>
          <a:prstGeom prst="donut">
            <a:avLst>
              <a:gd name="adj" fmla="val 18756"/>
            </a:avLst>
          </a:prstGeom>
          <a:solidFill>
            <a:schemeClr val="accent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 name="Circle: Hollow 81">
            <a:extLst>
              <a:ext uri="{FF2B5EF4-FFF2-40B4-BE49-F238E27FC236}">
                <a16:creationId xmlns:a16="http://schemas.microsoft.com/office/drawing/2014/main" id="{B81E9912-E9B7-40A4-8D26-C320C1E4225F}"/>
              </a:ext>
              <a:ext uri="{C183D7F6-B498-43B3-948B-1728B52AA6E4}">
                <adec:decorative xmlns:adec="http://schemas.microsoft.com/office/drawing/2017/decorative" val="1"/>
              </a:ext>
            </a:extLst>
          </p:cNvPr>
          <p:cNvSpPr/>
          <p:nvPr/>
        </p:nvSpPr>
        <p:spPr>
          <a:xfrm>
            <a:off x="2092525" y="8740475"/>
            <a:ext cx="360816" cy="338554"/>
          </a:xfrm>
          <a:prstGeom prst="donut">
            <a:avLst>
              <a:gd name="adj" fmla="val 18756"/>
            </a:avLst>
          </a:prstGeom>
          <a:solidFill>
            <a:schemeClr val="accent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250268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085556312D1F4ABE1190A11D58CE54" ma:contentTypeVersion="31" ma:contentTypeDescription="Create a new document." ma:contentTypeScope="" ma:versionID="e55a466093cde5d0fbcd82e817f2e78f">
  <xsd:schema xmlns:xsd="http://www.w3.org/2001/XMLSchema" xmlns:xs="http://www.w3.org/2001/XMLSchema" xmlns:p="http://schemas.microsoft.com/office/2006/metadata/properties" xmlns:ns2="94377f4d-2b6e-4260-b618-231bc0f3c4f6" xmlns:ns3="1e1304d0-6ac5-4cba-9960-e93f4925c772" targetNamespace="http://schemas.microsoft.com/office/2006/metadata/properties" ma:root="true" ma:fieldsID="be76e21eb203186d8935489a68af7a14" ns2:_="" ns3:_="">
    <xsd:import namespace="94377f4d-2b6e-4260-b618-231bc0f3c4f6"/>
    <xsd:import namespace="1e1304d0-6ac5-4cba-9960-e93f4925c772"/>
    <xsd:element name="properties">
      <xsd:complexType>
        <xsd:sequence>
          <xsd:element name="documentManagement">
            <xsd:complexType>
              <xsd:all>
                <xsd:element ref="ns2:k7e0092e952f499c89f8713931de0a8d" minOccurs="0"/>
                <xsd:element ref="ns2:TaxCatchAll" minOccurs="0"/>
                <xsd:element ref="ns2:eca1882ee6304695be5e4a30d4652720" minOccurs="0"/>
                <xsd:element ref="ns2:h881ad2fd3dc47a394320729c43daf71" minOccurs="0"/>
                <xsd:element ref="ns2:h28e97d4d415469c893464a10af763d2" minOccurs="0"/>
                <xsd:element ref="ns2:oca769f50bf14997b2ca46a5c83f1e58"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7f4d-2b6e-4260-b618-231bc0f3c4f6" elementFormDefault="qualified">
    <xsd:import namespace="http://schemas.microsoft.com/office/2006/documentManagement/types"/>
    <xsd:import namespace="http://schemas.microsoft.com/office/infopath/2007/PartnerControls"/>
    <xsd:element name="k7e0092e952f499c89f8713931de0a8d" ma:index="9" nillable="true" ma:taxonomy="true" ma:internalName="k7e0092e952f499c89f8713931de0a8d" ma:taxonomyFieldName="Topic" ma:displayName="Topic" ma:fieldId="{47e0092e-952f-499c-89f8-713931de0a8d}" ma:sspId="755c0e60-3cfb-4199-92cf-3a58c40b78d9" ma:termSetId="a63a8a6b-296c-4149-b2ba-e28f07e3bac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1257174c-6183-4f45-8c73-f187ecb14880}" ma:internalName="TaxCatchAll" ma:showField="CatchAllData" ma:web="94377f4d-2b6e-4260-b618-231bc0f3c4f6">
      <xsd:complexType>
        <xsd:complexContent>
          <xsd:extension base="dms:MultiChoiceLookup">
            <xsd:sequence>
              <xsd:element name="Value" type="dms:Lookup" maxOccurs="unbounded" minOccurs="0" nillable="true"/>
            </xsd:sequence>
          </xsd:extension>
        </xsd:complexContent>
      </xsd:complexType>
    </xsd:element>
    <xsd:element name="eca1882ee6304695be5e4a30d4652720" ma:index="12" nillable="true" ma:taxonomy="true" ma:internalName="eca1882ee6304695be5e4a30d4652720" ma:taxonomyFieldName="Staff_x0020_Category" ma:displayName="Staff Category" ma:fieldId="{eca1882e-e630-4695-be5e-4a30d4652720}" ma:sspId="755c0e60-3cfb-4199-92cf-3a58c40b78d9" ma:termSetId="55940ccc-7d7b-4210-8e03-c6349b63acc9" ma:anchorId="00000000-0000-0000-0000-000000000000" ma:open="false" ma:isKeyword="false">
      <xsd:complexType>
        <xsd:sequence>
          <xsd:element ref="pc:Terms" minOccurs="0" maxOccurs="1"/>
        </xsd:sequence>
      </xsd:complexType>
    </xsd:element>
    <xsd:element name="h881ad2fd3dc47a394320729c43daf71" ma:index="14" nillable="true" ma:taxonomy="true" ma:internalName="h881ad2fd3dc47a394320729c43daf71" ma:taxonomyFieldName="Exam_x0020_Board" ma:displayName="Exam Board" ma:fieldId="{1881ad2f-d3dc-47a3-9432-0729c43daf71}" ma:sspId="755c0e60-3cfb-4199-92cf-3a58c40b78d9" ma:termSetId="911692b3-25d6-4c8d-815f-8ce161214e97" ma:anchorId="00000000-0000-0000-0000-000000000000" ma:open="false" ma:isKeyword="false">
      <xsd:complexType>
        <xsd:sequence>
          <xsd:element ref="pc:Terms" minOccurs="0" maxOccurs="1"/>
        </xsd:sequence>
      </xsd:complexType>
    </xsd:element>
    <xsd:element name="h28e97d4d415469c893464a10af763d2" ma:index="16" nillable="true" ma:taxonomy="true" ma:internalName="h28e97d4d415469c893464a10af763d2" ma:taxonomyFieldName="Week" ma:displayName="Week" ma:fieldId="{128e97d4-d415-469c-8934-64a10af763d2}" ma:sspId="755c0e60-3cfb-4199-92cf-3a58c40b78d9" ma:termSetId="c2106371-6ede-4979-bcaa-b2cc3a93820a" ma:anchorId="00000000-0000-0000-0000-000000000000" ma:open="false" ma:isKeyword="false">
      <xsd:complexType>
        <xsd:sequence>
          <xsd:element ref="pc:Terms" minOccurs="0" maxOccurs="1"/>
        </xsd:sequence>
      </xsd:complexType>
    </xsd:element>
    <xsd:element name="oca769f50bf14997b2ca46a5c83f1e58" ma:index="18" nillable="true" ma:taxonomy="true" ma:internalName="oca769f50bf14997b2ca46a5c83f1e58" ma:taxonomyFieldName="Term" ma:displayName="Term" ma:fieldId="{8ca769f5-0bf1-4997-b2ca-46a5c83f1e58}" ma:sspId="755c0e60-3cfb-4199-92cf-3a58c40b78d9" ma:termSetId="31e69cc5-9f7e-4c42-ad4b-0b7096b8eb3c"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Languages" ma:internalName="Curriculum_x0020_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1304d0-6ac5-4cba-9960-e93f4925c772"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LengthInSeconds" ma:index="32" nillable="true" ma:displayName="Length (seconds)" ma:internalName="MediaLengthInSeconds" ma:readOnly="true">
      <xsd:simpleType>
        <xsd:restriction base="dms:Unknown"/>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755c0e60-3cfb-4199-92cf-3a58c40b78d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KeyStage xmlns="94377f4d-2b6e-4260-b618-231bc0f3c4f6" xsi:nil="true"/>
    <h881ad2fd3dc47a394320729c43daf71 xmlns="94377f4d-2b6e-4260-b618-231bc0f3c4f6">
      <Terms xmlns="http://schemas.microsoft.com/office/infopath/2007/PartnerControls"/>
    </h881ad2fd3dc47a394320729c43daf71>
    <Year xmlns="94377f4d-2b6e-4260-b618-231bc0f3c4f6" xsi:nil="true"/>
    <oca769f50bf14997b2ca46a5c83f1e58 xmlns="94377f4d-2b6e-4260-b618-231bc0f3c4f6">
      <Terms xmlns="http://schemas.microsoft.com/office/infopath/2007/PartnerControls"/>
    </oca769f50bf14997b2ca46a5c83f1e58>
    <PersonalIdentificationData xmlns="94377f4d-2b6e-4260-b618-231bc0f3c4f6" xsi:nil="true"/>
    <TaxCatchAll xmlns="94377f4d-2b6e-4260-b618-231bc0f3c4f6" xsi:nil="true"/>
    <CustomTags xmlns="94377f4d-2b6e-4260-b618-231bc0f3c4f6" xsi:nil="true"/>
    <CurriculumSubject xmlns="94377f4d-2b6e-4260-b618-231bc0f3c4f6">Languages</CurriculumSubject>
    <h28e97d4d415469c893464a10af763d2 xmlns="94377f4d-2b6e-4260-b618-231bc0f3c4f6">
      <Terms xmlns="http://schemas.microsoft.com/office/infopath/2007/PartnerControls"/>
    </h28e97d4d415469c893464a10af763d2>
    <k7e0092e952f499c89f8713931de0a8d xmlns="94377f4d-2b6e-4260-b618-231bc0f3c4f6">
      <Terms xmlns="http://schemas.microsoft.com/office/infopath/2007/PartnerControls"/>
    </k7e0092e952f499c89f8713931de0a8d>
    <eca1882ee6304695be5e4a30d4652720 xmlns="94377f4d-2b6e-4260-b618-231bc0f3c4f6">
      <Terms xmlns="http://schemas.microsoft.com/office/infopath/2007/PartnerControls"/>
    </eca1882ee6304695be5e4a30d4652720>
    <lcf76f155ced4ddcb4097134ff3c332f xmlns="1e1304d0-6ac5-4cba-9960-e93f4925c772">
      <Terms xmlns="http://schemas.microsoft.com/office/infopath/2007/PartnerControls"/>
    </lcf76f155ced4ddcb4097134ff3c332f>
    <Lesson xmlns="94377f4d-2b6e-4260-b618-231bc0f3c4f6" xsi:nil="true"/>
  </documentManagement>
</p:properties>
</file>

<file path=customXml/itemProps1.xml><?xml version="1.0" encoding="utf-8"?>
<ds:datastoreItem xmlns:ds="http://schemas.openxmlformats.org/officeDocument/2006/customXml" ds:itemID="{1C31A4EC-4D43-4E90-97BA-61E362F7F14B}"/>
</file>

<file path=customXml/itemProps2.xml><?xml version="1.0" encoding="utf-8"?>
<ds:datastoreItem xmlns:ds="http://schemas.openxmlformats.org/officeDocument/2006/customXml" ds:itemID="{95838042-88FE-4584-A7AD-5414846123B6}"/>
</file>

<file path=customXml/itemProps3.xml><?xml version="1.0" encoding="utf-8"?>
<ds:datastoreItem xmlns:ds="http://schemas.openxmlformats.org/officeDocument/2006/customXml" ds:itemID="{4DDAEB18-FC88-43F9-8F69-65690CE30D04}"/>
</file>

<file path=docProps/app.xml><?xml version="1.0" encoding="utf-8"?>
<Properties xmlns="http://schemas.openxmlformats.org/officeDocument/2006/extended-properties" xmlns:vt="http://schemas.openxmlformats.org/officeDocument/2006/docPropsVTypes">
  <TotalTime>15850</TotalTime>
  <Words>7944</Words>
  <Application>Microsoft Office PowerPoint</Application>
  <PresentationFormat>On-screen Show (4:3)</PresentationFormat>
  <Paragraphs>2053</Paragraphs>
  <Slides>45</Slides>
  <Notes>45</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45</vt:i4>
      </vt:variant>
    </vt:vector>
  </HeadingPairs>
  <TitlesOfParts>
    <vt:vector size="54" baseType="lpstr">
      <vt:lpstr>Arial</vt:lpstr>
      <vt:lpstr>Calibri</vt:lpstr>
      <vt:lpstr>Calibri Light</vt:lpstr>
      <vt:lpstr>Century Gothic</vt:lpstr>
      <vt:lpstr>Office Theme</vt:lpstr>
      <vt:lpstr>Default Design</vt:lpstr>
      <vt:lpstr>4_Default Design</vt:lpstr>
      <vt:lpstr>1_Office Theme</vt:lpstr>
      <vt:lpstr>1_Default Design</vt:lpstr>
      <vt:lpstr>Deutsch</vt:lpstr>
      <vt:lpstr>PowerPoint Presentation</vt:lpstr>
      <vt:lpstr>Sounds of the language</vt:lpstr>
      <vt:lpstr>Sounds of the language cont’d</vt:lpstr>
      <vt:lpstr>Word patterns and word families</vt:lpstr>
      <vt:lpstr>Word patterns and word families cont’d</vt:lpstr>
      <vt:lpstr>T2.1 Woche 1 </vt:lpstr>
      <vt:lpstr>Prepositions von and für</vt:lpstr>
      <vt:lpstr>T2.1 Woche 2</vt:lpstr>
      <vt:lpstr>Making nouns from infinitives of verbs</vt:lpstr>
      <vt:lpstr>T2.1 Woche 3</vt:lpstr>
      <vt:lpstr>T2.1 Woche 5</vt:lpstr>
      <vt:lpstr>Comparing places and people now and then </vt:lpstr>
      <vt:lpstr>T2.1 Woche 6</vt:lpstr>
      <vt:lpstr>Comparing things – different and the same</vt:lpstr>
      <vt:lpstr>T2.2 Woche 1</vt:lpstr>
      <vt:lpstr>Explaining how it is and was / used to be</vt:lpstr>
      <vt:lpstr>T2.2 Woche 2 </vt:lpstr>
      <vt:lpstr>Strong verbs</vt:lpstr>
      <vt:lpstr>T2.2 Woche 3</vt:lpstr>
      <vt:lpstr>T2.2 Woche 4</vt:lpstr>
      <vt:lpstr>Dative (R3) pronouns uns and ihnen  </vt:lpstr>
      <vt:lpstr>T2.2 Woche 5</vt:lpstr>
      <vt:lpstr>Vor + R3 (dative)</vt:lpstr>
      <vt:lpstr>T3.1 Woche 1 </vt:lpstr>
      <vt:lpstr>Understanding a non-fiction text</vt:lpstr>
      <vt:lpstr>T3.1 Woche 2</vt:lpstr>
      <vt:lpstr>zu + infinitive</vt:lpstr>
      <vt:lpstr>T3.1 Woche 3</vt:lpstr>
      <vt:lpstr>T3.1 Woche 4</vt:lpstr>
      <vt:lpstr>zu + infinitive</vt:lpstr>
      <vt:lpstr>T3.1 Woche 5</vt:lpstr>
      <vt:lpstr>What is it like?  Describing attributes </vt:lpstr>
      <vt:lpstr>T3.1 Woche 6</vt:lpstr>
      <vt:lpstr>Tell me more:  describing in more detail</vt:lpstr>
      <vt:lpstr>T3.2 Woche 1</vt:lpstr>
      <vt:lpstr>Wie spät ist es? Half past the hour </vt:lpstr>
      <vt:lpstr>T3.2 Woche 2</vt:lpstr>
      <vt:lpstr>T3.2 Woche 4</vt:lpstr>
      <vt:lpstr>T3.2 Woche 5</vt:lpstr>
      <vt:lpstr>T3.2 Woche 6</vt:lpstr>
      <vt:lpstr>T3.2 Woche 6</vt:lpstr>
      <vt:lpstr>T3.2 Woche 7</vt:lpstr>
      <vt:lpstr>The Foreign Language Translation Bee – Word list</vt:lpstr>
      <vt:lpstr>The Foreign Language Translation Bee –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dc:title>
  <dc:creator>Ciarán Morris</dc:creator>
  <cp:lastModifiedBy>George Waine</cp:lastModifiedBy>
  <cp:revision>239</cp:revision>
  <dcterms:created xsi:type="dcterms:W3CDTF">2020-08-17T10:17:43Z</dcterms:created>
  <dcterms:modified xsi:type="dcterms:W3CDTF">2023-09-04T15:31:39Z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0x01010082085556312D1F4ABE1190A11D58CE54</vt:lpwstr>
  </property>
</Properties>
</file>